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69" r:id="rId2"/>
    <p:sldId id="285" r:id="rId3"/>
    <p:sldId id="262" r:id="rId4"/>
    <p:sldId id="272" r:id="rId5"/>
    <p:sldId id="264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83" r:id="rId15"/>
    <p:sldId id="281" r:id="rId16"/>
    <p:sldId id="284" r:id="rId17"/>
    <p:sldId id="267" r:id="rId18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E200"/>
    <a:srgbClr val="FFD100"/>
    <a:srgbClr val="F48F2D"/>
    <a:srgbClr val="E4AECF"/>
    <a:srgbClr val="00E300"/>
    <a:srgbClr val="F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>
        <p:scale>
          <a:sx n="81" d="100"/>
          <a:sy n="81" d="100"/>
        </p:scale>
        <p:origin x="-996" y="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99F2AE-705B-49FA-BC49-83C58B4AF927}" type="doc">
      <dgm:prSet loTypeId="urn:microsoft.com/office/officeart/2005/8/layout/venn1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09AA4C8A-F35C-4FCA-B5CD-CCB19A6EF4CF}">
      <dgm:prSet/>
      <dgm:spPr/>
      <dgm:t>
        <a:bodyPr/>
        <a:lstStyle/>
        <a:p>
          <a:pPr algn="ctr" rtl="0"/>
          <a:r>
            <a:rPr lang="ru-RU" b="1" i="1" dirty="0" smtClean="0"/>
            <a:t>Речь</a:t>
          </a:r>
          <a:endParaRPr lang="ru-RU" b="1" i="1" dirty="0"/>
        </a:p>
      </dgm:t>
    </dgm:pt>
    <dgm:pt modelId="{70C13DA2-A4A1-46E5-9D43-43B794AB89E5}" type="parTrans" cxnId="{3FA0F757-5BB6-4361-8105-47128FC706B4}">
      <dgm:prSet/>
      <dgm:spPr/>
      <dgm:t>
        <a:bodyPr/>
        <a:lstStyle/>
        <a:p>
          <a:pPr algn="ctr"/>
          <a:endParaRPr lang="ru-RU" b="1"/>
        </a:p>
      </dgm:t>
    </dgm:pt>
    <dgm:pt modelId="{A4146A71-DDD8-438B-BCC2-76B9C013B594}" type="sibTrans" cxnId="{3FA0F757-5BB6-4361-8105-47128FC706B4}">
      <dgm:prSet/>
      <dgm:spPr/>
      <dgm:t>
        <a:bodyPr/>
        <a:lstStyle/>
        <a:p>
          <a:pPr algn="ctr"/>
          <a:endParaRPr lang="ru-RU" b="1"/>
        </a:p>
      </dgm:t>
    </dgm:pt>
    <dgm:pt modelId="{42BA3DF0-026A-49CE-BF4C-8744B29BF08D}">
      <dgm:prSet/>
      <dgm:spPr/>
      <dgm:t>
        <a:bodyPr/>
        <a:lstStyle/>
        <a:p>
          <a:pPr algn="ctr" rtl="0"/>
          <a:r>
            <a:rPr lang="ru-RU" b="1" i="1" dirty="0" smtClean="0"/>
            <a:t>Движения</a:t>
          </a:r>
          <a:r>
            <a:rPr lang="ru-RU" b="1" i="0" dirty="0" smtClean="0"/>
            <a:t> </a:t>
          </a:r>
          <a:endParaRPr lang="ru-RU" b="1" i="0" dirty="0"/>
        </a:p>
      </dgm:t>
    </dgm:pt>
    <dgm:pt modelId="{BF1CECE4-3D12-4795-AE52-78412319F10C}" type="parTrans" cxnId="{050DB30D-9B36-4548-A284-3161D031256A}">
      <dgm:prSet/>
      <dgm:spPr/>
      <dgm:t>
        <a:bodyPr/>
        <a:lstStyle/>
        <a:p>
          <a:pPr algn="ctr"/>
          <a:endParaRPr lang="ru-RU" b="1"/>
        </a:p>
      </dgm:t>
    </dgm:pt>
    <dgm:pt modelId="{542E9824-3CBF-4FAF-A521-6D8CE7DB3C70}" type="sibTrans" cxnId="{050DB30D-9B36-4548-A284-3161D031256A}">
      <dgm:prSet/>
      <dgm:spPr/>
      <dgm:t>
        <a:bodyPr/>
        <a:lstStyle/>
        <a:p>
          <a:pPr algn="ctr"/>
          <a:endParaRPr lang="ru-RU" b="1"/>
        </a:p>
      </dgm:t>
    </dgm:pt>
    <dgm:pt modelId="{3FBD9EB5-5C53-4C98-818E-DCF98A4B5A9B}">
      <dgm:prSet/>
      <dgm:spPr/>
      <dgm:t>
        <a:bodyPr/>
        <a:lstStyle/>
        <a:p>
          <a:pPr algn="ctr" rtl="0"/>
          <a:r>
            <a:rPr lang="ru-RU" b="1" i="1" dirty="0" smtClean="0"/>
            <a:t>Музыка</a:t>
          </a:r>
          <a:r>
            <a:rPr lang="ru-RU" b="1" i="0" dirty="0" smtClean="0"/>
            <a:t> </a:t>
          </a:r>
          <a:endParaRPr lang="ru-RU" b="1" i="0" dirty="0"/>
        </a:p>
      </dgm:t>
    </dgm:pt>
    <dgm:pt modelId="{136985D4-24EB-41A4-A614-44C5ABE75EE2}" type="parTrans" cxnId="{B8FB6A41-5751-48E6-804D-D47943E04FB9}">
      <dgm:prSet/>
      <dgm:spPr/>
      <dgm:t>
        <a:bodyPr/>
        <a:lstStyle/>
        <a:p>
          <a:pPr algn="ctr"/>
          <a:endParaRPr lang="ru-RU" b="1"/>
        </a:p>
      </dgm:t>
    </dgm:pt>
    <dgm:pt modelId="{3096EFA0-7091-4CE7-90DD-969B60D11066}" type="sibTrans" cxnId="{B8FB6A41-5751-48E6-804D-D47943E04FB9}">
      <dgm:prSet/>
      <dgm:spPr/>
      <dgm:t>
        <a:bodyPr/>
        <a:lstStyle/>
        <a:p>
          <a:pPr algn="ctr"/>
          <a:endParaRPr lang="ru-RU" b="1"/>
        </a:p>
      </dgm:t>
    </dgm:pt>
    <dgm:pt modelId="{A1A55137-9ACD-4BD2-91AD-35CA95EB6FFD}" type="pres">
      <dgm:prSet presAssocID="{6299F2AE-705B-49FA-BC49-83C58B4AF927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CA29FAC-A7F0-4BC3-85DE-B415239B8BF5}" type="pres">
      <dgm:prSet presAssocID="{09AA4C8A-F35C-4FCA-B5CD-CCB19A6EF4CF}" presName="circ1" presStyleLbl="vennNode1" presStyleIdx="0" presStyleCnt="3" custScaleY="102376"/>
      <dgm:spPr/>
      <dgm:t>
        <a:bodyPr/>
        <a:lstStyle/>
        <a:p>
          <a:endParaRPr lang="ru-RU"/>
        </a:p>
      </dgm:t>
    </dgm:pt>
    <dgm:pt modelId="{C30D60CB-7CC8-41F6-ABEE-D93372AF124D}" type="pres">
      <dgm:prSet presAssocID="{09AA4C8A-F35C-4FCA-B5CD-CCB19A6EF4CF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33C748-042A-49E7-B1AA-99823B6E42F9}" type="pres">
      <dgm:prSet presAssocID="{42BA3DF0-026A-49CE-BF4C-8744B29BF08D}" presName="circ2" presStyleLbl="vennNode1" presStyleIdx="1" presStyleCnt="3"/>
      <dgm:spPr/>
      <dgm:t>
        <a:bodyPr/>
        <a:lstStyle/>
        <a:p>
          <a:endParaRPr lang="ru-RU"/>
        </a:p>
      </dgm:t>
    </dgm:pt>
    <dgm:pt modelId="{4CAC8916-56CC-4134-BABD-AD5AE412B3B8}" type="pres">
      <dgm:prSet presAssocID="{42BA3DF0-026A-49CE-BF4C-8744B29BF08D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C6EDEA-F9A3-4B30-BA2E-03B5944B9C3A}" type="pres">
      <dgm:prSet presAssocID="{3FBD9EB5-5C53-4C98-818E-DCF98A4B5A9B}" presName="circ3" presStyleLbl="vennNode1" presStyleIdx="2" presStyleCnt="3"/>
      <dgm:spPr/>
      <dgm:t>
        <a:bodyPr/>
        <a:lstStyle/>
        <a:p>
          <a:endParaRPr lang="ru-RU"/>
        </a:p>
      </dgm:t>
    </dgm:pt>
    <dgm:pt modelId="{E7C04673-B9A5-4C8F-A4E9-7AE54B580E9B}" type="pres">
      <dgm:prSet presAssocID="{3FBD9EB5-5C53-4C98-818E-DCF98A4B5A9B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D76FF3F-6737-4065-92E1-AA9863482C80}" type="presOf" srcId="{09AA4C8A-F35C-4FCA-B5CD-CCB19A6EF4CF}" destId="{2CA29FAC-A7F0-4BC3-85DE-B415239B8BF5}" srcOrd="0" destOrd="0" presId="urn:microsoft.com/office/officeart/2005/8/layout/venn1"/>
    <dgm:cxn modelId="{CA050FCE-A556-4075-AAA0-3C7299306B80}" type="presOf" srcId="{42BA3DF0-026A-49CE-BF4C-8744B29BF08D}" destId="{4CAC8916-56CC-4134-BABD-AD5AE412B3B8}" srcOrd="1" destOrd="0" presId="urn:microsoft.com/office/officeart/2005/8/layout/venn1"/>
    <dgm:cxn modelId="{3FCB3124-AE46-4045-A11B-36D79EBF6882}" type="presOf" srcId="{3FBD9EB5-5C53-4C98-818E-DCF98A4B5A9B}" destId="{BAC6EDEA-F9A3-4B30-BA2E-03B5944B9C3A}" srcOrd="0" destOrd="0" presId="urn:microsoft.com/office/officeart/2005/8/layout/venn1"/>
    <dgm:cxn modelId="{B8FB6A41-5751-48E6-804D-D47943E04FB9}" srcId="{6299F2AE-705B-49FA-BC49-83C58B4AF927}" destId="{3FBD9EB5-5C53-4C98-818E-DCF98A4B5A9B}" srcOrd="2" destOrd="0" parTransId="{136985D4-24EB-41A4-A614-44C5ABE75EE2}" sibTransId="{3096EFA0-7091-4CE7-90DD-969B60D11066}"/>
    <dgm:cxn modelId="{050DB30D-9B36-4548-A284-3161D031256A}" srcId="{6299F2AE-705B-49FA-BC49-83C58B4AF927}" destId="{42BA3DF0-026A-49CE-BF4C-8744B29BF08D}" srcOrd="1" destOrd="0" parTransId="{BF1CECE4-3D12-4795-AE52-78412319F10C}" sibTransId="{542E9824-3CBF-4FAF-A521-6D8CE7DB3C70}"/>
    <dgm:cxn modelId="{A2F93F8E-6F89-4D69-A793-5E12FEC9AA2B}" type="presOf" srcId="{09AA4C8A-F35C-4FCA-B5CD-CCB19A6EF4CF}" destId="{C30D60CB-7CC8-41F6-ABEE-D93372AF124D}" srcOrd="1" destOrd="0" presId="urn:microsoft.com/office/officeart/2005/8/layout/venn1"/>
    <dgm:cxn modelId="{95549933-D1A1-41B6-B234-609164F7DD76}" type="presOf" srcId="{3FBD9EB5-5C53-4C98-818E-DCF98A4B5A9B}" destId="{E7C04673-B9A5-4C8F-A4E9-7AE54B580E9B}" srcOrd="1" destOrd="0" presId="urn:microsoft.com/office/officeart/2005/8/layout/venn1"/>
    <dgm:cxn modelId="{672CC71A-B0B5-4B21-A1FC-27B6876B9E66}" type="presOf" srcId="{6299F2AE-705B-49FA-BC49-83C58B4AF927}" destId="{A1A55137-9ACD-4BD2-91AD-35CA95EB6FFD}" srcOrd="0" destOrd="0" presId="urn:microsoft.com/office/officeart/2005/8/layout/venn1"/>
    <dgm:cxn modelId="{FC2F05D4-E899-4127-A020-CC627ACCFD8F}" type="presOf" srcId="{42BA3DF0-026A-49CE-BF4C-8744B29BF08D}" destId="{4A33C748-042A-49E7-B1AA-99823B6E42F9}" srcOrd="0" destOrd="0" presId="urn:microsoft.com/office/officeart/2005/8/layout/venn1"/>
    <dgm:cxn modelId="{3FA0F757-5BB6-4361-8105-47128FC706B4}" srcId="{6299F2AE-705B-49FA-BC49-83C58B4AF927}" destId="{09AA4C8A-F35C-4FCA-B5CD-CCB19A6EF4CF}" srcOrd="0" destOrd="0" parTransId="{70C13DA2-A4A1-46E5-9D43-43B794AB89E5}" sibTransId="{A4146A71-DDD8-438B-BCC2-76B9C013B594}"/>
    <dgm:cxn modelId="{21AD75FA-0B47-42AD-B6BB-C7E3F655889D}" type="presParOf" srcId="{A1A55137-9ACD-4BD2-91AD-35CA95EB6FFD}" destId="{2CA29FAC-A7F0-4BC3-85DE-B415239B8BF5}" srcOrd="0" destOrd="0" presId="urn:microsoft.com/office/officeart/2005/8/layout/venn1"/>
    <dgm:cxn modelId="{2DF5C023-5008-424E-8E29-C2B5CC60289C}" type="presParOf" srcId="{A1A55137-9ACD-4BD2-91AD-35CA95EB6FFD}" destId="{C30D60CB-7CC8-41F6-ABEE-D93372AF124D}" srcOrd="1" destOrd="0" presId="urn:microsoft.com/office/officeart/2005/8/layout/venn1"/>
    <dgm:cxn modelId="{DA5B46B1-09BF-4DE7-B05A-165CB765130F}" type="presParOf" srcId="{A1A55137-9ACD-4BD2-91AD-35CA95EB6FFD}" destId="{4A33C748-042A-49E7-B1AA-99823B6E42F9}" srcOrd="2" destOrd="0" presId="urn:microsoft.com/office/officeart/2005/8/layout/venn1"/>
    <dgm:cxn modelId="{28968213-CF32-44A0-8DD4-108878CF9726}" type="presParOf" srcId="{A1A55137-9ACD-4BD2-91AD-35CA95EB6FFD}" destId="{4CAC8916-56CC-4134-BABD-AD5AE412B3B8}" srcOrd="3" destOrd="0" presId="urn:microsoft.com/office/officeart/2005/8/layout/venn1"/>
    <dgm:cxn modelId="{5D521475-0ADE-488F-8D72-61B4B5CE542A}" type="presParOf" srcId="{A1A55137-9ACD-4BD2-91AD-35CA95EB6FFD}" destId="{BAC6EDEA-F9A3-4B30-BA2E-03B5944B9C3A}" srcOrd="4" destOrd="0" presId="urn:microsoft.com/office/officeart/2005/8/layout/venn1"/>
    <dgm:cxn modelId="{E95FD405-FC7E-4252-A873-CCD10F88D39A}" type="presParOf" srcId="{A1A55137-9ACD-4BD2-91AD-35CA95EB6FFD}" destId="{E7C04673-B9A5-4C8F-A4E9-7AE54B580E9B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A29FAC-A7F0-4BC3-85DE-B415239B8BF5}">
      <dsp:nvSpPr>
        <dsp:cNvPr id="0" name=""/>
        <dsp:cNvSpPr/>
      </dsp:nvSpPr>
      <dsp:spPr>
        <a:xfrm>
          <a:off x="1926998" y="31695"/>
          <a:ext cx="2128160" cy="2178725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i="1" kern="1200" dirty="0" smtClean="0"/>
            <a:t>Речь</a:t>
          </a:r>
          <a:endParaRPr lang="ru-RU" sz="2200" b="1" i="1" kern="1200" dirty="0"/>
        </a:p>
      </dsp:txBody>
      <dsp:txXfrm>
        <a:off x="2210753" y="412972"/>
        <a:ext cx="1560650" cy="980426"/>
      </dsp:txXfrm>
    </dsp:sp>
    <dsp:sp modelId="{4A33C748-042A-49E7-B1AA-99823B6E42F9}">
      <dsp:nvSpPr>
        <dsp:cNvPr id="0" name=""/>
        <dsp:cNvSpPr/>
      </dsp:nvSpPr>
      <dsp:spPr>
        <a:xfrm>
          <a:off x="2694910" y="1387078"/>
          <a:ext cx="2128160" cy="2128160"/>
        </a:xfrm>
        <a:prstGeom prst="ellipse">
          <a:avLst/>
        </a:prstGeom>
        <a:solidFill>
          <a:schemeClr val="accent5">
            <a:alpha val="50000"/>
            <a:hueOff val="4085978"/>
            <a:satOff val="2788"/>
            <a:lumOff val="-7843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i="1" kern="1200" dirty="0" smtClean="0"/>
            <a:t>Движения</a:t>
          </a:r>
          <a:r>
            <a:rPr lang="ru-RU" sz="2200" b="1" i="0" kern="1200" dirty="0" smtClean="0"/>
            <a:t> </a:t>
          </a:r>
          <a:endParaRPr lang="ru-RU" sz="2200" b="1" i="0" kern="1200" dirty="0"/>
        </a:p>
      </dsp:txBody>
      <dsp:txXfrm>
        <a:off x="3345772" y="1936852"/>
        <a:ext cx="1276896" cy="1170488"/>
      </dsp:txXfrm>
    </dsp:sp>
    <dsp:sp modelId="{BAC6EDEA-F9A3-4B30-BA2E-03B5944B9C3A}">
      <dsp:nvSpPr>
        <dsp:cNvPr id="0" name=""/>
        <dsp:cNvSpPr/>
      </dsp:nvSpPr>
      <dsp:spPr>
        <a:xfrm>
          <a:off x="1159087" y="1387078"/>
          <a:ext cx="2128160" cy="2128160"/>
        </a:xfrm>
        <a:prstGeom prst="ellipse">
          <a:avLst/>
        </a:prstGeom>
        <a:solidFill>
          <a:schemeClr val="accent5">
            <a:alpha val="50000"/>
            <a:hueOff val="8171956"/>
            <a:satOff val="5577"/>
            <a:lumOff val="-15685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i="1" kern="1200" dirty="0" smtClean="0"/>
            <a:t>Музыка</a:t>
          </a:r>
          <a:r>
            <a:rPr lang="ru-RU" sz="2200" b="1" i="0" kern="1200" dirty="0" smtClean="0"/>
            <a:t> </a:t>
          </a:r>
          <a:endParaRPr lang="ru-RU" sz="2200" b="1" i="0" kern="1200" dirty="0"/>
        </a:p>
      </dsp:txBody>
      <dsp:txXfrm>
        <a:off x="1359489" y="1936852"/>
        <a:ext cx="1276896" cy="11704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F7C88D4-9478-488C-9B70-CAE626E42DF1}" type="datetimeFigureOut">
              <a:rPr lang="ru-RU" smtClean="0"/>
              <a:pPr>
                <a:defRPr/>
              </a:pPr>
              <a:t>05.09.2024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6EB06D-60FB-41E6-9E1C-96037140D61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FFA675C-825E-4EC4-B60F-84542619FDD1}" type="datetimeFigureOut">
              <a:rPr lang="ru-RU" smtClean="0"/>
              <a:pPr>
                <a:defRPr/>
              </a:pPr>
              <a:t>05.09.2024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2C2B8EA-9353-4922-8D1F-36CF3E1FF31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C94152-B479-4423-93D5-8B3D86178A17}" type="datetimeFigureOut">
              <a:rPr lang="ru-RU" smtClean="0"/>
              <a:pPr>
                <a:defRPr/>
              </a:pPr>
              <a:t>05.09.2024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73A10E-5075-46B6-9C7A-407E7B432A5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27506E-5D1A-4CA0-AC20-A1FD13E5F98A}" type="datetimeFigureOut">
              <a:rPr lang="ru-RU" smtClean="0"/>
              <a:pPr>
                <a:defRPr/>
              </a:pPr>
              <a:t>05.09.2024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813D62-FC6C-4573-A54E-F27C3560094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940292D-67ED-4B39-B6D5-DA6F1DD0653E}" type="datetimeFigureOut">
              <a:rPr lang="ru-RU" smtClean="0"/>
              <a:pPr>
                <a:defRPr/>
              </a:pPr>
              <a:t>05.09.2024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972E309-A9FA-4661-84F6-5CA51DA57E4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8184CB-322E-4D73-8674-5BAEB55E9F01}" type="datetimeFigureOut">
              <a:rPr lang="ru-RU" smtClean="0"/>
              <a:pPr>
                <a:defRPr/>
              </a:pPr>
              <a:t>05.09.2024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5F861E-0090-4F3F-9377-8B288683013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EDA741E-2E11-40AD-A8AA-BAAC8A20AA2C}" type="datetimeFigureOut">
              <a:rPr lang="ru-RU" smtClean="0"/>
              <a:pPr>
                <a:defRPr/>
              </a:pPr>
              <a:t>05.09.2024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95B9E2-887F-45B5-B571-990C04817E0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E1DE610-5E07-4FC8-B71D-8D8130973888}" type="datetimeFigureOut">
              <a:rPr lang="ru-RU" smtClean="0"/>
              <a:pPr>
                <a:defRPr/>
              </a:pPr>
              <a:t>05.09.2024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3E0605-CF5D-4718-87C7-5FBB1559F0F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45C3789-15D7-40B8-8CD7-D21EE1C8DD09}" type="datetimeFigureOut">
              <a:rPr lang="ru-RU" smtClean="0"/>
              <a:pPr>
                <a:defRPr/>
              </a:pPr>
              <a:t>05.09.2024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3631E3-8E25-48BC-95B6-5455C6C1341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1960F48-8670-4F5E-BC24-28D64A74D5FA}" type="datetimeFigureOut">
              <a:rPr lang="ru-RU" smtClean="0"/>
              <a:pPr>
                <a:defRPr/>
              </a:pPr>
              <a:t>05.09.2024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919E8B5-8813-4B95-852D-6BEE54BC2D4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D2F317-47F3-4622-8542-188BA3214B5C}" type="datetimeFigureOut">
              <a:rPr lang="ru-RU" smtClean="0"/>
              <a:pPr>
                <a:defRPr/>
              </a:pPr>
              <a:t>05.09.2024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91A8166-DE73-45C7-B89D-F88579B7CBC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6BD19135-FDDE-4540-A7C8-6361BC64C4A4}" type="datetimeFigureOut">
              <a:rPr lang="ru-RU" smtClean="0"/>
              <a:pPr>
                <a:defRPr/>
              </a:pPr>
              <a:t>05.09.2024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A2DACD82-01D2-4AAA-AD14-2A282D1C877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>
    <p:wipe dir="d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aldou10.crimea-school.ru/sites/default/files/images/m_c09299.jpg" TargetMode="Externa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>
          <a:xfrm>
            <a:off x="285751" y="926124"/>
            <a:ext cx="7814895" cy="5169876"/>
          </a:xfrm>
        </p:spPr>
        <p:txBody>
          <a:bodyPr>
            <a:noAutofit/>
          </a:bodyPr>
          <a:lstStyle/>
          <a:p>
            <a:r>
              <a:rPr lang="ru-RU" altLang="ru-RU" sz="3600" b="1" dirty="0" smtClean="0">
                <a:solidFill>
                  <a:srgbClr val="FF33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«</a:t>
            </a:r>
            <a:r>
              <a:rPr lang="ru-RU" altLang="ru-RU" sz="3600" b="1" dirty="0" err="1" smtClean="0">
                <a:solidFill>
                  <a:srgbClr val="FF33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Логоритмика</a:t>
            </a:r>
            <a:r>
              <a:rPr lang="ru-RU" altLang="ru-RU" sz="3600" b="1" dirty="0" smtClean="0">
                <a:solidFill>
                  <a:srgbClr val="FF33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 в волшебных</a:t>
            </a:r>
            <a:br>
              <a:rPr lang="ru-RU" altLang="ru-RU" sz="3600" b="1" dirty="0" smtClean="0">
                <a:solidFill>
                  <a:srgbClr val="FF33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altLang="ru-RU" sz="3600" b="1" dirty="0">
                <a:solidFill>
                  <a:srgbClr val="FF33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3600" b="1" dirty="0">
                <a:solidFill>
                  <a:srgbClr val="FF33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altLang="ru-RU" sz="3600" b="1" dirty="0" smtClean="0">
                <a:solidFill>
                  <a:srgbClr val="FF33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носочках»</a:t>
            </a:r>
            <a:r>
              <a:rPr lang="ru-RU" altLang="ru-RU" sz="3600" b="1" dirty="0">
                <a:solidFill>
                  <a:srgbClr val="FF33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3600" b="1" dirty="0">
                <a:solidFill>
                  <a:srgbClr val="FF33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altLang="ru-RU" sz="3600" b="1" dirty="0" smtClean="0">
                <a:solidFill>
                  <a:srgbClr val="FF33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3600" b="1" dirty="0" smtClean="0">
                <a:solidFill>
                  <a:srgbClr val="FF33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altLang="ru-RU" sz="3600" b="1" dirty="0" smtClean="0">
                <a:solidFill>
                  <a:srgbClr val="FF33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               </a:t>
            </a:r>
            <a:r>
              <a:rPr lang="ru-RU" altLang="ru-RU" sz="2000" b="1" dirty="0" smtClean="0">
                <a:solidFill>
                  <a:srgbClr val="00206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Подготовила учитель- логопед </a:t>
            </a:r>
            <a:br>
              <a:rPr lang="ru-RU" altLang="ru-RU" sz="2000" b="1" dirty="0" smtClean="0">
                <a:solidFill>
                  <a:srgbClr val="00206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altLang="ru-RU" sz="2000" b="1" dirty="0" smtClean="0">
                <a:solidFill>
                  <a:srgbClr val="00206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                             </a:t>
            </a:r>
            <a:br>
              <a:rPr lang="ru-RU" altLang="ru-RU" sz="2000" b="1" dirty="0" smtClean="0">
                <a:solidFill>
                  <a:srgbClr val="00206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altLang="ru-RU" sz="2000" b="1" dirty="0">
                <a:solidFill>
                  <a:srgbClr val="00206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altLang="ru-RU" sz="2000" b="1" dirty="0" smtClean="0">
                <a:solidFill>
                  <a:srgbClr val="00206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>                            Ковтун Ирина Николаевна</a:t>
            </a:r>
            <a:r>
              <a:rPr lang="ru-RU" altLang="ru-RU" sz="4000" b="1" dirty="0">
                <a:solidFill>
                  <a:srgbClr val="00206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4000" b="1" dirty="0">
                <a:solidFill>
                  <a:srgbClr val="00206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altLang="ru-RU" sz="4000" b="1" dirty="0" smtClean="0">
                <a:solidFill>
                  <a:srgbClr val="FF33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4000" b="1" dirty="0" smtClean="0">
                <a:solidFill>
                  <a:srgbClr val="FF33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altLang="ru-RU" sz="4000" b="1" dirty="0">
                <a:solidFill>
                  <a:srgbClr val="FF33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4000" b="1" dirty="0">
                <a:solidFill>
                  <a:srgbClr val="FF33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altLang="ru-RU" sz="4000" b="1" dirty="0" smtClean="0">
                <a:solidFill>
                  <a:srgbClr val="FF33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4000" b="1" dirty="0" smtClean="0">
                <a:solidFill>
                  <a:srgbClr val="FF33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altLang="ru-RU" sz="4000" b="1" dirty="0">
                <a:solidFill>
                  <a:srgbClr val="FF33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4000" b="1" dirty="0">
                <a:solidFill>
                  <a:srgbClr val="FF33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altLang="ru-RU" sz="4000" b="1" dirty="0" smtClean="0">
                <a:solidFill>
                  <a:srgbClr val="FF33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4000" b="1" dirty="0" smtClean="0">
                <a:solidFill>
                  <a:srgbClr val="FF33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altLang="ru-RU" sz="4000" b="1" dirty="0">
                <a:solidFill>
                  <a:srgbClr val="FF33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4000" b="1" dirty="0">
                <a:solidFill>
                  <a:srgbClr val="FF33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altLang="ru-RU" sz="4000" dirty="0">
                <a:solidFill>
                  <a:srgbClr val="FF33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4000" dirty="0">
                <a:solidFill>
                  <a:srgbClr val="FF33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altLang="ru-RU" sz="4000" b="1" dirty="0" smtClean="0">
                <a:solidFill>
                  <a:srgbClr val="FF33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4000" b="1" dirty="0" smtClean="0">
                <a:solidFill>
                  <a:srgbClr val="FF33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altLang="ru-RU" sz="4000" b="1" dirty="0">
                <a:solidFill>
                  <a:srgbClr val="FF33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4000" b="1" dirty="0">
                <a:solidFill>
                  <a:srgbClr val="FF33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altLang="ru-RU" sz="4000" b="1" dirty="0" smtClean="0">
                <a:solidFill>
                  <a:srgbClr val="FF33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4000" b="1" dirty="0" smtClean="0">
                <a:solidFill>
                  <a:srgbClr val="FF33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altLang="ru-RU" sz="4000" b="1" dirty="0" smtClean="0">
                <a:solidFill>
                  <a:srgbClr val="FF33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altLang="ru-RU" sz="4000" b="1" dirty="0" smtClean="0">
                <a:solidFill>
                  <a:srgbClr val="FF330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</a:br>
            <a:endParaRPr lang="ru-RU" altLang="ru-RU" sz="4000" dirty="0" smtClean="0"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2637693"/>
            <a:ext cx="8101012" cy="1465384"/>
          </a:xfrm>
        </p:spPr>
        <p:txBody>
          <a:bodyPr>
            <a:normAutofit fontScale="92500" lnSpcReduction="10000"/>
          </a:bodyPr>
          <a:lstStyle/>
          <a:p>
            <a:pPr algn="ctr" eaLnBrk="1" fontAlgn="auto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0A22E"/>
              </a:buClr>
              <a:buSzPct val="70000"/>
              <a:buFont typeface="Arial" pitchFamily="34" charset="0"/>
              <a:buNone/>
              <a:defRPr/>
            </a:pPr>
            <a:r>
              <a:rPr lang="ru-RU" sz="5400" dirty="0" smtClean="0">
                <a:solidFill>
                  <a:srgbClr val="C1752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/>
              </a:rPr>
              <a:t>    </a:t>
            </a:r>
          </a:p>
          <a:p>
            <a:pPr algn="ctr" eaLnBrk="1" fontAlgn="auto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0A22E"/>
              </a:buClr>
              <a:buSzPct val="70000"/>
              <a:buFont typeface="Arial" pitchFamily="34" charset="0"/>
              <a:buNone/>
              <a:defRPr/>
            </a:pPr>
            <a:endParaRPr lang="ru-RU" dirty="0" smtClean="0">
              <a:solidFill>
                <a:srgbClr val="C17529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ranklin Gothic Book"/>
            </a:endParaRPr>
          </a:p>
          <a:p>
            <a:pPr algn="r" eaLnBrk="1" fontAlgn="auto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0A22E"/>
              </a:buClr>
              <a:buSzPct val="70000"/>
              <a:buFont typeface="Arial" pitchFamily="34" charset="0"/>
              <a:buNone/>
              <a:defRPr/>
            </a:pPr>
            <a:r>
              <a:rPr lang="ru-RU" dirty="0" smtClean="0">
                <a:solidFill>
                  <a:srgbClr val="C1752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Book"/>
              </a:rPr>
              <a:t>                                                   </a:t>
            </a:r>
          </a:p>
          <a:p>
            <a:pPr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47900" y="231775"/>
            <a:ext cx="6664325" cy="2654300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115000"/>
              </a:lnSpc>
              <a:defRPr/>
            </a:pPr>
            <a:r>
              <a:rPr lang="ru-RU" sz="2400" b="1" u="sng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2400" b="1" u="sng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400" b="1" u="sng" dirty="0" err="1" smtClean="0">
                <a:solidFill>
                  <a:srgbClr val="FF0000"/>
                </a:solidFill>
                <a:latin typeface="Arial Black" pitchFamily="34" charset="0"/>
              </a:rPr>
              <a:t>Чистоговорки</a:t>
            </a:r>
            <a:r>
              <a:rPr lang="ru-RU" sz="2400" b="1" u="sng" dirty="0" smtClean="0">
                <a:solidFill>
                  <a:srgbClr val="FF0000"/>
                </a:solidFill>
                <a:latin typeface="Arial Black" pitchFamily="34" charset="0"/>
              </a:rPr>
              <a:t>  для автоматизации и </a:t>
            </a:r>
            <a:br>
              <a:rPr lang="ru-RU" sz="2400" b="1" u="sng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400" b="1" u="sng" dirty="0" smtClean="0">
                <a:solidFill>
                  <a:srgbClr val="FF0000"/>
                </a:solidFill>
                <a:latin typeface="Arial Black" pitchFamily="34" charset="0"/>
              </a:rPr>
              <a:t>дифференциации звуков, формирование звуковой культуры речи.</a:t>
            </a:r>
            <a:br>
              <a:rPr lang="ru-RU" sz="2400" b="1" u="sng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400" b="1" u="sng" dirty="0" smtClean="0"/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+mn-lt"/>
              </a:rPr>
              <a:t>(Коррекция звукопроизношения, привитие  навыков речевого дыхания.)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Arial Black" pitchFamily="34" charset="0"/>
                <a:cs typeface="Calibri" pitchFamily="34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Arial Black" pitchFamily="34" charset="0"/>
                <a:cs typeface="Calibri" pitchFamily="34" charset="0"/>
              </a:rPr>
            </a:br>
            <a:endParaRPr lang="ru-RU" sz="2400" b="1" dirty="0">
              <a:solidFill>
                <a:srgbClr val="FF0000"/>
              </a:solidFill>
              <a:latin typeface="Arial Black" pitchFamily="34" charset="0"/>
              <a:cs typeface="Times New Roman" pitchFamily="18" charset="0"/>
            </a:endParaRPr>
          </a:p>
        </p:txBody>
      </p:sp>
      <p:pic>
        <p:nvPicPr>
          <p:cNvPr id="10243" name="Picture 4" descr="http://aldou10.crimea-school.ru/sites/default/files/images/m_c09299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44638" y="2872154"/>
            <a:ext cx="7115175" cy="3404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6125" y="198438"/>
            <a:ext cx="6929438" cy="2486147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defRPr/>
            </a:pPr>
            <a:r>
              <a:rPr lang="ru-RU" sz="2400" b="1" u="sng" dirty="0" smtClean="0">
                <a:solidFill>
                  <a:srgbClr val="FF0000"/>
                </a:solidFill>
              </a:rPr>
              <a:t/>
            </a:r>
            <a:br>
              <a:rPr lang="ru-RU" sz="2400" b="1" u="sng" dirty="0" smtClean="0">
                <a:solidFill>
                  <a:srgbClr val="FF0000"/>
                </a:solidFill>
              </a:rPr>
            </a:br>
            <a:r>
              <a:rPr lang="ru-RU" sz="2400" b="1" u="sng" dirty="0" smtClean="0">
                <a:solidFill>
                  <a:srgbClr val="FF0000"/>
                </a:solidFill>
              </a:rPr>
              <a:t>Развитие речи через подвижные  игры и упражнения.</a:t>
            </a:r>
            <a:r>
              <a:rPr lang="ru-RU" sz="2400" b="1" u="sng" dirty="0" smtClean="0"/>
              <a:t/>
            </a:r>
            <a:br>
              <a:rPr lang="ru-RU" sz="2400" b="1" u="sng" dirty="0" smtClean="0"/>
            </a:br>
            <a:r>
              <a:rPr lang="ru-RU" sz="2400" b="1" dirty="0" smtClean="0">
                <a:solidFill>
                  <a:srgbClr val="002060"/>
                </a:solidFill>
              </a:rPr>
              <a:t>(формирование игровых навыков, совершенствование просодических компонентов </a:t>
            </a:r>
            <a:r>
              <a:rPr lang="ru-RU" sz="2400" b="1" dirty="0">
                <a:solidFill>
                  <a:srgbClr val="002060"/>
                </a:solidFill>
              </a:rPr>
              <a:t>речи (</a:t>
            </a:r>
            <a:r>
              <a:rPr lang="ru-RU" sz="2400" b="1" dirty="0" smtClean="0">
                <a:solidFill>
                  <a:srgbClr val="002060"/>
                </a:solidFill>
              </a:rPr>
              <a:t>интонации, тембра, дикции, паузы, ритма дыхания)</a:t>
            </a:r>
            <a:r>
              <a:rPr lang="ru-RU" sz="2400" b="1" dirty="0" smtClean="0">
                <a:solidFill>
                  <a:srgbClr val="00206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Arial Black" pitchFamily="34" charset="0"/>
                <a:ea typeface="Calibri" pitchFamily="34" charset="0"/>
                <a:cs typeface="Times New Roman" pitchFamily="18" charset="0"/>
              </a:rPr>
            </a:br>
            <a:endParaRPr lang="ru-RU" sz="2400" b="1" dirty="0">
              <a:solidFill>
                <a:srgbClr val="002060"/>
              </a:solidFill>
              <a:latin typeface="Arial Black" pitchFamily="34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352" y="2049340"/>
            <a:ext cx="3686540" cy="2708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2707" y="3403355"/>
            <a:ext cx="4278923" cy="296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88" y="0"/>
            <a:ext cx="6742112" cy="2270125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2400" b="1" u="sng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2400" b="1" u="sng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400" b="1" u="sng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2400" b="1" u="sng" dirty="0" smtClean="0">
                <a:solidFill>
                  <a:srgbClr val="FF0000"/>
                </a:solidFill>
                <a:latin typeface="Arial Black" pitchFamily="34" charset="0"/>
              </a:rPr>
            </a:br>
            <a:endParaRPr lang="ru-RU" sz="2400" b="1" dirty="0">
              <a:solidFill>
                <a:srgbClr val="FF0000"/>
              </a:solidFill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5999" y="679938"/>
            <a:ext cx="563880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>
                <a:solidFill>
                  <a:srgbClr val="FF0000"/>
                </a:solidFill>
              </a:rPr>
              <a:t>Упражнение на развитие словотворчества.</a:t>
            </a:r>
            <a:br>
              <a:rPr lang="ru-RU" sz="2400" b="1" u="sng" dirty="0">
                <a:solidFill>
                  <a:srgbClr val="FF0000"/>
                </a:solidFill>
              </a:rPr>
            </a:br>
            <a:r>
              <a:rPr lang="ru-RU" dirty="0"/>
              <a:t>(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Расширение активного запаса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детей, лексико-грамматического строя речи, связной речи.)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616" y="2579077"/>
            <a:ext cx="3200399" cy="3118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8523" y="2579077"/>
            <a:ext cx="3503734" cy="3024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100" y="242888"/>
            <a:ext cx="6246813" cy="1608137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2400" b="1" u="sng" dirty="0" smtClean="0">
                <a:solidFill>
                  <a:srgbClr val="FF0000"/>
                </a:solidFill>
                <a:latin typeface="Arial Black" pitchFamily="34" charset="0"/>
              </a:rPr>
              <a:t>Упражнение на развитие коммуникативных навыков.</a:t>
            </a:r>
            <a:r>
              <a:rPr lang="ru-RU" sz="2000" b="1" dirty="0" smtClean="0">
                <a:latin typeface="+mn-lt"/>
                <a:ea typeface="Calibri" pitchFamily="34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+mn-lt"/>
                <a:ea typeface="Calibri" pitchFamily="34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+mn-lt"/>
                <a:ea typeface="Calibri" pitchFamily="34" charset="0"/>
                <a:cs typeface="Times New Roman" pitchFamily="18" charset="0"/>
              </a:rPr>
              <a:t>(</a:t>
            </a:r>
            <a:r>
              <a:rPr lang="ru-RU" sz="2000" b="1" dirty="0">
                <a:solidFill>
                  <a:srgbClr val="002060"/>
                </a:solidFill>
                <a:latin typeface="+mn-lt"/>
              </a:rPr>
              <a:t>участие в беседах, </a:t>
            </a:r>
            <a:r>
              <a:rPr lang="ru-RU" sz="2000" b="1" dirty="0" smtClean="0">
                <a:solidFill>
                  <a:srgbClr val="002060"/>
                </a:solidFill>
                <a:latin typeface="+mn-lt"/>
              </a:rPr>
              <a:t>укрепление  самооценки и мотивации </a:t>
            </a:r>
            <a:r>
              <a:rPr lang="ru-RU" sz="2000" b="1" dirty="0">
                <a:solidFill>
                  <a:srgbClr val="002060"/>
                </a:solidFill>
                <a:latin typeface="+mn-lt"/>
              </a:rPr>
              <a:t>детей к активному участию в процессе обучения )</a:t>
            </a:r>
            <a:r>
              <a:rPr lang="ru-RU" sz="2000" b="1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+mn-lt"/>
                <a:cs typeface="Times New Roman" pitchFamily="18" charset="0"/>
              </a:rPr>
            </a:br>
            <a:endParaRPr lang="ru-RU" sz="2000" b="1" dirty="0">
              <a:solidFill>
                <a:srgbClr val="002060"/>
              </a:solidFill>
              <a:latin typeface="+mn-lt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936" y="2074985"/>
            <a:ext cx="6453187" cy="42906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2024063" y="182563"/>
            <a:ext cx="6780212" cy="1633537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ru-RU" altLang="ru-RU" sz="2400" b="1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altLang="ru-RU" sz="2400" b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altLang="ru-RU" sz="2400" b="1" dirty="0" smtClean="0">
                <a:solidFill>
                  <a:srgbClr val="FF0000"/>
                </a:solidFill>
                <a:latin typeface="Arial Black" pitchFamily="34" charset="0"/>
              </a:rPr>
              <a:t>                                </a:t>
            </a:r>
            <a:br>
              <a:rPr lang="ru-RU" altLang="ru-RU" sz="2400" b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altLang="ru-RU" sz="2400" b="1" dirty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altLang="ru-RU" sz="2400" b="1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altLang="ru-RU" sz="2400" b="1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altLang="ru-RU" sz="2400" b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altLang="ru-RU" sz="2400" b="1" dirty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altLang="ru-RU" sz="2400" b="1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altLang="ru-RU" sz="2400" b="1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altLang="ru-RU" sz="2400" b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altLang="ru-RU" sz="2400" b="1" dirty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altLang="ru-RU" sz="2400" b="1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altLang="ru-RU" sz="2400" b="1" dirty="0" smtClean="0">
                <a:solidFill>
                  <a:srgbClr val="FF0000"/>
                </a:solidFill>
                <a:latin typeface="Arial Black" pitchFamily="34" charset="0"/>
              </a:rPr>
              <a:t>                   Режим занятий</a:t>
            </a:r>
            <a:br>
              <a:rPr lang="ru-RU" altLang="ru-RU" sz="2400" b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altLang="ru-RU" sz="2400" b="1" dirty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altLang="ru-RU" sz="2400" b="1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altLang="ru-RU" sz="2400" b="1" dirty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altLang="ru-RU" sz="2400" b="1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altLang="ru-RU" sz="2000" b="1" dirty="0" smtClean="0">
                <a:solidFill>
                  <a:srgbClr val="002060"/>
                </a:solidFill>
                <a:latin typeface="Arial Black" pitchFamily="34" charset="0"/>
              </a:rPr>
              <a:t>Занятия проводятся 2 раза в неделю:</a:t>
            </a:r>
            <a:br>
              <a:rPr lang="ru-RU" altLang="ru-RU" sz="2000" b="1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altLang="ru-RU" sz="2000" b="1" dirty="0" smtClean="0">
                <a:solidFill>
                  <a:srgbClr val="002060"/>
                </a:solidFill>
                <a:latin typeface="Arial Black" pitchFamily="34" charset="0"/>
              </a:rPr>
              <a:t>- на первом году обучения 20 – 25 минут учебного времени;</a:t>
            </a:r>
            <a:br>
              <a:rPr lang="ru-RU" altLang="ru-RU" sz="2000" b="1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altLang="ru-RU" sz="2000" b="1" dirty="0" smtClean="0">
                <a:solidFill>
                  <a:srgbClr val="002060"/>
                </a:solidFill>
                <a:latin typeface="Arial Black" pitchFamily="34" charset="0"/>
              </a:rPr>
              <a:t>- на втором году обучения 25-30 минут учебного времени.</a:t>
            </a:r>
            <a:br>
              <a:rPr lang="ru-RU" altLang="ru-RU" sz="2000" b="1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altLang="ru-RU" sz="2000" b="1" dirty="0" smtClean="0">
                <a:solidFill>
                  <a:srgbClr val="002060"/>
                </a:solidFill>
                <a:latin typeface="Arial Black" pitchFamily="34" charset="0"/>
              </a:rPr>
              <a:t/>
            </a:r>
            <a:br>
              <a:rPr lang="ru-RU" altLang="ru-RU" sz="2000" b="1" dirty="0" smtClean="0">
                <a:solidFill>
                  <a:srgbClr val="002060"/>
                </a:solidFill>
                <a:latin typeface="Arial Black" pitchFamily="34" charset="0"/>
              </a:rPr>
            </a:br>
            <a:endParaRPr lang="ru-RU" altLang="ru-RU" sz="2000" b="1" dirty="0" smtClean="0">
              <a:solidFill>
                <a:srgbClr val="002060"/>
              </a:solidFill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14339" name="Прямоугольник 2"/>
          <p:cNvSpPr>
            <a:spLocks noChangeArrowheads="1"/>
          </p:cNvSpPr>
          <p:nvPr/>
        </p:nvSpPr>
        <p:spPr bwMode="auto">
          <a:xfrm>
            <a:off x="1803400" y="1476375"/>
            <a:ext cx="701357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ru-RU" alt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altLang="ru-RU" b="1" i="1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alt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altLang="ru-RU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2247900" y="231775"/>
            <a:ext cx="4560888" cy="1839913"/>
          </a:xfrm>
        </p:spPr>
        <p:txBody>
          <a:bodyPr>
            <a:normAutofit/>
          </a:bodyPr>
          <a:lstStyle/>
          <a:p>
            <a:pPr algn="ctr" eaLnBrk="1" hangingPunct="1"/>
            <a:r>
              <a:rPr lang="ru-RU" altLang="ru-RU" sz="3200" b="1" u="sng" dirty="0" smtClean="0">
                <a:solidFill>
                  <a:srgbClr val="C00000"/>
                </a:solidFill>
                <a:latin typeface="Arial Black" pitchFamily="34" charset="0"/>
              </a:rPr>
              <a:t>Вывод:</a:t>
            </a:r>
            <a:br>
              <a:rPr lang="ru-RU" altLang="ru-RU" sz="3200" b="1" u="sng" dirty="0" smtClean="0">
                <a:solidFill>
                  <a:srgbClr val="C00000"/>
                </a:solidFill>
                <a:latin typeface="Arial Black" pitchFamily="34" charset="0"/>
              </a:rPr>
            </a:br>
            <a:endParaRPr lang="ru-RU" altLang="ru-RU" sz="3200" b="1" u="sng" dirty="0" smtClean="0">
              <a:solidFill>
                <a:srgbClr val="C00000"/>
              </a:solidFill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15363" name="Текст 2"/>
          <p:cNvSpPr>
            <a:spLocks noGrp="1"/>
          </p:cNvSpPr>
          <p:nvPr>
            <p:ph type="body" idx="1"/>
          </p:nvPr>
        </p:nvSpPr>
        <p:spPr>
          <a:xfrm>
            <a:off x="623889" y="1465385"/>
            <a:ext cx="7769834" cy="4396153"/>
          </a:xfrm>
        </p:spPr>
        <p:txBody>
          <a:bodyPr>
            <a:normAutofit lnSpcReduction="10000"/>
          </a:bodyPr>
          <a:lstStyle/>
          <a:p>
            <a:pPr algn="l"/>
            <a:r>
              <a:rPr lang="ru-RU" alt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Логоритмика</a:t>
            </a:r>
            <a:r>
              <a:rPr lang="ru-RU" alt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способствует развитию речи у детей дошкольного возраста, что выражается в исправлении дефектов речи, увеличении словарного запаса дошкольников, а также в улучшении внимания и памяти. </a:t>
            </a:r>
          </a:p>
          <a:p>
            <a:pPr algn="l"/>
            <a:endParaRPr lang="ru-RU" alt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alt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Логоритмика</a:t>
            </a:r>
            <a:r>
              <a:rPr lang="ru-RU" alt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содействует и эстетическому воспитанию дошкольников, вводя их с самого раннего детства в мир музыки, учит эмоциональной отзывчивости, прививает любовь к прекрасному, развивая художественный вкус, а также укрепляет здоровье ребенка.</a:t>
            </a:r>
            <a:br>
              <a:rPr lang="ru-RU" alt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dirty="0" smtClean="0"/>
              <a:t> </a:t>
            </a:r>
          </a:p>
          <a:p>
            <a:endParaRPr lang="ru-RU" altLang="ru-RU" dirty="0" smtClean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8" y="1746738"/>
            <a:ext cx="7345810" cy="4379425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Двигательные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упражнения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«Прогулка в лес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Упражнение для передачи ритмического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рисунка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Артикуляционная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гимнастика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Дыхательное упражнение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«Ветерок»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Упражнение на развитие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мимики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Речевая игра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упражнения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автоматизация звукопроизношения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развитие словаря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Лягушки и кукушки (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изменение высоты голоса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Речевые упражнения без музыкального сопровождения: ритмичное проговаривание стихотворного текста с одновременным выполнением действий.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u="sng" dirty="0" err="1" smtClean="0">
                <a:solidFill>
                  <a:srgbClr val="FF0000"/>
                </a:solidFill>
              </a:rPr>
              <a:t>Логоритмические</a:t>
            </a:r>
            <a:r>
              <a:rPr lang="ru-RU" sz="3200" b="1" u="sng" dirty="0" smtClean="0">
                <a:solidFill>
                  <a:srgbClr val="FF0000"/>
                </a:solidFill>
              </a:rPr>
              <a:t> игры и упражнения</a:t>
            </a:r>
            <a:endParaRPr lang="ru-RU" sz="3200" b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50879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54133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9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Благодарю за внимание</a:t>
            </a:r>
            <a:endParaRPr lang="ru-RU" sz="9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817077"/>
            <a:ext cx="7416148" cy="43090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Меня зовут Ковтун Ирина Николаевна. Я педагог с высшей квалификационной  категорией. Стаж педагогической работы 28 лет. Окончила  Московский государственный открытый педагогический университет по специальности «Олигофренопедагогика». Работала учителем- логопедом, учителем- дефектологом в школе для детей ЗПР.</a:t>
            </a:r>
          </a:p>
          <a:p>
            <a:pPr marL="0" indent="0">
              <a:buNone/>
            </a:pPr>
            <a:r>
              <a:rPr lang="ru-RU" dirty="0" smtClean="0"/>
              <a:t>На занятиях по </a:t>
            </a:r>
            <a:r>
              <a:rPr lang="ru-RU" dirty="0" err="1" smtClean="0"/>
              <a:t>логоритмике</a:t>
            </a:r>
            <a:r>
              <a:rPr lang="ru-RU" dirty="0" smtClean="0"/>
              <a:t> я буду исправлять речевые нарушения путем развития двигательной сферы в сочетание со словом и музыкой.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335108" cy="156081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Уважаемые родители,</a:t>
            </a:r>
            <a:b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приглашаю вас на занятия по </a:t>
            </a:r>
            <a:r>
              <a:rPr lang="ru-RU" sz="32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логоритмике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007501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628650" y="2225675"/>
            <a:ext cx="8185150" cy="3951288"/>
          </a:xfrm>
          <a:solidFill>
            <a:schemeClr val="bg1">
              <a:alpha val="3098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altLang="ru-RU" b="1" dirty="0" smtClean="0"/>
              <a:t>     Преодоление речевых нарушений путем  развития двигательной сферы ребенка в сочетании со словом  и музыкой.</a:t>
            </a:r>
          </a:p>
          <a:p>
            <a:pPr>
              <a:buNone/>
            </a:pPr>
            <a:endParaRPr lang="ru-RU" altLang="ru-RU" b="1" dirty="0" smtClean="0"/>
          </a:p>
          <a:p>
            <a:pPr>
              <a:buNone/>
            </a:pPr>
            <a:r>
              <a:rPr lang="ru-RU" altLang="ru-RU" b="1" i="1" dirty="0" smtClean="0"/>
              <a:t>   </a:t>
            </a:r>
            <a:endParaRPr lang="ru-RU" altLang="ru-RU" b="1" i="1" dirty="0"/>
          </a:p>
          <a:p>
            <a:pPr>
              <a:buNone/>
            </a:pPr>
            <a:r>
              <a:rPr lang="ru-RU" altLang="ru-RU" b="1" i="1" dirty="0" smtClean="0"/>
              <a:t>     </a:t>
            </a:r>
            <a:r>
              <a:rPr lang="ru-RU" altLang="ru-RU" b="1" i="1" dirty="0" err="1" smtClean="0"/>
              <a:t>Логоритмика</a:t>
            </a:r>
            <a:r>
              <a:rPr lang="ru-RU" altLang="ru-RU" b="1" i="1" dirty="0" smtClean="0"/>
              <a:t> </a:t>
            </a:r>
            <a:r>
              <a:rPr lang="ru-RU" altLang="ru-RU" b="1" i="1" dirty="0"/>
              <a:t>способствует результативному повышению уровня звукопроизношения, овладения структурой слова, активизации и расширения словарного запаса детей. </a:t>
            </a:r>
            <a:endParaRPr lang="ru-RU" altLang="ru-RU" b="1" i="1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5825" y="365125"/>
            <a:ext cx="6359525" cy="132556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altLang="ru-RU" b="1" dirty="0">
                <a:solidFill>
                  <a:srgbClr val="FF0000"/>
                </a:solidFill>
              </a:rPr>
              <a:t>Главная цель </a:t>
            </a:r>
            <a:r>
              <a:rPr lang="ru-RU" altLang="ru-RU" b="1" dirty="0" smtClean="0">
                <a:solidFill>
                  <a:srgbClr val="FF0000"/>
                </a:solidFill>
              </a:rPr>
              <a:t>курса 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553380" y="3311066"/>
          <a:ext cx="5982158" cy="35469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14550" y="242888"/>
            <a:ext cx="6577013" cy="2147887"/>
          </a:xfrm>
        </p:spPr>
        <p:txBody>
          <a:bodyPr/>
          <a:lstStyle/>
          <a:p>
            <a:pPr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2000" dirty="0" smtClean="0">
                <a:solidFill>
                  <a:srgbClr val="002060"/>
                </a:solidFill>
                <a:latin typeface="Georgia" pitchFamily="18" charset="0"/>
              </a:rPr>
              <a:t>«Первое понимание логопедической ритмики основано на сочетании слова, музыки и движения. Взаимоотношения указанных компонентов могут быть разнообразными, с преобладанием одного из них или связи между ними».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22024" y="2633031"/>
            <a:ext cx="6026227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Три  кита  </a:t>
            </a:r>
            <a:r>
              <a:rPr lang="ru-RU" sz="2800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</a:rPr>
              <a:t>логоритмики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latin typeface="Georgia" pitchFamily="18" charset="0"/>
            </a:endParaRPr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598488" y="1708150"/>
            <a:ext cx="8240712" cy="5149850"/>
          </a:xfrm>
          <a:solidFill>
            <a:schemeClr val="bg1">
              <a:alpha val="30980"/>
            </a:schemeClr>
          </a:solidFill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оздоровительные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, </a:t>
            </a:r>
            <a:endParaRPr lang="ru-RU" alt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образовательные (познавательные), 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воспитательные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, </a:t>
            </a:r>
            <a:endParaRPr lang="ru-RU" alt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FontTx/>
              <a:buChar char="-"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коррекционные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alt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793" y="323473"/>
            <a:ext cx="6012575" cy="1139351"/>
          </a:xfrm>
        </p:spPr>
        <p:txBody>
          <a:bodyPr>
            <a:normAutofit fontScale="90000"/>
          </a:bodyPr>
          <a:lstStyle/>
          <a:p>
            <a:pPr>
              <a:spcBef>
                <a:spcPts val="0"/>
              </a:spcBef>
              <a:defRPr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altLang="ru-RU" dirty="0">
                <a:latin typeface="Times New Roman" pitchFamily="18" charset="0"/>
                <a:cs typeface="Times New Roman" pitchFamily="18" charset="0"/>
              </a:rPr>
              <a:t>логопедической ритмики: </a:t>
            </a:r>
            <a:br>
              <a:rPr lang="ru-RU" alt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7538" y="3228975"/>
            <a:ext cx="4227635" cy="323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341313" y="1663700"/>
            <a:ext cx="8340725" cy="3921125"/>
          </a:xfrm>
        </p:spPr>
        <p:txBody>
          <a:bodyPr/>
          <a:lstStyle/>
          <a:p>
            <a:pPr algn="ctr"/>
            <a:r>
              <a:rPr lang="ru-RU" altLang="ru-RU" sz="5400" b="1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Логоритмические занятия включают в себя</a:t>
            </a:r>
            <a:br>
              <a:rPr lang="ru-RU" altLang="ru-RU" sz="5400" b="1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altLang="ru-RU" sz="5400" b="1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 следующие элементы:</a:t>
            </a:r>
            <a:endParaRPr lang="ru-RU" altLang="ru-RU" sz="5400" b="1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9000" y="176213"/>
            <a:ext cx="6797675" cy="2841625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115000"/>
              </a:lnSpc>
              <a:defRPr/>
            </a:pPr>
            <a:r>
              <a:rPr lang="ru-RU" sz="2400" u="sng" dirty="0" smtClean="0">
                <a:solidFill>
                  <a:srgbClr val="C00000"/>
                </a:solidFill>
                <a:latin typeface="Arial Black" pitchFamily="34" charset="0"/>
              </a:rPr>
              <a:t>Пальчиковая гимнастика, песни и </a:t>
            </a:r>
            <a:br>
              <a:rPr lang="ru-RU" sz="2400" u="sng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2400" u="sng" dirty="0" smtClean="0">
                <a:solidFill>
                  <a:srgbClr val="C00000"/>
                </a:solidFill>
                <a:latin typeface="Arial Black" pitchFamily="34" charset="0"/>
              </a:rPr>
              <a:t>стихи, сопровождаемые   движением рук.</a:t>
            </a:r>
            <a:r>
              <a:rPr lang="ru-RU" sz="2400" dirty="0" smtClean="0">
                <a:solidFill>
                  <a:srgbClr val="C00000"/>
                </a:solidFill>
                <a:latin typeface="Arial Black" pitchFamily="34" charset="0"/>
              </a:rPr>
              <a:t/>
            </a:r>
            <a:br>
              <a:rPr lang="ru-RU" sz="2400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+mn-lt"/>
              </a:rPr>
              <a:t>(</a:t>
            </a:r>
            <a:r>
              <a:rPr lang="ru-RU" sz="2200" b="1" dirty="0" smtClean="0">
                <a:solidFill>
                  <a:srgbClr val="002060"/>
                </a:solidFill>
                <a:latin typeface="+mn-lt"/>
              </a:rPr>
              <a:t>Развитие мелкой и общей  моторики, ритмичности, речевого слуха и речевой памяти. )</a:t>
            </a:r>
            <a:r>
              <a:rPr lang="ru-RU" sz="2200" b="1" dirty="0" smtClean="0">
                <a:solidFill>
                  <a:srgbClr val="002060"/>
                </a:solidFill>
                <a:latin typeface="+mn-lt"/>
                <a:cs typeface="Calibri" pitchFamily="34" charset="0"/>
              </a:rPr>
              <a:t/>
            </a:r>
            <a:br>
              <a:rPr lang="ru-RU" sz="2200" b="1" dirty="0" smtClean="0">
                <a:solidFill>
                  <a:srgbClr val="002060"/>
                </a:solidFill>
                <a:latin typeface="+mn-lt"/>
                <a:cs typeface="Calibri" pitchFamily="34" charset="0"/>
              </a:rPr>
            </a:br>
            <a:r>
              <a:rPr lang="ru-RU" sz="2700" b="1" dirty="0" smtClean="0">
                <a:solidFill>
                  <a:srgbClr val="002060"/>
                </a:solidFill>
                <a:latin typeface="Times New Roman" pitchFamily="18" charset="0"/>
                <a:cs typeface="Calibri" pitchFamily="34" charset="0"/>
              </a:rPr>
              <a:t/>
            </a:r>
            <a:br>
              <a:rPr lang="ru-RU" sz="2700" b="1" dirty="0" smtClean="0">
                <a:solidFill>
                  <a:srgbClr val="002060"/>
                </a:solidFill>
                <a:latin typeface="Times New Roman" pitchFamily="18" charset="0"/>
                <a:cs typeface="Calibri" pitchFamily="34" charset="0"/>
              </a:rPr>
            </a:b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3" descr="C:\Users\sad10\Desktop\10521111\DSC093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5450" y="3481388"/>
            <a:ext cx="4048125" cy="227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0899" y="2731476"/>
            <a:ext cx="3787286" cy="2630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70125" y="296863"/>
            <a:ext cx="6543675" cy="2986087"/>
          </a:xfrm>
        </p:spPr>
        <p:txBody>
          <a:bodyPr/>
          <a:lstStyle/>
          <a:p>
            <a:pPr eaLnBrk="1" hangingPunct="1">
              <a:lnSpc>
                <a:spcPct val="115000"/>
              </a:lnSpc>
              <a:defRPr/>
            </a:pPr>
            <a:r>
              <a:rPr lang="ru-RU" sz="2400" b="1" u="sng" dirty="0" smtClean="0">
                <a:solidFill>
                  <a:srgbClr val="FF0000"/>
                </a:solidFill>
                <a:latin typeface="Arial Black" pitchFamily="34" charset="0"/>
              </a:rPr>
              <a:t>Музыкальные и музыкально-ритмические игры с музыкальными инструментами.</a:t>
            </a:r>
            <a:r>
              <a:rPr lang="ru-RU" sz="2400" b="1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400" b="1" dirty="0" smtClean="0">
                <a:latin typeface="+mn-lt"/>
              </a:rPr>
              <a:t> </a:t>
            </a:r>
            <a:r>
              <a:rPr lang="ru-RU" sz="2000" b="1" dirty="0" smtClean="0">
                <a:latin typeface="+mn-lt"/>
              </a:rPr>
              <a:t>(</a:t>
            </a:r>
            <a:r>
              <a:rPr lang="ru-RU" sz="2000" b="1" dirty="0" smtClean="0">
                <a:solidFill>
                  <a:srgbClr val="002060"/>
                </a:solidFill>
                <a:latin typeface="+mn-lt"/>
              </a:rPr>
              <a:t>Развитие речи, внимания, умения ориентироваться в пространстве.  Развитие чувства ритма.)</a:t>
            </a:r>
            <a:r>
              <a:rPr lang="ru-RU" sz="2400" b="1" dirty="0" smtClean="0">
                <a:solidFill>
                  <a:srgbClr val="002060"/>
                </a:solidFill>
                <a:latin typeface="+mn-lt"/>
                <a:ea typeface="Calibri" pitchFamily="34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+mn-lt"/>
                <a:ea typeface="Calibri" pitchFamily="34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sz="2400" b="1" dirty="0" smtClean="0">
              <a:solidFill>
                <a:srgbClr val="002060"/>
              </a:solidFill>
              <a:latin typeface="Arial Black" pitchFamily="34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54" y="2819399"/>
            <a:ext cx="3739661" cy="2895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7845" y="3716214"/>
            <a:ext cx="3793881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0575" y="586154"/>
            <a:ext cx="6797675" cy="2245946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115000"/>
              </a:lnSpc>
              <a:defRPr/>
            </a:pPr>
            <a:r>
              <a:rPr lang="ru-RU" sz="2300" b="1" u="sng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2300" b="1" u="sng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300" b="1" u="sng" dirty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sz="2300" b="1" u="sng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300" b="1" u="sng" dirty="0" smtClean="0">
                <a:solidFill>
                  <a:srgbClr val="FF0000"/>
                </a:solidFill>
                <a:latin typeface="Arial Black" pitchFamily="34" charset="0"/>
              </a:rPr>
              <a:t>Логопедическая (артикуляционная) </a:t>
            </a:r>
            <a:br>
              <a:rPr lang="ru-RU" sz="2300" b="1" u="sng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2300" b="1" u="sng" dirty="0" smtClean="0">
                <a:solidFill>
                  <a:srgbClr val="FF0000"/>
                </a:solidFill>
                <a:latin typeface="Arial Black" pitchFamily="34" charset="0"/>
              </a:rPr>
              <a:t>гимнастика, вокально-артикуляционные упражнения</a:t>
            </a:r>
            <a:r>
              <a:rPr lang="ru-RU" sz="2400" b="1" u="sng" dirty="0" smtClean="0">
                <a:solidFill>
                  <a:srgbClr val="FF0000"/>
                </a:solidFill>
                <a:latin typeface="Arial Black" pitchFamily="34" charset="0"/>
              </a:rPr>
              <a:t>. </a:t>
            </a:r>
            <a:r>
              <a:rPr lang="ru-RU" sz="2400" b="1" u="sng" dirty="0" smtClean="0"/>
              <a:t> </a:t>
            </a:r>
            <a:r>
              <a:rPr lang="ru-RU" sz="2400" b="1" u="sng" dirty="0" smtClean="0">
                <a:solidFill>
                  <a:srgbClr val="FF0000"/>
                </a:solidFill>
              </a:rPr>
              <a:t>Музыкальные игры и упражнения.</a:t>
            </a:r>
            <a:br>
              <a:rPr lang="ru-RU" sz="2400" b="1" u="sng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(</a:t>
            </a:r>
            <a:r>
              <a:rPr lang="ru-RU" sz="2200" b="1" dirty="0" smtClean="0">
                <a:solidFill>
                  <a:srgbClr val="002060"/>
                </a:solidFill>
                <a:latin typeface="+mn-lt"/>
              </a:rPr>
              <a:t>Укрепление мышц органов артикуляции, развитие их подвижности.)</a:t>
            </a:r>
            <a:r>
              <a:rPr lang="ru-RU" sz="27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Arial Black" pitchFamily="34" charset="0"/>
                <a:cs typeface="Calibri" pitchFamily="34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Arial Black" pitchFamily="34" charset="0"/>
                <a:cs typeface="Calibri" pitchFamily="34" charset="0"/>
              </a:rPr>
            </a:br>
            <a:endParaRPr lang="ru-RU" sz="2400" b="1" dirty="0">
              <a:solidFill>
                <a:srgbClr val="002060"/>
              </a:solidFill>
              <a:latin typeface="Arial Black" pitchFamily="34" charset="0"/>
              <a:cs typeface="Times New Roman" pitchFamily="18" charset="0"/>
            </a:endParaRPr>
          </a:p>
        </p:txBody>
      </p:sp>
      <p:pic>
        <p:nvPicPr>
          <p:cNvPr id="9219" name="Picture 3" descr="C:\Users\sad10\Desktop\10521111\DSC0934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8950" y="3622675"/>
            <a:ext cx="3941763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 descr="C:\Users\sad10\Desktop\10521111\DSC0935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67249" y="4200525"/>
            <a:ext cx="4125913" cy="231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629</TotalTime>
  <Words>317</Words>
  <Application>Microsoft Office PowerPoint</Application>
  <PresentationFormat>Экран (4:3)</PresentationFormat>
  <Paragraphs>49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Волна</vt:lpstr>
      <vt:lpstr>«Логоритмика  в волшебных  носочках»                  Подготовила учитель- логопед                                                              Ковтун Ирина Николаевна            </vt:lpstr>
      <vt:lpstr>Уважаемые родители, приглашаю вас на занятия по логоритмике.</vt:lpstr>
      <vt:lpstr>Главная цель курса </vt:lpstr>
      <vt:lpstr>«Первое понимание логопедической ритмики основано на сочетании слова, музыки и движения. Взаимоотношения указанных компонентов могут быть разнообразными, с преобладанием одного из них или связи между ними».</vt:lpstr>
      <vt:lpstr>  Задачи логопедической ритмики:   </vt:lpstr>
      <vt:lpstr>Логоритмические занятия включают в себя  следующие элементы:</vt:lpstr>
      <vt:lpstr>Пальчиковая гимнастика, песни и  стихи, сопровождаемые   движением рук. (Развитие мелкой и общей  моторики, ритмичности, речевого слуха и речевой памяти. )  </vt:lpstr>
      <vt:lpstr>Музыкальные и музыкально-ритмические игры с музыкальными инструментами.  (Развитие речи, внимания, умения ориентироваться в пространстве.  Развитие чувства ритма.)  </vt:lpstr>
      <vt:lpstr>  Логопедическая (артикуляционная)  гимнастика, вокально-артикуляционные упражнения.  Музыкальные игры и упражнения. (Укрепление мышц органов артикуляции, развитие их подвижности.)  </vt:lpstr>
      <vt:lpstr> Чистоговорки  для автоматизации и  дифференциации звуков, формирование звуковой культуры речи.  (Коррекция звукопроизношения, привитие  навыков речевого дыхания.)  </vt:lpstr>
      <vt:lpstr> Развитие речи через подвижные  игры и упражнения. (формирование игровых навыков, совершенствование просодических компонентов речи (интонации, тембра, дикции, паузы, ритма дыхания) </vt:lpstr>
      <vt:lpstr>  </vt:lpstr>
      <vt:lpstr>Упражнение на развитие коммуникативных навыков. (участие в беседах, укрепление  самооценки и мотивации детей к активному участию в процессе обучения ) </vt:lpstr>
      <vt:lpstr>                                                          Режим занятий   Занятия проводятся 2 раза в неделю: - на первом году обучения 20 – 25 минут учебного времени; - на втором году обучения 25-30 минут учебного времени.  </vt:lpstr>
      <vt:lpstr>Вывод: </vt:lpstr>
      <vt:lpstr>Логоритмические игры и упражнения</vt:lpstr>
      <vt:lpstr>Благодарю за внимание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Инна</dc:creator>
  <cp:lastModifiedBy>Ирина</cp:lastModifiedBy>
  <cp:revision>60</cp:revision>
  <dcterms:created xsi:type="dcterms:W3CDTF">2015-02-19T20:52:53Z</dcterms:created>
  <dcterms:modified xsi:type="dcterms:W3CDTF">2024-09-05T05:24:43Z</dcterms:modified>
</cp:coreProperties>
</file>