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10"/>
  </p:notesMasterIdLst>
  <p:sldIdLst>
    <p:sldId id="256" r:id="rId2"/>
    <p:sldId id="263" r:id="rId3"/>
    <p:sldId id="265" r:id="rId4"/>
    <p:sldId id="269" r:id="rId5"/>
    <p:sldId id="270" r:id="rId6"/>
    <p:sldId id="272" r:id="rId7"/>
    <p:sldId id="273" r:id="rId8"/>
    <p:sldId id="274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24268573-B66F-4ED7-84DE-B522532655D8}">
          <p14:sldIdLst>
            <p14:sldId id="256"/>
            <p14:sldId id="263"/>
            <p14:sldId id="265"/>
          </p14:sldIdLst>
        </p14:section>
        <p14:section name="Раздел без заголовка" id="{46262F2F-A82D-4E42-9D66-6BC93352AF7B}">
          <p14:sldIdLst>
            <p14:sldId id="269"/>
            <p14:sldId id="270"/>
            <p14:sldId id="272"/>
            <p14:sldId id="273"/>
            <p14:sldId id="274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6452" autoAdjust="0"/>
    <p:restoredTop sz="96292" autoAdjust="0"/>
  </p:normalViewPr>
  <p:slideViewPr>
    <p:cSldViewPr>
      <p:cViewPr varScale="1">
        <p:scale>
          <a:sx n="88" d="100"/>
          <a:sy n="88" d="100"/>
        </p:scale>
        <p:origin x="-1902" y="-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83EB91D-9B14-4582-A8A3-3B7BA4D695C3}" type="datetimeFigureOut">
              <a:rPr lang="ru-RU" smtClean="0"/>
              <a:t>07.12.2025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009DE1-BFF5-4BCB-9EA5-3D449C6293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42623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81F34C-E7BF-44F2-ACB5-527C8347B086}" type="datetimeFigureOut">
              <a:rPr lang="ru-RU" smtClean="0"/>
              <a:pPr/>
              <a:t>07.12.2025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F3A9FB-C6A1-443B-84F6-C0826E73E3C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81F34C-E7BF-44F2-ACB5-527C8347B086}" type="datetimeFigureOut">
              <a:rPr lang="ru-RU" smtClean="0"/>
              <a:pPr/>
              <a:t>07.12.2025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F3A9FB-C6A1-443B-84F6-C0826E73E3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81F34C-E7BF-44F2-ACB5-527C8347B086}" type="datetimeFigureOut">
              <a:rPr lang="ru-RU" smtClean="0"/>
              <a:pPr/>
              <a:t>07.12.2025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F3A9FB-C6A1-443B-84F6-C0826E73E3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81F34C-E7BF-44F2-ACB5-527C8347B086}" type="datetimeFigureOut">
              <a:rPr lang="ru-RU" smtClean="0"/>
              <a:pPr/>
              <a:t>07.12.2025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F3A9FB-C6A1-443B-84F6-C0826E73E3C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81F34C-E7BF-44F2-ACB5-527C8347B086}" type="datetimeFigureOut">
              <a:rPr lang="ru-RU" smtClean="0"/>
              <a:pPr/>
              <a:t>07.12.2025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F3A9FB-C6A1-443B-84F6-C0826E73E3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81F34C-E7BF-44F2-ACB5-527C8347B086}" type="datetimeFigureOut">
              <a:rPr lang="ru-RU" smtClean="0"/>
              <a:pPr/>
              <a:t>07.12.2025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F3A9FB-C6A1-443B-84F6-C0826E73E3C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81F34C-E7BF-44F2-ACB5-527C8347B086}" type="datetimeFigureOut">
              <a:rPr lang="ru-RU" smtClean="0"/>
              <a:pPr/>
              <a:t>07.12.2025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F3A9FB-C6A1-443B-84F6-C0826E73E3C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81F34C-E7BF-44F2-ACB5-527C8347B086}" type="datetimeFigureOut">
              <a:rPr lang="ru-RU" smtClean="0"/>
              <a:pPr/>
              <a:t>07.12.2025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F3A9FB-C6A1-443B-84F6-C0826E73E3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81F34C-E7BF-44F2-ACB5-527C8347B086}" type="datetimeFigureOut">
              <a:rPr lang="ru-RU" smtClean="0"/>
              <a:pPr/>
              <a:t>07.12.2025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F3A9FB-C6A1-443B-84F6-C0826E73E3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81F34C-E7BF-44F2-ACB5-527C8347B086}" type="datetimeFigureOut">
              <a:rPr lang="ru-RU" smtClean="0"/>
              <a:pPr/>
              <a:t>07.12.2025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F3A9FB-C6A1-443B-84F6-C0826E73E3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81F34C-E7BF-44F2-ACB5-527C8347B086}" type="datetimeFigureOut">
              <a:rPr lang="ru-RU" smtClean="0"/>
              <a:pPr/>
              <a:t>07.12.2025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F3A9FB-C6A1-443B-84F6-C0826E73E3C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5A81F34C-E7BF-44F2-ACB5-527C8347B086}" type="datetimeFigureOut">
              <a:rPr lang="ru-RU" smtClean="0"/>
              <a:pPr/>
              <a:t>07.12.2025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FAF3A9FB-C6A1-443B-84F6-C0826E73E3C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jpeg"/><Relationship Id="rId3" Type="http://schemas.openxmlformats.org/officeDocument/2006/relationships/image" Target="../media/image18.jpeg"/><Relationship Id="rId7" Type="http://schemas.openxmlformats.org/officeDocument/2006/relationships/image" Target="../media/image22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jpeg"/><Relationship Id="rId3" Type="http://schemas.openxmlformats.org/officeDocument/2006/relationships/image" Target="../media/image25.jpeg"/><Relationship Id="rId7" Type="http://schemas.openxmlformats.org/officeDocument/2006/relationships/image" Target="../media/image29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8.jpeg"/><Relationship Id="rId5" Type="http://schemas.openxmlformats.org/officeDocument/2006/relationships/image" Target="../media/image27.jpeg"/><Relationship Id="rId4" Type="http://schemas.openxmlformats.org/officeDocument/2006/relationships/image" Target="../media/image26.jpeg"/><Relationship Id="rId9" Type="http://schemas.openxmlformats.org/officeDocument/2006/relationships/image" Target="../media/image31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79512" y="116632"/>
            <a:ext cx="8856984" cy="662473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179512" y="116632"/>
            <a:ext cx="8856984" cy="28803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Проект в детском саду                           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51520" y="476672"/>
            <a:ext cx="3312368" cy="252028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3995936" y="476672"/>
            <a:ext cx="4824536" cy="57606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>
                <a:solidFill>
                  <a:srgbClr val="F43DC3"/>
                </a:solidFill>
                <a:latin typeface="Arial"/>
              </a:rPr>
              <a:t>          Осень в гости к нам пришла  </a:t>
            </a:r>
            <a:endParaRPr lang="ru-RU" b="0" i="0" dirty="0">
              <a:solidFill>
                <a:srgbClr val="F43DC3"/>
              </a:solidFill>
              <a:effectLst/>
              <a:latin typeface="Arial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995936" y="1052736"/>
            <a:ext cx="4824536" cy="201622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       Актуальность</a:t>
            </a:r>
          </a:p>
          <a:p>
            <a:r>
              <a:rPr lang="ru-RU" sz="1400" dirty="0">
                <a:solidFill>
                  <a:srgbClr val="111111"/>
                </a:solidFill>
                <a:latin typeface="Arial"/>
              </a:rPr>
              <a:t>Познание ребенком окружающего мира включает и познание природы. Представления детей пятого года жизни о природе и временах года ещё недостаточно устойчиво, а практические, трудовые умения только начинают формироваться. Поэтому необходимо систематически и </a:t>
            </a:r>
            <a:r>
              <a:rPr lang="ru-RU" sz="1400" dirty="0" err="1">
                <a:solidFill>
                  <a:srgbClr val="111111"/>
                </a:solidFill>
                <a:latin typeface="Arial"/>
              </a:rPr>
              <a:t>целенаправлено</a:t>
            </a:r>
            <a:r>
              <a:rPr lang="ru-RU" sz="1400" dirty="0">
                <a:solidFill>
                  <a:srgbClr val="111111"/>
                </a:solidFill>
                <a:latin typeface="Arial"/>
              </a:rPr>
              <a:t> знакомить дошкольников с природой.</a:t>
            </a:r>
            <a:endParaRPr lang="ru-RU" sz="1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51520" y="3212976"/>
            <a:ext cx="8568952" cy="43204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sz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indent="228600">
              <a:lnSpc>
                <a:spcPct val="115000"/>
              </a:lnSpc>
              <a:spcAft>
                <a:spcPts val="0"/>
              </a:spcAft>
            </a:pPr>
            <a:r>
              <a:rPr lang="ru-RU" sz="1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Цель </a:t>
            </a: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1200" dirty="0">
                <a:solidFill>
                  <a:srgbClr val="111111"/>
                </a:solidFill>
                <a:latin typeface="Arial"/>
                <a:ea typeface="Times New Roman"/>
                <a:cs typeface="Times New Roman"/>
              </a:rPr>
              <a:t>: формировать познавательный интерес к природе.</a:t>
            </a:r>
            <a:endParaRPr lang="ru-RU" sz="1050" dirty="0">
              <a:latin typeface="Calibri"/>
              <a:ea typeface="Calibri"/>
              <a:cs typeface="Times New Roman"/>
            </a:endParaRPr>
          </a:p>
          <a:p>
            <a:endParaRPr lang="ru-RU" sz="1200" dirty="0" smtClean="0">
              <a:ea typeface="Calibri"/>
              <a:cs typeface="Times New Roman"/>
            </a:endParaRPr>
          </a:p>
          <a:p>
            <a:r>
              <a:rPr lang="ru-RU" sz="1200" dirty="0" smtClean="0">
                <a:solidFill>
                  <a:srgbClr val="000000"/>
                </a:solidFill>
                <a:latin typeface="Times New Roman"/>
                <a:ea typeface="Times New Roman"/>
              </a:rPr>
              <a:t> </a:t>
            </a:r>
            <a:endParaRPr lang="ru-RU" sz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200" dirty="0" smtClean="0">
              <a:latin typeface="Arial Black" pitchFamily="34" charset="0"/>
            </a:endParaRPr>
          </a:p>
          <a:p>
            <a:endParaRPr lang="ru-RU" sz="1200" dirty="0" smtClean="0">
              <a:latin typeface="Arial Black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51520" y="3717032"/>
            <a:ext cx="8568952" cy="187220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sz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indent="450850" algn="just">
              <a:lnSpc>
                <a:spcPct val="115000"/>
              </a:lnSpc>
              <a:spcAft>
                <a:spcPts val="0"/>
              </a:spcAft>
            </a:pPr>
            <a:endParaRPr lang="ru-RU" sz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indent="450850" algn="just">
              <a:lnSpc>
                <a:spcPct val="115000"/>
              </a:lnSpc>
              <a:spcAft>
                <a:spcPts val="0"/>
              </a:spcAft>
            </a:pPr>
            <a:r>
              <a:rPr lang="ru-RU" sz="1200" dirty="0" smtClean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 </a:t>
            </a:r>
            <a:endParaRPr lang="ru-RU" sz="1200" dirty="0" smtClean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endParaRPr lang="ru-RU" sz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251520" y="5589240"/>
            <a:ext cx="8568952" cy="57606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Авторы проекта воспитатель : Новикова ОВ</a:t>
            </a:r>
            <a:endParaRPr lang="ru-RU" sz="1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251520" y="6237312"/>
            <a:ext cx="8568952" cy="43204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МБДОУ ЦРР №21 детский сад «Ёлочка»                                                                                                                г.Ессентуки</a:t>
            </a:r>
            <a:r>
              <a:rPr lang="ru-RU" sz="12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2025 </a:t>
            </a: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год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539552" y="3789040"/>
            <a:ext cx="7632848" cy="2000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 Вид проекта </a:t>
            </a:r>
            <a:r>
              <a:rPr lang="ru-RU" sz="1200" dirty="0">
                <a:solidFill>
                  <a:srgbClr val="111111"/>
                </a:solidFill>
                <a:latin typeface="Arial"/>
                <a:ea typeface="Times New Roman"/>
              </a:rPr>
              <a:t>исследовательский, </a:t>
            </a:r>
            <a:r>
              <a:rPr lang="ru-RU" sz="1200" dirty="0" smtClean="0">
                <a:solidFill>
                  <a:srgbClr val="111111"/>
                </a:solidFill>
                <a:latin typeface="Arial"/>
                <a:ea typeface="Times New Roman"/>
              </a:rPr>
              <a:t>информационно-творческий</a:t>
            </a:r>
          </a:p>
          <a:p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Продолжительность  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проекта: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краткосрочный.1 месяц</a:t>
            </a:r>
          </a:p>
          <a:p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Участники :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воспитанники группы, родители ,педагог.</a:t>
            </a:r>
          </a:p>
          <a:p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Форма проведения ;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групповой</a:t>
            </a:r>
          </a:p>
          <a:p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Проблема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sz="1400" dirty="0" smtClean="0"/>
              <a:t>.. </a:t>
            </a:r>
            <a:r>
              <a:rPr lang="ru-RU" dirty="0" smtClean="0"/>
              <a:t> </a:t>
            </a:r>
            <a:r>
              <a:rPr lang="ru-RU" sz="1400" dirty="0"/>
              <a:t>У детей </a:t>
            </a:r>
            <a:r>
              <a:rPr lang="ru-RU" sz="1400" b="1" dirty="0"/>
              <a:t>среднего</a:t>
            </a:r>
            <a:r>
              <a:rPr lang="ru-RU" sz="1400" dirty="0"/>
              <a:t> возраста слишком малый жизненный опыт и знания о природе. Они ещё не знакомы с происхождением тех или иных явлений, процессов в природе, не могут ответить на интересующие их вопросы</a:t>
            </a:r>
            <a:r>
              <a:rPr lang="ru-RU" dirty="0"/>
              <a:t>. </a:t>
            </a:r>
            <a:r>
              <a:rPr lang="ru-RU" dirty="0" smtClean="0"/>
              <a:t> </a:t>
            </a:r>
          </a:p>
          <a:p>
            <a:r>
              <a:rPr lang="ru-RU" dirty="0" smtClean="0"/>
              <a:t> </a:t>
            </a:r>
            <a:endParaRPr lang="ru-RU" dirty="0"/>
          </a:p>
        </p:txBody>
      </p:sp>
      <p:pic>
        <p:nvPicPr>
          <p:cNvPr id="1026" name="Picture 2" descr="C:\Users\1\Desktop\5521196c-16dd-5a4e-9be3-8236d5d1d24d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72600" y="1412776"/>
            <a:ext cx="2448272" cy="2664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2" descr="C:\Users\1\Desktop\10524c35-38fb-5230-ae97-25ee4de7bc8f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446584"/>
            <a:ext cx="3672408" cy="2736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79512" y="116632"/>
            <a:ext cx="8856984" cy="662473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179512" y="116632"/>
            <a:ext cx="8856984" cy="28803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>
                <a:solidFill>
                  <a:srgbClr val="F43DC3"/>
                </a:solidFill>
                <a:latin typeface="Arial"/>
              </a:rPr>
              <a:t>                                     Осень </a:t>
            </a:r>
            <a:r>
              <a:rPr lang="ru-RU" dirty="0">
                <a:solidFill>
                  <a:srgbClr val="F43DC3"/>
                </a:solidFill>
                <a:latin typeface="Arial"/>
              </a:rPr>
              <a:t>в гости к нам пришла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251520" y="5805264"/>
            <a:ext cx="8568952" cy="36004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Авторы проекта воспитатель: </a:t>
            </a:r>
            <a:r>
              <a:rPr lang="ru-RU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Новикова ОВ</a:t>
            </a:r>
          </a:p>
          <a:p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1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251520" y="6237312"/>
            <a:ext cx="8568952" cy="43204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МБДОУ ЦРР №21 детский сад «Ёлочка»                                                                                                                 г.Ессентуки,  2025год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179512" y="476672"/>
            <a:ext cx="8856984" cy="43204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Ход работы в проекте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179512" y="1052736"/>
            <a:ext cx="8856984" cy="151216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sz="12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179512" y="2564904"/>
            <a:ext cx="8856984" cy="230425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sz="12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2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200" b="1" dirty="0">
                <a:solidFill>
                  <a:srgbClr val="111111"/>
                </a:solidFill>
                <a:latin typeface="Arial"/>
                <a:ea typeface="Times New Roman"/>
              </a:rPr>
              <a:t>Беседа про</a:t>
            </a:r>
            <a:r>
              <a:rPr lang="ru-RU" sz="1200" dirty="0">
                <a:solidFill>
                  <a:srgbClr val="111111"/>
                </a:solidFill>
                <a:latin typeface="Arial"/>
                <a:ea typeface="Times New Roman"/>
              </a:rPr>
              <a:t> </a:t>
            </a:r>
            <a:r>
              <a:rPr lang="ru-RU" sz="1200" b="1" dirty="0">
                <a:solidFill>
                  <a:srgbClr val="111111"/>
                </a:solidFill>
                <a:latin typeface="Arial"/>
                <a:ea typeface="Times New Roman"/>
              </a:rPr>
              <a:t>осень</a:t>
            </a:r>
            <a:r>
              <a:rPr lang="ru-RU" sz="1200" dirty="0">
                <a:solidFill>
                  <a:srgbClr val="111111"/>
                </a:solidFill>
                <a:latin typeface="Arial"/>
                <a:ea typeface="Times New Roman"/>
              </a:rPr>
              <a:t>. </a:t>
            </a:r>
            <a:endParaRPr lang="ru-RU" sz="1200" dirty="0" smtClean="0">
              <a:solidFill>
                <a:srgbClr val="111111"/>
              </a:solidFill>
              <a:latin typeface="Arial"/>
              <a:ea typeface="Times New Roman"/>
            </a:endParaRPr>
          </a:p>
          <a:p>
            <a:r>
              <a:rPr lang="ru-RU" sz="1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Продукты </a:t>
            </a:r>
            <a:r>
              <a:rPr lang="ru-RU" sz="1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проектной деятельности</a:t>
            </a:r>
            <a:r>
              <a:rPr lang="ru-RU" sz="1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endParaRPr lang="ru-RU" sz="12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Нетрадиционное </a:t>
            </a:r>
            <a:r>
              <a:rPr lang="ru-RU" sz="1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рисование Осенний </a:t>
            </a:r>
            <a:r>
              <a:rPr lang="ru-RU" sz="1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лист, Зонтик</a:t>
            </a:r>
            <a:endParaRPr lang="ru-RU" sz="1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Аппликация </a:t>
            </a:r>
            <a:r>
              <a:rPr lang="ru-RU" sz="12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нетрадиционноым</a:t>
            </a:r>
            <a:r>
              <a:rPr lang="ru-RU" sz="1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12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методои</a:t>
            </a:r>
            <a:r>
              <a:rPr lang="ru-RU" sz="1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1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Закрутки на зиму </a:t>
            </a:r>
            <a:r>
              <a:rPr lang="ru-RU" sz="1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,В сапожках бегаем по листьям</a:t>
            </a:r>
            <a:endParaRPr lang="ru-RU" sz="12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Лепка нетрадиционным методом  </a:t>
            </a:r>
            <a:r>
              <a:rPr lang="ru-RU" sz="1200" b="1" u="sng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Ежик в лесу</a:t>
            </a:r>
            <a:endParaRPr lang="ru-RU" sz="1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Лепка Грибная поляна </a:t>
            </a:r>
            <a:endParaRPr lang="ru-RU" sz="1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Выставка поделок Осенние венки совместная работа с родителями </a:t>
            </a:r>
          </a:p>
          <a:p>
            <a:endParaRPr lang="ru-RU" sz="1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1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179512" y="4869160"/>
            <a:ext cx="8856984" cy="79208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Заключительный этап </a:t>
            </a:r>
          </a:p>
          <a:p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Сбор</a:t>
            </a:r>
            <a:r>
              <a:rPr lang="ru-RU" sz="1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 обработка методических, практических материалов, соотношение поставленных и прогнозирующих результатов с полученными, обобщение материалов проекта. </a:t>
            </a:r>
            <a:endParaRPr lang="ru-RU" sz="1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323528" y="1130692"/>
            <a:ext cx="8262664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ru-RU" sz="1200" dirty="0"/>
              <a:t>1. Отбор материала для его реализации.</a:t>
            </a:r>
          </a:p>
          <a:p>
            <a:r>
              <a:rPr lang="ru-RU" sz="1200" dirty="0"/>
              <a:t>Изготовление карточек, стихов, загадок, </a:t>
            </a:r>
            <a:r>
              <a:rPr lang="ru-RU" sz="1200" dirty="0" err="1" smtClean="0"/>
              <a:t>физминуток</a:t>
            </a:r>
            <a:r>
              <a:rPr lang="ru-RU" sz="1200" dirty="0" smtClean="0"/>
              <a:t>  </a:t>
            </a:r>
            <a:r>
              <a:rPr lang="ru-RU" sz="1200" dirty="0"/>
              <a:t>про </a:t>
            </a:r>
            <a:r>
              <a:rPr lang="ru-RU" sz="1200" b="1" dirty="0"/>
              <a:t>осень</a:t>
            </a:r>
            <a:r>
              <a:rPr lang="ru-RU" sz="1200" dirty="0"/>
              <a:t>.</a:t>
            </a:r>
          </a:p>
          <a:p>
            <a:r>
              <a:rPr lang="ru-RU" sz="1200" dirty="0"/>
              <a:t>Подбор и разработка конспектов НОД по теме </a:t>
            </a:r>
            <a:r>
              <a:rPr lang="ru-RU" sz="1200" b="1" dirty="0"/>
              <a:t>проекта</a:t>
            </a:r>
            <a:endParaRPr lang="ru-RU" sz="1200" dirty="0"/>
          </a:p>
          <a:p>
            <a:r>
              <a:rPr lang="ru-RU" sz="1200" dirty="0"/>
              <a:t>Организация предметно-развивающей </a:t>
            </a:r>
            <a:r>
              <a:rPr lang="ru-RU" sz="1200" b="1" dirty="0"/>
              <a:t>среды</a:t>
            </a:r>
            <a:r>
              <a:rPr lang="ru-RU" sz="1200" dirty="0"/>
              <a:t>.</a:t>
            </a:r>
          </a:p>
          <a:p>
            <a:r>
              <a:rPr lang="ru-RU" sz="1200" dirty="0"/>
              <a:t>Подбор </a:t>
            </a:r>
            <a:r>
              <a:rPr lang="ru-RU" sz="1200" dirty="0" smtClean="0"/>
              <a:t>иллюстраций ,раскрасок , </a:t>
            </a:r>
            <a:r>
              <a:rPr lang="ru-RU" sz="1200" dirty="0" err="1"/>
              <a:t>дид</a:t>
            </a:r>
            <a:r>
              <a:rPr lang="ru-RU" sz="1200" dirty="0"/>
              <a:t>. игр, словесных, настольных игр по теме </a:t>
            </a:r>
            <a:r>
              <a:rPr lang="ru-RU" sz="1200" i="1" dirty="0"/>
              <a:t>«</a:t>
            </a:r>
            <a:r>
              <a:rPr lang="ru-RU" sz="1200" b="1" i="1" dirty="0"/>
              <a:t>Осень</a:t>
            </a:r>
            <a:r>
              <a:rPr lang="ru-RU" sz="1200" i="1" dirty="0"/>
              <a:t>»</a:t>
            </a:r>
            <a:endParaRPr lang="ru-RU" sz="1200" dirty="0"/>
          </a:p>
          <a:p>
            <a:r>
              <a:rPr lang="ru-RU" sz="1200" dirty="0"/>
              <a:t> 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79512" y="116632"/>
            <a:ext cx="8856984" cy="662473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179512" y="116632"/>
            <a:ext cx="8856984" cy="28803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>
                <a:solidFill>
                  <a:srgbClr val="F43DC3"/>
                </a:solidFill>
                <a:latin typeface="Arial"/>
              </a:rPr>
              <a:t> </a:t>
            </a:r>
            <a:r>
              <a:rPr lang="ru-RU" dirty="0" smtClean="0">
                <a:solidFill>
                  <a:srgbClr val="F43DC3"/>
                </a:solidFill>
                <a:latin typeface="Arial"/>
              </a:rPr>
              <a:t>                                  </a:t>
            </a:r>
            <a:r>
              <a:rPr lang="ru-RU" dirty="0">
                <a:solidFill>
                  <a:srgbClr val="F43DC3"/>
                </a:solidFill>
                <a:latin typeface="Arial"/>
              </a:rPr>
              <a:t>Осень в гости к нам пришла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251520" y="5805264"/>
            <a:ext cx="8568952" cy="36004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Автор проекта воспитатель средней группы:  </a:t>
            </a:r>
            <a:r>
              <a:rPr lang="ru-RU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Новикова ОВ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251520" y="6237312"/>
            <a:ext cx="8568952" cy="43204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МБДОУ ЦРР №21 детский сад «Ёлочка»                                                                                                                г.Ессентуки, 2025 год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251520" y="476672"/>
            <a:ext cx="8712968" cy="43204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Отчет о содержании Основного этапа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1\Desktop\176294266756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511155" y="818461"/>
            <a:ext cx="2001010" cy="2376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2" descr="C:\Users\1\Desktop\176294266748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6" y="1029618"/>
            <a:ext cx="2766532" cy="20010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C:\Users\1\Desktop\1762942667454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3091272"/>
            <a:ext cx="4284476" cy="2664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C:\Users\1\Desktop\1762942667531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3417094" y="469304"/>
            <a:ext cx="1988038" cy="3134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2" descr="C:\Users\1\Desktop\1762942532060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6976" y="3091272"/>
            <a:ext cx="4335731" cy="2664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79512" y="116632"/>
            <a:ext cx="8856984" cy="662473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179512" y="116632"/>
            <a:ext cx="8856984" cy="28803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>
                <a:solidFill>
                  <a:srgbClr val="F43DC3"/>
                </a:solidFill>
                <a:latin typeface="Arial"/>
              </a:rPr>
              <a:t>                                         </a:t>
            </a:r>
            <a:r>
              <a:rPr lang="ru-RU" dirty="0">
                <a:solidFill>
                  <a:srgbClr val="F43DC3"/>
                </a:solidFill>
                <a:latin typeface="Arial"/>
              </a:rPr>
              <a:t>Осень в гости к нам пришла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251520" y="5805264"/>
            <a:ext cx="8568952" cy="36004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Автор проекта воспитатель средней группы:  </a:t>
            </a:r>
            <a:r>
              <a:rPr lang="ru-RU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Новикова ОВ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251520" y="6237312"/>
            <a:ext cx="8568952" cy="43204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МБДОУ ЦРР №21 детский сад «Ёлочка»                                                                                                                г.Ессентуки, 2025 год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251520" y="476672"/>
            <a:ext cx="8712968" cy="43204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Отчет о содержании Основного этапа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1\Desktop\176294253187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6591" y="981572"/>
            <a:ext cx="2736304" cy="20873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2" descr="C:\Users\1\Desktop\1762962283173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3492302" y="693120"/>
            <a:ext cx="2087388" cy="2664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C:\Users\1\Desktop\1762942531888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6" y="981573"/>
            <a:ext cx="2664296" cy="20873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C:\Users\1\Desktop\1762961838085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6590" y="3284984"/>
            <a:ext cx="2947257" cy="2376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C:\Users\1\Desktop\1762961838127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5126" y="3212977"/>
            <a:ext cx="5181330" cy="2448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41233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79512" y="116632"/>
            <a:ext cx="8856984" cy="662473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179512" y="116632"/>
            <a:ext cx="8856984" cy="28803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>
                <a:solidFill>
                  <a:srgbClr val="F43DC3"/>
                </a:solidFill>
                <a:latin typeface="Arial"/>
              </a:rPr>
              <a:t>                                           </a:t>
            </a:r>
            <a:r>
              <a:rPr lang="ru-RU" dirty="0">
                <a:solidFill>
                  <a:srgbClr val="F43DC3"/>
                </a:solidFill>
                <a:latin typeface="Arial"/>
              </a:rPr>
              <a:t>Осень в гости к нам пришла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251520" y="5805264"/>
            <a:ext cx="8712968" cy="36004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Авторы проекта воспитатель:  </a:t>
            </a:r>
            <a:r>
              <a:rPr lang="ru-RU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Новикова ОВ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251520" y="6237312"/>
            <a:ext cx="8712968" cy="43204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МБДОУ ЦРР №21 детский сад «Ёлочка»                                                                                                                г.Ессентуки,  2025год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251520" y="476672"/>
            <a:ext cx="8712968" cy="43204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Отчет о содержании Основного этапа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251520" y="5157192"/>
            <a:ext cx="8712968" cy="57606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1Наблюдение за улиткой</a:t>
            </a:r>
            <a:endParaRPr lang="ru-RU" sz="1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1\Desktop\176296238445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979240"/>
            <a:ext cx="2160240" cy="39505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2" descr="C:\Users\1\Desktop\176296238444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900705"/>
            <a:ext cx="1728192" cy="20291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C:\Users\1\Desktop\1762962384430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979240"/>
            <a:ext cx="1728192" cy="16576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C:\Users\1\Desktop\1762962413936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4563" y="979240"/>
            <a:ext cx="4248472" cy="40339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10129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79512" y="116632"/>
            <a:ext cx="8856984" cy="662473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179512" y="116632"/>
            <a:ext cx="8856984" cy="28803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>
                <a:solidFill>
                  <a:srgbClr val="F43DC3"/>
                </a:solidFill>
                <a:latin typeface="Arial"/>
              </a:rPr>
              <a:t>                                          Осень </a:t>
            </a:r>
            <a:r>
              <a:rPr lang="ru-RU" dirty="0">
                <a:solidFill>
                  <a:srgbClr val="F43DC3"/>
                </a:solidFill>
                <a:latin typeface="Arial"/>
              </a:rPr>
              <a:t>в гости к нам пришла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251520" y="5805264"/>
            <a:ext cx="8568952" cy="36004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Автор проекта воспитатель средней группы:  </a:t>
            </a:r>
            <a:r>
              <a:rPr lang="ru-RU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Новикова ОВ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251520" y="6237312"/>
            <a:ext cx="8568952" cy="43204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МБДОУ ЦРР №21 детский сад «Ёлочка»                                                                                                                г.Ессентуки, 2025 год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251520" y="476672"/>
            <a:ext cx="8712968" cy="43204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Отчет о содержании Основного этапа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1\Desktop\176294253184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204864" y="991419"/>
            <a:ext cx="2586954" cy="17461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C:\Users\1\Desktop\176294253200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7524" y="1052736"/>
            <a:ext cx="2700300" cy="2016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2" descr="C:\Users\1\Desktop\1762942532031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3383868" y="728767"/>
            <a:ext cx="2016224" cy="2664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C:\Users\1\Desktop\1762942531958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21744" y="1064433"/>
            <a:ext cx="3142744" cy="20045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C:\Users\1\Desktop\1762962217677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452890" y="3126314"/>
            <a:ext cx="2376264" cy="26936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C:\Users\1\Desktop\1762962217653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3131840" y="3223794"/>
            <a:ext cx="2376264" cy="2520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C:\Users\1\Desktop\1762962217640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88699" y="3295802"/>
            <a:ext cx="3240360" cy="23654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38126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79512" y="116632"/>
            <a:ext cx="8856984" cy="662473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216157" y="105136"/>
            <a:ext cx="8856984" cy="37153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dirty="0" smtClean="0">
                <a:solidFill>
                  <a:srgbClr val="F43DC3"/>
                </a:solidFill>
                <a:latin typeface="Arial"/>
              </a:rPr>
              <a:t>                                      осень в гости к нам пришла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251520" y="5805264"/>
            <a:ext cx="8568952" cy="36004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Автор проекта воспитатель средней группы:  </a:t>
            </a:r>
            <a:r>
              <a:rPr lang="ru-RU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Новикова ОВ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251520" y="6237312"/>
            <a:ext cx="8568952" cy="43204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МБДОУ ЦРР №21 детский сад «Ёлочка»                                                                                                                г.Ессентуки, 2025 год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251520" y="476672"/>
            <a:ext cx="8712968" cy="43204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Отчет о содержании Основного этапа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1\Desktop\176294241586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247982" y="1054312"/>
            <a:ext cx="2206494" cy="21465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2" descr="C:\Users\1\Desktop\1762942415713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4409" y="1031842"/>
            <a:ext cx="2160240" cy="21914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C:\Users\1\Desktop\1762942415728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4603300" y="1128231"/>
            <a:ext cx="2188981" cy="2016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C:\Users\1\Desktop\1762942415747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1130" y="1098313"/>
            <a:ext cx="2203163" cy="21250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C:\Users\1\Desktop\1765028296879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201381" y="3438127"/>
            <a:ext cx="2304258" cy="21419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C:\Users\1\Desktop\1762942415847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2427814" y="3444417"/>
            <a:ext cx="2304259" cy="21294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C:\Users\1\Desktop\1762942415878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4572365" y="3550181"/>
            <a:ext cx="2304259" cy="19178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C:\Users\1\Desktop\1762942415765.jp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6633155" y="3473938"/>
            <a:ext cx="2325287" cy="20493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35753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79512" y="116632"/>
            <a:ext cx="8856984" cy="662473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179512" y="116632"/>
            <a:ext cx="8856984" cy="28803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dirty="0" smtClean="0">
                <a:solidFill>
                  <a:srgbClr val="F43DC3"/>
                </a:solidFill>
                <a:latin typeface="Arial"/>
              </a:rPr>
              <a:t>                   осень в гости к нам пришла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323528" y="5661248"/>
            <a:ext cx="8568952" cy="50405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Авторы проекта воспитатель : </a:t>
            </a:r>
            <a:r>
              <a:rPr lang="ru-RU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Новикова ОВ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323528" y="6237312"/>
            <a:ext cx="8568952" cy="43204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МБДОУ ЦРР №21 детский сад «Ёлочка»                                                                                                              г.Ессентуки. 2025год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304258" y="692696"/>
            <a:ext cx="5112568" cy="482453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228600">
              <a:lnSpc>
                <a:spcPct val="115000"/>
              </a:lnSpc>
              <a:spcAft>
                <a:spcPts val="0"/>
              </a:spcAft>
            </a:pPr>
            <a:r>
              <a:rPr lang="ru-RU" sz="1400" dirty="0">
                <a:solidFill>
                  <a:srgbClr val="111111"/>
                </a:solidFill>
                <a:latin typeface="Arial"/>
                <a:ea typeface="Times New Roman"/>
                <a:cs typeface="Times New Roman"/>
              </a:rPr>
              <a:t>В результате </a:t>
            </a:r>
            <a:r>
              <a:rPr lang="ru-RU" sz="1400" b="1" dirty="0">
                <a:solidFill>
                  <a:srgbClr val="111111"/>
                </a:solidFill>
                <a:latin typeface="Arial"/>
                <a:ea typeface="Times New Roman"/>
                <a:cs typeface="Times New Roman"/>
              </a:rPr>
              <a:t>проектной</a:t>
            </a:r>
            <a:r>
              <a:rPr lang="ru-RU" sz="1400" dirty="0">
                <a:solidFill>
                  <a:srgbClr val="111111"/>
                </a:solidFill>
                <a:latin typeface="Arial"/>
                <a:ea typeface="Times New Roman"/>
                <a:cs typeface="Times New Roman"/>
              </a:rPr>
              <a:t> деятельности у детей пополнились, систематизировались знания и представления об </a:t>
            </a:r>
            <a:r>
              <a:rPr lang="ru-RU" sz="1400" b="1" dirty="0">
                <a:solidFill>
                  <a:srgbClr val="111111"/>
                </a:solidFill>
                <a:latin typeface="Arial"/>
                <a:ea typeface="Times New Roman"/>
                <a:cs typeface="Times New Roman"/>
              </a:rPr>
              <a:t>осенних</a:t>
            </a:r>
            <a:r>
              <a:rPr lang="ru-RU" sz="1400" dirty="0">
                <a:solidFill>
                  <a:srgbClr val="111111"/>
                </a:solidFill>
                <a:latin typeface="Arial"/>
                <a:ea typeface="Times New Roman"/>
                <a:cs typeface="Times New Roman"/>
              </a:rPr>
              <a:t> изменениях в природе, о многообразии </a:t>
            </a:r>
            <a:r>
              <a:rPr lang="ru-RU" sz="1400" b="1" dirty="0">
                <a:solidFill>
                  <a:srgbClr val="111111"/>
                </a:solidFill>
                <a:latin typeface="Arial"/>
                <a:ea typeface="Times New Roman"/>
                <a:cs typeface="Times New Roman"/>
              </a:rPr>
              <a:t>осенних даров</a:t>
            </a:r>
            <a:r>
              <a:rPr lang="ru-RU" sz="1400" dirty="0">
                <a:solidFill>
                  <a:srgbClr val="111111"/>
                </a:solidFill>
                <a:latin typeface="Arial"/>
                <a:ea typeface="Times New Roman"/>
                <a:cs typeface="Times New Roman"/>
              </a:rPr>
              <a:t>. Появилось стремление о необходимости бережного отношения к природе.</a:t>
            </a:r>
            <a:endParaRPr lang="ru-RU" sz="1400" dirty="0">
              <a:latin typeface="Calibri"/>
              <a:ea typeface="Calibri"/>
              <a:cs typeface="Times New Roman"/>
            </a:endParaRPr>
          </a:p>
          <a:p>
            <a:pPr indent="228600">
              <a:lnSpc>
                <a:spcPct val="115000"/>
              </a:lnSpc>
              <a:spcAft>
                <a:spcPts val="0"/>
              </a:spcAft>
            </a:pPr>
            <a:r>
              <a:rPr lang="ru-RU" sz="1400" dirty="0">
                <a:solidFill>
                  <a:srgbClr val="111111"/>
                </a:solidFill>
                <a:latin typeface="Arial"/>
                <a:ea typeface="Times New Roman"/>
                <a:cs typeface="Times New Roman"/>
              </a:rPr>
              <a:t>На основании углубления, обобщения представлений об окружающем мире, в процессе знакомства с рассказами, стихами, пословицами, загадками по </a:t>
            </a:r>
            <a:r>
              <a:rPr lang="ru-RU" sz="1400" b="1" dirty="0">
                <a:solidFill>
                  <a:srgbClr val="111111"/>
                </a:solidFill>
                <a:latin typeface="Arial"/>
                <a:ea typeface="Times New Roman"/>
                <a:cs typeface="Times New Roman"/>
              </a:rPr>
              <a:t>осенней тематики</a:t>
            </a:r>
            <a:r>
              <a:rPr lang="ru-RU" sz="1400" dirty="0">
                <a:solidFill>
                  <a:srgbClr val="111111"/>
                </a:solidFill>
                <a:latin typeface="Arial"/>
                <a:ea typeface="Times New Roman"/>
                <a:cs typeface="Times New Roman"/>
              </a:rPr>
              <a:t>, у детей расширился и активизировался речевой запас. Появилось желание самостоятельно заниматься творчеством, работать сообща. У родителей появился интерес к образовательному процессу, развитию творчество, желание общаться с педагогами, участвовать в жизни </a:t>
            </a:r>
            <a:r>
              <a:rPr lang="ru-RU" sz="1400" b="1" dirty="0">
                <a:solidFill>
                  <a:srgbClr val="111111"/>
                </a:solidFill>
                <a:latin typeface="Arial"/>
                <a:ea typeface="Times New Roman"/>
                <a:cs typeface="Times New Roman"/>
              </a:rPr>
              <a:t>группы</a:t>
            </a:r>
            <a:r>
              <a:rPr lang="ru-RU" sz="1400" dirty="0">
                <a:solidFill>
                  <a:srgbClr val="111111"/>
                </a:solidFill>
                <a:latin typeface="Arial"/>
                <a:ea typeface="Times New Roman"/>
                <a:cs typeface="Times New Roman"/>
              </a:rPr>
              <a:t>.</a:t>
            </a:r>
            <a:endParaRPr lang="ru-RU" sz="1400" dirty="0">
              <a:latin typeface="Calibri"/>
              <a:ea typeface="Calibri"/>
              <a:cs typeface="Times New Roman"/>
            </a:endParaRPr>
          </a:p>
          <a:p>
            <a:endParaRPr lang="ru-RU" sz="1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67544" y="4221088"/>
            <a:ext cx="784887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 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5" name="Picture 2" descr="C:\Users\1\Desktop\5521196c-16dd-5a4e-9be3-8236d5d1d24d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744959"/>
            <a:ext cx="3361628" cy="4340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3990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1376</TotalTime>
  <Words>357</Words>
  <Application>Microsoft Office PowerPoint</Application>
  <PresentationFormat>Экран (4:3)</PresentationFormat>
  <Paragraphs>83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Воздушный 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Венера Джуккаева</dc:creator>
  <cp:lastModifiedBy>1</cp:lastModifiedBy>
  <cp:revision>280</cp:revision>
  <dcterms:created xsi:type="dcterms:W3CDTF">2021-04-16T18:01:54Z</dcterms:created>
  <dcterms:modified xsi:type="dcterms:W3CDTF">2025-12-07T12:24:03Z</dcterms:modified>
</cp:coreProperties>
</file>