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1" r:id="rId9"/>
    <p:sldId id="266" r:id="rId10"/>
    <p:sldId id="267" r:id="rId11"/>
    <p:sldId id="268" r:id="rId12"/>
    <p:sldId id="269" r:id="rId13"/>
    <p:sldId id="272" r:id="rId14"/>
    <p:sldId id="273" r:id="rId15"/>
    <p:sldId id="275" r:id="rId16"/>
    <p:sldId id="277" r:id="rId17"/>
    <p:sldId id="279" r:id="rId18"/>
    <p:sldId id="281" r:id="rId19"/>
    <p:sldId id="283" r:id="rId20"/>
    <p:sldId id="262" r:id="rId21"/>
    <p:sldId id="284" r:id="rId22"/>
    <p:sldId id="285" r:id="rId23"/>
    <p:sldId id="286" r:id="rId24"/>
    <p:sldId id="280" r:id="rId25"/>
    <p:sldId id="278" r:id="rId26"/>
    <p:sldId id="287" r:id="rId27"/>
    <p:sldId id="288" r:id="rId28"/>
    <p:sldId id="289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8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8000">
              <a:srgbClr val="92D050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060848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/>
              <a:t>АВТОМАТИЗАЦИЯ ЗВУКА «Ц».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722" y="4293096"/>
            <a:ext cx="6400800" cy="1752600"/>
          </a:xfrm>
        </p:spPr>
        <p:txBody>
          <a:bodyPr>
            <a:normAutofit/>
          </a:bodyPr>
          <a:lstStyle/>
          <a:p>
            <a:r>
              <a:rPr lang="ru-RU">
                <a:solidFill>
                  <a:srgbClr val="FF0000"/>
                </a:solidFill>
              </a:rPr>
              <a:t>Автор </a:t>
            </a:r>
            <a:r>
              <a:rPr lang="ru-RU" dirty="0">
                <a:solidFill>
                  <a:srgbClr val="FF0000"/>
                </a:solidFill>
              </a:rPr>
              <a:t>презентации: учитель –логопед, дефектолог </a:t>
            </a:r>
            <a:r>
              <a:rPr lang="ru-RU" dirty="0" err="1">
                <a:solidFill>
                  <a:srgbClr val="FF0000"/>
                </a:solidFill>
              </a:rPr>
              <a:t>Синякова</a:t>
            </a:r>
            <a:r>
              <a:rPr lang="ru-RU" dirty="0">
                <a:solidFill>
                  <a:srgbClr val="FF0000"/>
                </a:solidFill>
              </a:rPr>
              <a:t> Нина Викторовна </a:t>
            </a:r>
          </a:p>
          <a:p>
            <a:endParaRPr lang="ru-RU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1541" y="4032584"/>
            <a:ext cx="2288244" cy="204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BE6FB3F-051C-4D65-87A6-1D56587DE353}"/>
              </a:ext>
            </a:extLst>
          </p:cNvPr>
          <p:cNvSpPr/>
          <p:nvPr/>
        </p:nvSpPr>
        <p:spPr>
          <a:xfrm>
            <a:off x="703066" y="242064"/>
            <a:ext cx="818941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Санкт – Петербургское государственное бюджетное учреждение  центр для детей – сирот и детей, оставшихся без попечения родителей  «Центр содействия семейному воспитанию №15»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260648"/>
            <a:ext cx="37042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ЗАКРЕПЛЕНИЕ ЗВУКА [Ц] В СЛОВАХ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196752"/>
            <a:ext cx="371475" cy="247650"/>
          </a:xfrm>
          <a:prstGeom prst="rect">
            <a:avLst/>
          </a:prstGeom>
          <a:noFill/>
        </p:spPr>
      </p:pic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620688"/>
            <a:ext cx="885698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90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00088" algn="l"/>
              </a:tabLst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Задания с картинками. </a:t>
            </a:r>
          </a:p>
          <a:p>
            <a:pPr marL="0" marR="0" lvl="0" indent="2190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00088" algn="l"/>
              </a:tabLst>
            </a:pP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 Назови картинки.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190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700088" algn="l"/>
              </a:tabLst>
            </a:pP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.Слова со звёздочкой               назови во множественном числе. Например: овца – овцы, цапля – цапли и т.д.</a:t>
            </a:r>
          </a:p>
          <a:p>
            <a:pPr indent="219075" eaLnBrk="0" fontAlgn="base" hangingPunct="0">
              <a:spcBef>
                <a:spcPct val="0"/>
              </a:spcBef>
              <a:spcAft>
                <a:spcPct val="0"/>
              </a:spcAft>
              <a:tabLst>
                <a:tab pos="700088" algn="l"/>
              </a:tabLst>
            </a:pPr>
            <a:r>
              <a:rPr lang="ru-RU" dirty="0">
                <a:solidFill>
                  <a:srgbClr val="000000"/>
                </a:solidFill>
                <a:cs typeface="Arial" pitchFamily="34" charset="0"/>
              </a:rPr>
              <a:t>3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.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Придумай с каждым словом предложение. Например: я умываю лицо.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lvl="0" indent="219075" eaLnBrk="0" fontAlgn="base" hangingPunct="0">
              <a:spcBef>
                <a:spcPct val="0"/>
              </a:spcBef>
              <a:spcAft>
                <a:spcPct val="0"/>
              </a:spcAft>
              <a:tabLst>
                <a:tab pos="700088" algn="l"/>
              </a:tabLst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l="67050" t="1189" r="4209" b="78315"/>
          <a:stretch>
            <a:fillRect/>
          </a:stretch>
        </p:blipFill>
        <p:spPr bwMode="auto">
          <a:xfrm>
            <a:off x="1907704" y="2276872"/>
            <a:ext cx="5184576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260648"/>
            <a:ext cx="37042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ЗАКРЕПЛЕНИЕ ЗВУКА [Ц] В СЛОВАХ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196752"/>
            <a:ext cx="371475" cy="247650"/>
          </a:xfrm>
          <a:prstGeom prst="rect">
            <a:avLst/>
          </a:prstGeom>
          <a:noFill/>
        </p:spPr>
      </p:pic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620688"/>
            <a:ext cx="885698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90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00088" algn="l"/>
              </a:tabLst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Задания с картинками. </a:t>
            </a:r>
          </a:p>
          <a:p>
            <a:pPr marL="0" marR="0" lvl="0" indent="2190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00088" algn="l"/>
              </a:tabLst>
            </a:pP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 Назови картинки.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190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700088" algn="l"/>
              </a:tabLst>
            </a:pP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.Слова со звёздочкой               назови во множественном числе. Например: овца – овцы, цапля – цапли и т.д.</a:t>
            </a:r>
          </a:p>
          <a:p>
            <a:pPr indent="219075" eaLnBrk="0" fontAlgn="base" hangingPunct="0">
              <a:spcBef>
                <a:spcPct val="0"/>
              </a:spcBef>
              <a:spcAft>
                <a:spcPct val="0"/>
              </a:spcAft>
              <a:tabLst>
                <a:tab pos="700088" algn="l"/>
              </a:tabLst>
            </a:pPr>
            <a:r>
              <a:rPr lang="ru-RU" dirty="0">
                <a:solidFill>
                  <a:srgbClr val="000000"/>
                </a:solidFill>
                <a:cs typeface="Arial" pitchFamily="34" charset="0"/>
              </a:rPr>
              <a:t>3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.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Придумай с каждым словом предложение. Например: я умываю лицо.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lvl="0" indent="219075" eaLnBrk="0" fontAlgn="base" hangingPunct="0">
              <a:spcBef>
                <a:spcPct val="0"/>
              </a:spcBef>
              <a:spcAft>
                <a:spcPct val="0"/>
              </a:spcAft>
              <a:tabLst>
                <a:tab pos="700088" algn="l"/>
              </a:tabLst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4969" t="24236" r="67158" b="55354"/>
          <a:stretch>
            <a:fillRect/>
          </a:stretch>
        </p:blipFill>
        <p:spPr bwMode="auto">
          <a:xfrm>
            <a:off x="2267744" y="2420888"/>
            <a:ext cx="4752528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260648"/>
            <a:ext cx="37042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ЗАКРЕПЛЕНИЕ ЗВУКА [Ц] В СЛОВАХ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196752"/>
            <a:ext cx="371475" cy="247650"/>
          </a:xfrm>
          <a:prstGeom prst="rect">
            <a:avLst/>
          </a:prstGeom>
          <a:noFill/>
        </p:spPr>
      </p:pic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620688"/>
            <a:ext cx="885698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90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00088" algn="l"/>
              </a:tabLst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Задания с картинками. </a:t>
            </a:r>
          </a:p>
          <a:p>
            <a:pPr marL="0" marR="0" lvl="0" indent="2190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00088" algn="l"/>
              </a:tabLst>
            </a:pP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 Назови картинки.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190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700088" algn="l"/>
              </a:tabLst>
            </a:pP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.Слова со звёздочкой               назови во множественном числе. Например: овца – овцы, цапля – цапли и т.д.</a:t>
            </a:r>
          </a:p>
          <a:p>
            <a:pPr indent="219075" eaLnBrk="0" fontAlgn="base" hangingPunct="0">
              <a:spcBef>
                <a:spcPct val="0"/>
              </a:spcBef>
              <a:spcAft>
                <a:spcPct val="0"/>
              </a:spcAft>
              <a:tabLst>
                <a:tab pos="700088" algn="l"/>
              </a:tabLst>
            </a:pPr>
            <a:r>
              <a:rPr lang="ru-RU" dirty="0">
                <a:solidFill>
                  <a:srgbClr val="000000"/>
                </a:solidFill>
                <a:cs typeface="Arial" pitchFamily="34" charset="0"/>
              </a:rPr>
              <a:t>3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.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Придумай с каждым словом предложение. Например: я умываю лицо.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lvl="0" indent="219075" eaLnBrk="0" fontAlgn="base" hangingPunct="0">
              <a:spcBef>
                <a:spcPct val="0"/>
              </a:spcBef>
              <a:spcAft>
                <a:spcPct val="0"/>
              </a:spcAft>
              <a:tabLst>
                <a:tab pos="700088" algn="l"/>
              </a:tabLst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36643" t="24237" r="35484" b="55353"/>
          <a:stretch>
            <a:fillRect/>
          </a:stretch>
        </p:blipFill>
        <p:spPr bwMode="auto">
          <a:xfrm>
            <a:off x="1907704" y="2564904"/>
            <a:ext cx="4851539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260648"/>
            <a:ext cx="37042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ЗАКРЕПЛЕНИЕ ЗВУКА [Ц] В СЛОВАХ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196752"/>
            <a:ext cx="371475" cy="247650"/>
          </a:xfrm>
          <a:prstGeom prst="rect">
            <a:avLst/>
          </a:prstGeom>
          <a:noFill/>
        </p:spPr>
      </p:pic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1772816"/>
            <a:ext cx="352425" cy="342900"/>
          </a:xfrm>
          <a:prstGeom prst="rect">
            <a:avLst/>
          </a:prstGeom>
          <a:noFill/>
        </p:spPr>
      </p:pic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620688"/>
            <a:ext cx="885698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90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00088" algn="l"/>
              </a:tabLst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Задания с картинками. </a:t>
            </a:r>
          </a:p>
          <a:p>
            <a:pPr marL="0" marR="0" lvl="0" indent="2190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00088" algn="l"/>
              </a:tabLst>
            </a:pP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 Назови картинки.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190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700088" algn="l"/>
              </a:tabLst>
            </a:pP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.Слова со звёздочкой               назови во множественном числе. Например: овца – овцы, цапля – цапли и т.д.</a:t>
            </a:r>
          </a:p>
          <a:p>
            <a:pPr lvl="0" indent="219075" eaLnBrk="0" fontAlgn="base" hangingPunct="0">
              <a:spcBef>
                <a:spcPct val="0"/>
              </a:spcBef>
              <a:spcAft>
                <a:spcPct val="0"/>
              </a:spcAft>
              <a:tabLst>
                <a:tab pos="700088" algn="l"/>
              </a:tabLst>
            </a:pPr>
            <a:r>
              <a:rPr lang="ru-RU" dirty="0">
                <a:solidFill>
                  <a:srgbClr val="000000"/>
                </a:solidFill>
                <a:cs typeface="Arial" pitchFamily="34" charset="0"/>
              </a:rPr>
              <a:t>3. Если картинка отмечена           </a:t>
            </a: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 вообрази, что таких предметов пять, и со­</a:t>
            </a:r>
            <a:b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</a:b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считай их.</a:t>
            </a:r>
          </a:p>
          <a:p>
            <a:pPr indent="219075" eaLnBrk="0" fontAlgn="base" hangingPunct="0">
              <a:spcBef>
                <a:spcPct val="0"/>
              </a:spcBef>
              <a:spcAft>
                <a:spcPct val="0"/>
              </a:spcAft>
              <a:tabLst>
                <a:tab pos="700088" algn="l"/>
              </a:tabLst>
            </a:pPr>
            <a:r>
              <a:rPr lang="ru-RU" dirty="0">
                <a:solidFill>
                  <a:srgbClr val="000000"/>
                </a:solidFill>
                <a:cs typeface="Arial" pitchFamily="34" charset="0"/>
              </a:rPr>
              <a:t>4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.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Придумай с каждым словом предложение. Например: я умываю лицо.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lvl="0" indent="219075" eaLnBrk="0" fontAlgn="base" hangingPunct="0">
              <a:spcBef>
                <a:spcPct val="0"/>
              </a:spcBef>
              <a:spcAft>
                <a:spcPct val="0"/>
              </a:spcAft>
              <a:tabLst>
                <a:tab pos="700088" algn="l"/>
              </a:tabLst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 l="67050" t="24237" r="3810" b="55353"/>
          <a:stretch>
            <a:fillRect/>
          </a:stretch>
        </p:blipFill>
        <p:spPr bwMode="auto">
          <a:xfrm>
            <a:off x="2555776" y="3429000"/>
            <a:ext cx="382992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260648"/>
            <a:ext cx="37042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ЗАКРЕПЛЕНИЕ ЗВУКА [Ц] В СЛОВАХ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196752"/>
            <a:ext cx="371475" cy="247650"/>
          </a:xfrm>
          <a:prstGeom prst="rect">
            <a:avLst/>
          </a:prstGeom>
          <a:noFill/>
        </p:spPr>
      </p:pic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620688"/>
            <a:ext cx="885698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90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00088" algn="l"/>
              </a:tabLst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Задания с картинками. </a:t>
            </a:r>
          </a:p>
          <a:p>
            <a:pPr marL="0" marR="0" lvl="0" indent="2190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00088" algn="l"/>
              </a:tabLst>
            </a:pP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 Назови картинки.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190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700088" algn="l"/>
              </a:tabLst>
            </a:pP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.Слова со звёздочкой               назови во множественном числе. Например: овца – овцы, цапля – цапли и т.д.</a:t>
            </a:r>
          </a:p>
          <a:p>
            <a:pPr indent="219075" eaLnBrk="0" fontAlgn="base" hangingPunct="0">
              <a:spcBef>
                <a:spcPct val="0"/>
              </a:spcBef>
              <a:spcAft>
                <a:spcPct val="0"/>
              </a:spcAft>
              <a:tabLst>
                <a:tab pos="700088" algn="l"/>
              </a:tabLst>
            </a:pPr>
            <a:r>
              <a:rPr lang="ru-RU" dirty="0">
                <a:solidFill>
                  <a:srgbClr val="000000"/>
                </a:solidFill>
                <a:cs typeface="Arial" pitchFamily="34" charset="0"/>
              </a:rPr>
              <a:t>3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.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Придумай с каждым словом предложение. Например: я умываю лицо.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lvl="0" indent="219075" eaLnBrk="0" fontAlgn="base" hangingPunct="0">
              <a:spcBef>
                <a:spcPct val="0"/>
              </a:spcBef>
              <a:spcAft>
                <a:spcPct val="0"/>
              </a:spcAft>
              <a:tabLst>
                <a:tab pos="700088" algn="l"/>
              </a:tabLst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l="4232" t="47870" r="67158" b="32392"/>
          <a:stretch>
            <a:fillRect/>
          </a:stretch>
        </p:blipFill>
        <p:spPr bwMode="auto">
          <a:xfrm>
            <a:off x="1835695" y="2708920"/>
            <a:ext cx="5464823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260648"/>
            <a:ext cx="37042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ЗАКРЕПЛЕНИЕ ЗВУКА [Ц] В СЛОВАХ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196752"/>
            <a:ext cx="371475" cy="247650"/>
          </a:xfrm>
          <a:prstGeom prst="rect">
            <a:avLst/>
          </a:prstGeom>
          <a:noFill/>
        </p:spPr>
      </p:pic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1772816"/>
            <a:ext cx="352425" cy="342900"/>
          </a:xfrm>
          <a:prstGeom prst="rect">
            <a:avLst/>
          </a:prstGeom>
          <a:noFill/>
        </p:spPr>
      </p:pic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620688"/>
            <a:ext cx="885698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90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00088" algn="l"/>
              </a:tabLst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Задания с картинками. </a:t>
            </a:r>
          </a:p>
          <a:p>
            <a:pPr marL="0" marR="0" lvl="0" indent="2190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00088" algn="l"/>
              </a:tabLst>
            </a:pP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 Назови картинки.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190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700088" algn="l"/>
              </a:tabLst>
            </a:pP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.Слова со звёздочкой               назови во множественном числе. Например: овца – овцы, цапля – цапли и т.д.</a:t>
            </a:r>
          </a:p>
          <a:p>
            <a:pPr lvl="0" indent="219075" eaLnBrk="0" fontAlgn="base" hangingPunct="0">
              <a:spcBef>
                <a:spcPct val="0"/>
              </a:spcBef>
              <a:spcAft>
                <a:spcPct val="0"/>
              </a:spcAft>
              <a:tabLst>
                <a:tab pos="700088" algn="l"/>
              </a:tabLst>
            </a:pPr>
            <a:r>
              <a:rPr lang="ru-RU" dirty="0">
                <a:solidFill>
                  <a:srgbClr val="000000"/>
                </a:solidFill>
                <a:cs typeface="Arial" pitchFamily="34" charset="0"/>
              </a:rPr>
              <a:t>3. Если картинка отмечена           </a:t>
            </a: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 вообрази, что таких предметов пять, и со­</a:t>
            </a:r>
            <a:b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</a:b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считай их.</a:t>
            </a:r>
          </a:p>
          <a:p>
            <a:pPr indent="219075" eaLnBrk="0" fontAlgn="base" hangingPunct="0">
              <a:spcBef>
                <a:spcPct val="0"/>
              </a:spcBef>
              <a:spcAft>
                <a:spcPct val="0"/>
              </a:spcAft>
              <a:tabLst>
                <a:tab pos="700088" algn="l"/>
              </a:tabLst>
            </a:pPr>
            <a:r>
              <a:rPr lang="ru-RU" dirty="0">
                <a:solidFill>
                  <a:srgbClr val="000000"/>
                </a:solidFill>
                <a:cs typeface="Arial" pitchFamily="34" charset="0"/>
              </a:rPr>
              <a:t>4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.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Придумай с каждым словом предложение. Например: я умываю лицо.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lvl="0" indent="219075" eaLnBrk="0" fontAlgn="base" hangingPunct="0">
              <a:spcBef>
                <a:spcPct val="0"/>
              </a:spcBef>
              <a:spcAft>
                <a:spcPct val="0"/>
              </a:spcAft>
              <a:tabLst>
                <a:tab pos="700088" algn="l"/>
              </a:tabLst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 l="35376" t="47708" r="35484" b="32392"/>
          <a:stretch>
            <a:fillRect/>
          </a:stretch>
        </p:blipFill>
        <p:spPr bwMode="auto">
          <a:xfrm>
            <a:off x="2555776" y="3140968"/>
            <a:ext cx="414046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260648"/>
            <a:ext cx="37042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ЗАКРЕПЛЕНИЕ ЗВУКА [Ц] В СЛОВАХ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196752"/>
            <a:ext cx="371475" cy="247650"/>
          </a:xfrm>
          <a:prstGeom prst="rect">
            <a:avLst/>
          </a:prstGeom>
          <a:noFill/>
        </p:spPr>
      </p:pic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620688"/>
            <a:ext cx="885698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90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00088" algn="l"/>
              </a:tabLst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Задания с картинками. </a:t>
            </a:r>
          </a:p>
          <a:p>
            <a:pPr marL="0" marR="0" lvl="0" indent="2190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00088" algn="l"/>
              </a:tabLst>
            </a:pP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 Назови картинки.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190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700088" algn="l"/>
              </a:tabLst>
            </a:pP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.Слова со звёздочкой               назови во множественном числе. Например: овца – овцы, цапля – цапли и т.д.</a:t>
            </a:r>
          </a:p>
          <a:p>
            <a:pPr indent="219075" eaLnBrk="0" fontAlgn="base" hangingPunct="0">
              <a:spcBef>
                <a:spcPct val="0"/>
              </a:spcBef>
              <a:spcAft>
                <a:spcPct val="0"/>
              </a:spcAft>
              <a:tabLst>
                <a:tab pos="700088" algn="l"/>
              </a:tabLst>
            </a:pPr>
            <a:r>
              <a:rPr lang="ru-RU" dirty="0">
                <a:solidFill>
                  <a:srgbClr val="000000"/>
                </a:solidFill>
                <a:cs typeface="Arial" pitchFamily="34" charset="0"/>
              </a:rPr>
              <a:t>3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.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Придумай с каждым словом предложение. Например: я умываю лицо.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lvl="0" indent="219075" eaLnBrk="0" fontAlgn="base" hangingPunct="0">
              <a:spcBef>
                <a:spcPct val="0"/>
              </a:spcBef>
              <a:spcAft>
                <a:spcPct val="0"/>
              </a:spcAft>
              <a:tabLst>
                <a:tab pos="700088" algn="l"/>
              </a:tabLst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67050" t="47728" r="5077" b="32393"/>
          <a:stretch>
            <a:fillRect/>
          </a:stretch>
        </p:blipFill>
        <p:spPr bwMode="auto">
          <a:xfrm>
            <a:off x="2123727" y="2708920"/>
            <a:ext cx="4777943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260648"/>
            <a:ext cx="37042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ЗАКРЕПЛЕНИЕ ЗВУКА [Ц] В СЛОВАХ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196752"/>
            <a:ext cx="371475" cy="247650"/>
          </a:xfrm>
          <a:prstGeom prst="rect">
            <a:avLst/>
          </a:prstGeom>
          <a:noFill/>
        </p:spPr>
      </p:pic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1772816"/>
            <a:ext cx="352425" cy="342900"/>
          </a:xfrm>
          <a:prstGeom prst="rect">
            <a:avLst/>
          </a:prstGeom>
          <a:noFill/>
        </p:spPr>
      </p:pic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620688"/>
            <a:ext cx="885698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90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00088" algn="l"/>
              </a:tabLst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Задания с картинками. </a:t>
            </a:r>
          </a:p>
          <a:p>
            <a:pPr marL="0" marR="0" lvl="0" indent="2190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00088" algn="l"/>
              </a:tabLst>
            </a:pP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 Назови картинки.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190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700088" algn="l"/>
              </a:tabLst>
            </a:pP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.Слова со звёздочкой               назови во множественном числе. Например: овца – овцы, цапля – цапли и т.д.</a:t>
            </a:r>
          </a:p>
          <a:p>
            <a:pPr lvl="0" indent="219075" eaLnBrk="0" fontAlgn="base" hangingPunct="0">
              <a:spcBef>
                <a:spcPct val="0"/>
              </a:spcBef>
              <a:spcAft>
                <a:spcPct val="0"/>
              </a:spcAft>
              <a:tabLst>
                <a:tab pos="700088" algn="l"/>
              </a:tabLst>
            </a:pPr>
            <a:r>
              <a:rPr lang="ru-RU" dirty="0">
                <a:solidFill>
                  <a:srgbClr val="000000"/>
                </a:solidFill>
                <a:cs typeface="Arial" pitchFamily="34" charset="0"/>
              </a:rPr>
              <a:t>3. Если картинка отмечена           </a:t>
            </a: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 вообрази, что таких предметов пять, и со­</a:t>
            </a:r>
            <a:b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</a:b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считай их.</a:t>
            </a:r>
          </a:p>
          <a:p>
            <a:pPr indent="219075" eaLnBrk="0" fontAlgn="base" hangingPunct="0">
              <a:spcBef>
                <a:spcPct val="0"/>
              </a:spcBef>
              <a:spcAft>
                <a:spcPct val="0"/>
              </a:spcAft>
              <a:tabLst>
                <a:tab pos="700088" algn="l"/>
              </a:tabLst>
            </a:pPr>
            <a:r>
              <a:rPr lang="ru-RU" dirty="0">
                <a:solidFill>
                  <a:srgbClr val="000000"/>
                </a:solidFill>
                <a:cs typeface="Arial" pitchFamily="34" charset="0"/>
              </a:rPr>
              <a:t>4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.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Придумай с каждым словом предложение. Например: я умываю лицо.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lvl="0" indent="219075" eaLnBrk="0" fontAlgn="base" hangingPunct="0">
              <a:spcBef>
                <a:spcPct val="0"/>
              </a:spcBef>
              <a:spcAft>
                <a:spcPct val="0"/>
              </a:spcAft>
              <a:tabLst>
                <a:tab pos="700088" algn="l"/>
              </a:tabLst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 l="4559" t="70813" r="67158" b="8641"/>
          <a:stretch>
            <a:fillRect/>
          </a:stretch>
        </p:blipFill>
        <p:spPr bwMode="auto">
          <a:xfrm>
            <a:off x="2123728" y="2708920"/>
            <a:ext cx="5550942" cy="4005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260648"/>
            <a:ext cx="37042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ЗАКРЕПЛЕНИЕ ЗВУКА [Ц] В СЛОВАХ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196752"/>
            <a:ext cx="371475" cy="247650"/>
          </a:xfrm>
          <a:prstGeom prst="rect">
            <a:avLst/>
          </a:prstGeom>
          <a:noFill/>
        </p:spPr>
      </p:pic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620688"/>
            <a:ext cx="885698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90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00088" algn="l"/>
              </a:tabLst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Задания с картинками. </a:t>
            </a:r>
          </a:p>
          <a:p>
            <a:pPr marL="0" marR="0" lvl="0" indent="2190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00088" algn="l"/>
              </a:tabLst>
            </a:pP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 Назови картинки.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190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700088" algn="l"/>
              </a:tabLst>
            </a:pP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.Слова со звёздочкой               назови во множественном числе. Например: овца – овцы, цапля – цапли и т.д.</a:t>
            </a:r>
          </a:p>
          <a:p>
            <a:pPr indent="219075" eaLnBrk="0" fontAlgn="base" hangingPunct="0">
              <a:spcBef>
                <a:spcPct val="0"/>
              </a:spcBef>
              <a:spcAft>
                <a:spcPct val="0"/>
              </a:spcAft>
              <a:tabLst>
                <a:tab pos="700088" algn="l"/>
              </a:tabLst>
            </a:pPr>
            <a:r>
              <a:rPr lang="ru-RU" dirty="0">
                <a:solidFill>
                  <a:srgbClr val="000000"/>
                </a:solidFill>
                <a:cs typeface="Arial" pitchFamily="34" charset="0"/>
              </a:rPr>
              <a:t>3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.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Придумай с каждым словом предложение. Например: я умываю лицо.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lvl="0" indent="219075" eaLnBrk="0" fontAlgn="base" hangingPunct="0">
              <a:spcBef>
                <a:spcPct val="0"/>
              </a:spcBef>
              <a:spcAft>
                <a:spcPct val="0"/>
              </a:spcAft>
              <a:tabLst>
                <a:tab pos="700088" algn="l"/>
              </a:tabLst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l="35776" t="70965" r="35484" b="8641"/>
          <a:stretch>
            <a:fillRect/>
          </a:stretch>
        </p:blipFill>
        <p:spPr bwMode="auto">
          <a:xfrm>
            <a:off x="2483768" y="2780928"/>
            <a:ext cx="5171640" cy="3645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260648"/>
            <a:ext cx="37042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ЗАКРЕПЛЕНИЕ ЗВУКА [Ц] В СЛОВАХ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196752"/>
            <a:ext cx="371475" cy="247650"/>
          </a:xfrm>
          <a:prstGeom prst="rect">
            <a:avLst/>
          </a:prstGeom>
          <a:noFill/>
        </p:spPr>
      </p:pic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620688"/>
            <a:ext cx="885698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90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00088" algn="l"/>
              </a:tabLst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Задания с картинками. </a:t>
            </a:r>
          </a:p>
          <a:p>
            <a:pPr marL="0" marR="0" lvl="0" indent="2190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00088" algn="l"/>
              </a:tabLst>
            </a:pP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 Назови картинки.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190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700088" algn="l"/>
              </a:tabLst>
            </a:pP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.Слова со звёздочкой               назови во множественном числе. Например: овца – овцы, цапля – цапли и т.д.</a:t>
            </a:r>
          </a:p>
          <a:p>
            <a:pPr indent="219075" eaLnBrk="0" fontAlgn="base" hangingPunct="0">
              <a:spcBef>
                <a:spcPct val="0"/>
              </a:spcBef>
              <a:spcAft>
                <a:spcPct val="0"/>
              </a:spcAft>
              <a:tabLst>
                <a:tab pos="700088" algn="l"/>
              </a:tabLst>
            </a:pPr>
            <a:r>
              <a:rPr lang="ru-RU" dirty="0">
                <a:solidFill>
                  <a:srgbClr val="000000"/>
                </a:solidFill>
                <a:cs typeface="Arial" pitchFamily="34" charset="0"/>
              </a:rPr>
              <a:t>3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.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Придумай с каждым словом предложение. Например: я умываю лицо.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lvl="0" indent="219075" eaLnBrk="0" fontAlgn="base" hangingPunct="0">
              <a:spcBef>
                <a:spcPct val="0"/>
              </a:spcBef>
              <a:spcAft>
                <a:spcPct val="0"/>
              </a:spcAft>
              <a:tabLst>
                <a:tab pos="700088" algn="l"/>
              </a:tabLst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67492" t="71049" r="4208" b="8641"/>
          <a:stretch>
            <a:fillRect/>
          </a:stretch>
        </p:blipFill>
        <p:spPr bwMode="auto">
          <a:xfrm>
            <a:off x="2123728" y="2564904"/>
            <a:ext cx="4608512" cy="328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764704"/>
            <a:ext cx="85689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Чтобы научиться произносить этот звук, необходимо проработать звук [С], так как звук [Ц] получается в результате быстрого произнесения [Т] и [С].</a:t>
            </a:r>
          </a:p>
          <a:p>
            <a:r>
              <a:rPr lang="ru-RU" dirty="0"/>
              <a:t>Попросите ребёнка произнести сначала медленно: ТС, ТС, ТС, а теперь быс­тро и отрывисто: ТС,ТС,ТС. Главное, чтобы звуки [Т] и [С] произносились от­рывисто, а не как [ТЭ] - [СЭ], [ТЭС] и т. п.</a:t>
            </a:r>
          </a:p>
          <a:p>
            <a:r>
              <a:rPr lang="ru-RU" dirty="0"/>
              <a:t>Жил-был сверчок за печкой, а у него была скрипка. Вечером сверчок любил играть на своей скрипке. Он легко касался смычком струн, и тогда получалась вот такая песенка: Ц-Ц-Ц... Попробуй и ты спеть так: Ц-Ц-Ц...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635896" y="188640"/>
            <a:ext cx="11260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ЗВУК [Ц]</a:t>
            </a:r>
          </a:p>
        </p:txBody>
      </p:sp>
      <p:pic>
        <p:nvPicPr>
          <p:cNvPr id="1028" name="Picture 4" descr="C:\Users\user\Desktop\кузнечик 2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010" b="54111"/>
          <a:stretch>
            <a:fillRect/>
          </a:stretch>
        </p:blipFill>
        <p:spPr bwMode="auto">
          <a:xfrm>
            <a:off x="1043608" y="3501008"/>
            <a:ext cx="6826463" cy="2636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195736" y="188640"/>
            <a:ext cx="45812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ЗАКРЕПЛЕНИЕ ЗВУКА [Ц] В ПРЕДЛОЖЕНИЯХ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79512" y="620688"/>
            <a:ext cx="792088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2888" algn="l"/>
              </a:tabLst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Придумай</a:t>
            </a: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предложения</a:t>
            </a: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по</a:t>
            </a: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картинкам</a:t>
            </a: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2888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Примерные варианты предложений: /.  Витя пасёт овец возле мельницы.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42888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Курица с цыплятами гуляет возле крыльца.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42888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Кузнец в кузнице ковал цепь.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42888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Воду достали из колодца.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264" y="980728"/>
            <a:ext cx="202565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 cstate="print"/>
          <a:srcRect l="3028" t="2648" r="51558" b="53082"/>
          <a:stretch>
            <a:fillRect/>
          </a:stretch>
        </p:blipFill>
        <p:spPr bwMode="auto">
          <a:xfrm>
            <a:off x="1331640" y="2132856"/>
            <a:ext cx="5904656" cy="418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195736" y="188640"/>
            <a:ext cx="45812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ЗАКРЕПЛЕНИЕ ЗВУКА [Ц] В ПРЕДЛОЖЕНИЯХ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79512" y="620688"/>
            <a:ext cx="792088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2888" algn="l"/>
              </a:tabLst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Придумай</a:t>
            </a: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предложения</a:t>
            </a: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по</a:t>
            </a: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картинкам</a:t>
            </a: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2888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Примерные варианты предложений: /.  Витя пасёт овец возле мельницы.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42888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Курица с цыплятами гуляет возле крыльца.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42888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Кузнец в кузнице ковал цепь.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42888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Воду достали из колодца.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264" y="980728"/>
            <a:ext cx="202565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 cstate="print"/>
          <a:srcRect l="52846" t="3026" r="2015" b="53082"/>
          <a:stretch>
            <a:fillRect/>
          </a:stretch>
        </p:blipFill>
        <p:spPr bwMode="auto">
          <a:xfrm>
            <a:off x="1259632" y="2094218"/>
            <a:ext cx="5904656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195736" y="188640"/>
            <a:ext cx="45812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ЗАКРЕПЛЕНИЕ ЗВУКА [Ц] В ПРЕДЛОЖЕНИЯХ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79512" y="620688"/>
            <a:ext cx="792088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2888" algn="l"/>
              </a:tabLst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Придумай</a:t>
            </a: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предложения</a:t>
            </a: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по</a:t>
            </a: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картинкам</a:t>
            </a: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2888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Примерные варианты предложений: /.  Витя пасёт овец возле мельницы.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42888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Курица с цыплятами гуляет возле крыльца.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42888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Кузнец в кузнице ковал цепь.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42888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Воду достали из колодца.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264" y="980728"/>
            <a:ext cx="202565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 cstate="print"/>
          <a:srcRect l="2773" t="52091" r="52659" b="3136"/>
          <a:stretch>
            <a:fillRect/>
          </a:stretch>
        </p:blipFill>
        <p:spPr bwMode="auto">
          <a:xfrm>
            <a:off x="1403648" y="2420888"/>
            <a:ext cx="5616624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195736" y="188640"/>
            <a:ext cx="45812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ЗАКРЕПЛЕНИЕ ЗВУКА [Ц] В ПРЕДЛОЖЕНИЯХ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79512" y="620688"/>
            <a:ext cx="792088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2888" algn="l"/>
              </a:tabLst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Придумай</a:t>
            </a: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предложения</a:t>
            </a: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по</a:t>
            </a: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картинкам</a:t>
            </a: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2888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Примерные варианты предложений: /.  Витя пасёт овец возле мельницы.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42888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Курица с цыплятами гуляет возле крыльца.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42888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Кузнец в кузнице ковал цепь.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42888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Воду достали из колодца.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264" y="980728"/>
            <a:ext cx="202565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 cstate="print"/>
          <a:srcRect l="52454" t="51459" r="2284" b="3743"/>
          <a:stretch>
            <a:fillRect/>
          </a:stretch>
        </p:blipFill>
        <p:spPr bwMode="auto">
          <a:xfrm>
            <a:off x="1259632" y="2325837"/>
            <a:ext cx="5832648" cy="4199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043608" y="516159"/>
            <a:ext cx="6192688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8125" algn="l"/>
              </a:tabLst>
            </a:pPr>
            <a:r>
              <a:rPr kumimoji="0" lang="ru-RU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Изменяй</a:t>
            </a:r>
            <a:r>
              <a:rPr kumimoji="0" lang="ru-RU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предложения</a:t>
            </a:r>
            <a:r>
              <a:rPr kumimoji="0" lang="ru-RU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по</a:t>
            </a:r>
            <a:r>
              <a:rPr kumimoji="0" lang="ru-RU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образцу</a:t>
            </a:r>
            <a:r>
              <a:rPr kumimoji="0" lang="ru-RU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38125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1. Я целую зайца (он целует зайца,</a:t>
            </a:r>
            <a:r>
              <a:rPr kumimoji="0" lang="ru-RU" b="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мы, вы, она, они).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38125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2. Я цокаю: ЦОК-ЦОК-ЦОК.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38125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3. Я зову цыплят: ЦЫП —ЦЫП.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38125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4. Я целюсь в цель.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38125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5. Я вытираю лицо полотенцем.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38125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6. Я надену на палец кольцо.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38125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dirty="0">
                <a:solidFill>
                  <a:srgbClr val="000000"/>
                </a:solidFill>
                <a:ea typeface="Times New Roman"/>
              </a:rPr>
              <a:t>7. Я дам водицу в блюдце цыплятам и курице.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38125" algn="l"/>
              </a:tabLst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</a:blip>
          <a:srcRect l="2488" r="7938"/>
          <a:stretch>
            <a:fillRect/>
          </a:stretch>
        </p:blipFill>
        <p:spPr bwMode="auto">
          <a:xfrm>
            <a:off x="2267744" y="3284984"/>
            <a:ext cx="4032448" cy="27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39752" y="332656"/>
            <a:ext cx="44014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ЗАКРЕПЛЕНИЕ ЗВУКА [Ц] В СВЯЗНОЙ РЕЧИ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764704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Выучи стихи.</a:t>
            </a:r>
            <a:endParaRPr lang="ru-RU" b="1" dirty="0">
              <a:solidFill>
                <a:srgbClr val="FF0000"/>
              </a:solidFill>
            </a:endParaRPr>
          </a:p>
          <a:p>
            <a:r>
              <a:rPr lang="ru-RU" i="1" dirty="0"/>
              <a:t>1. </a:t>
            </a:r>
            <a:r>
              <a:rPr lang="ru-RU" dirty="0"/>
              <a:t>Любовалась цыплятами курица:</a:t>
            </a:r>
            <a:br>
              <a:rPr lang="ru-RU" dirty="0"/>
            </a:br>
            <a:r>
              <a:rPr lang="ru-RU" dirty="0"/>
              <a:t>Что ни цыпленок, то умница!</a:t>
            </a:r>
            <a:br>
              <a:rPr lang="ru-RU" dirty="0"/>
            </a:br>
            <a:r>
              <a:rPr lang="ru-RU" dirty="0"/>
              <a:t>Молодец, удалец,</a:t>
            </a:r>
          </a:p>
          <a:p>
            <a:r>
              <a:rPr lang="ru-RU" dirty="0"/>
              <a:t>Очень ценный птенец!</a:t>
            </a:r>
          </a:p>
          <a:p>
            <a:r>
              <a:rPr lang="ru-RU" i="1" dirty="0"/>
              <a:t>(А. </a:t>
            </a:r>
            <a:r>
              <a:rPr lang="ru-RU" i="1" dirty="0" err="1"/>
              <a:t>Капралова</a:t>
            </a:r>
            <a:r>
              <a:rPr lang="ru-RU" i="1" dirty="0"/>
              <a:t>)</a:t>
            </a:r>
          </a:p>
          <a:p>
            <a:endParaRPr lang="ru-RU" i="1" dirty="0"/>
          </a:p>
          <a:p>
            <a:endParaRPr lang="ru-RU" dirty="0"/>
          </a:p>
          <a:p>
            <a:r>
              <a:rPr lang="ru-RU" i="1" dirty="0"/>
              <a:t>2. </a:t>
            </a:r>
            <a:r>
              <a:rPr lang="ru-RU" dirty="0"/>
              <a:t>Цыплята и курица</a:t>
            </a:r>
            <a:br>
              <a:rPr lang="ru-RU" dirty="0"/>
            </a:br>
            <a:r>
              <a:rPr lang="ru-RU" dirty="0"/>
              <a:t>Целый день на улице.</a:t>
            </a:r>
            <a:br>
              <a:rPr lang="ru-RU" dirty="0"/>
            </a:br>
            <a:r>
              <a:rPr lang="ru-RU" dirty="0"/>
              <a:t>Цыплята у курицы,</a:t>
            </a:r>
            <a:br>
              <a:rPr lang="ru-RU" dirty="0"/>
            </a:br>
            <a:r>
              <a:rPr lang="ru-RU" dirty="0"/>
              <a:t>Цыплята на курице,</a:t>
            </a:r>
            <a:br>
              <a:rPr lang="ru-RU" dirty="0"/>
            </a:br>
            <a:r>
              <a:rPr lang="ru-RU" dirty="0"/>
              <a:t>Цыплята под курицей.</a:t>
            </a:r>
          </a:p>
          <a:p>
            <a:r>
              <a:rPr lang="ru-RU" i="1" dirty="0"/>
              <a:t>Расскажи, </a:t>
            </a:r>
            <a:r>
              <a:rPr lang="ru-RU" dirty="0"/>
              <a:t>где цыплята?</a:t>
            </a:r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936" y="1124744"/>
            <a:ext cx="4132533" cy="403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39752" y="332656"/>
            <a:ext cx="44014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ЗАКРЕПЛЕНИЕ ЗВУКА [Ц] В СВЯЗНОЙ РЕЧИ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8"/>
              </a:clrFrom>
              <a:clrTo>
                <a:srgbClr val="FFFF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124" y="1420330"/>
            <a:ext cx="4005844" cy="3808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827584" y="980728"/>
            <a:ext cx="2610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Расскажи, </a:t>
            </a:r>
            <a:r>
              <a:rPr lang="ru-RU" b="1" dirty="0">
                <a:solidFill>
                  <a:srgbClr val="FF0000"/>
                </a:solidFill>
              </a:rPr>
              <a:t>где цыплята?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364088" y="1412776"/>
            <a:ext cx="31683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3. </a:t>
            </a:r>
            <a:r>
              <a:rPr lang="ru-RU" dirty="0"/>
              <a:t>Курица в корытце </a:t>
            </a:r>
          </a:p>
          <a:p>
            <a:r>
              <a:rPr lang="ru-RU" dirty="0"/>
              <a:t>Набрала водицы.</a:t>
            </a:r>
          </a:p>
          <a:p>
            <a:r>
              <a:rPr lang="ru-RU" dirty="0"/>
              <a:t> Целый выводок цыплят </a:t>
            </a:r>
          </a:p>
          <a:p>
            <a:r>
              <a:rPr lang="ru-RU" dirty="0"/>
              <a:t>Пригласила мыться.</a:t>
            </a:r>
          </a:p>
          <a:p>
            <a:r>
              <a:rPr lang="ru-RU" dirty="0"/>
              <a:t> Девять жёлтеньких цыплят </a:t>
            </a:r>
          </a:p>
          <a:p>
            <a:r>
              <a:rPr lang="ru-RU" dirty="0"/>
              <a:t>В корытце мыться не хотят.</a:t>
            </a:r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DF8"/>
              </a:clrFrom>
              <a:clrTo>
                <a:srgbClr val="FCFD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1960" y="4221088"/>
            <a:ext cx="4263114" cy="1074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332656"/>
            <a:ext cx="44014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ЗАКРЕПЛЕНИЕ ЗВУКА [Ц] В СВЯЗНОЙ РЕЧИ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980728"/>
            <a:ext cx="23194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Выучи скороговорки.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467544" y="1628800"/>
            <a:ext cx="367240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14313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Две разноцветные курицы Бегают на улице.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14313" algn="l"/>
              </a:tabLst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14313" algn="l"/>
              </a:tabLst>
            </a:pP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2. 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Из соседнего колодца</a:t>
            </a:r>
            <a:b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Целый день водица льётся.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14313" algn="l"/>
              </a:tabLst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14313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3.  Цыплёнок и курица</a:t>
            </a:r>
            <a:b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Пьют водицу на улице.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17065" y="1700808"/>
            <a:ext cx="541414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F6C1399-58E8-4ED5-9E97-F293F4F1C8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02" y="476672"/>
            <a:ext cx="8608298" cy="682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490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51520" y="-280621"/>
            <a:ext cx="8784976" cy="3593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22161" tIns="861741" rIns="518949" bIns="22852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« </a:t>
            </a:r>
            <a:r>
              <a:rPr kumimoji="0" lang="ru-RU" b="0" i="1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Ловишки</a:t>
            </a: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»</a:t>
            </a: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i="1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1.</a:t>
            </a:r>
            <a:r>
              <a:rPr kumimoji="0" lang="en-US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М-Р-Ц-Ш-3-Ц~Ч-Ф-Р-Цит. д.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2. </a:t>
            </a:r>
            <a:r>
              <a:rPr kumimoji="0" lang="ru-RU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МА-ША-ЦА-ПО-ЦО-ЖУ-ШУ-ЦУит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 д.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«Мячики»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 «Бросай» мячики (дотрагивайся пальчиком) и произноси слоги: ЦА—ЦА (дотрагиваясь пальчиком до каждого мячика). (Аналогично прорабатываются слоги ЦЫ,ЦО,ЦУ.)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2.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С каждым броском произноси по три слога: ЦА—ЦА—ЦА ... и т. д. (Ана­логично прорабатываются слоги ЦЫ, ЦО, ЦУ.)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212" r="1486" b="29675"/>
          <a:stretch>
            <a:fillRect/>
          </a:stretch>
        </p:blipFill>
        <p:spPr bwMode="auto">
          <a:xfrm>
            <a:off x="57998" y="3501008"/>
            <a:ext cx="881198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84" y="332656"/>
            <a:ext cx="3658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ЗАКРЕПЛЕНИЕ</a:t>
            </a:r>
            <a:r>
              <a:rPr lang="ru-RU" b="1" dirty="0"/>
              <a:t> </a:t>
            </a:r>
            <a:r>
              <a:rPr lang="ru-RU" b="1" dirty="0">
                <a:solidFill>
                  <a:srgbClr val="FF0000"/>
                </a:solidFill>
              </a:rPr>
              <a:t>ЗВУКА [Ц] В СЛОГАХ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539552" y="426150"/>
            <a:ext cx="769989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383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49300" algn="l"/>
              </a:tabLst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«Разминка»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  <a:p>
            <a:pPr marL="0" marR="0" lvl="0" indent="2238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49300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Повторяй ежедневно по два-три раза перед каждым упражнением.</a:t>
            </a:r>
            <a:b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1.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ЦА-ЦА, ЦА-ЦА-ЦА.	</a:t>
            </a: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2.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ЦА-ЦА-ЦА, ЦА-ЦА.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38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49300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ЦЫ-ЦЫ, ЦЫ-ЦЫ-ЦЫ.	ЦЫ-ЦЫ-ЦЫ, ЦЫ-ЦЫ.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38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49300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ЦО-ЦО, ЦО-ЦО-ЦО.	ЦО-ЦО-ЦО, ЦО-ЦО.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38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49300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ЦУ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-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ЦУ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ЦУ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-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ЦУ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-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ЦУ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	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ЦУ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-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ЦУ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-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ЦУ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ЦУ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-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ЦУ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38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49300" algn="l"/>
              </a:tabLst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Изобрази</a:t>
            </a: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38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49300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Как лошадка стучит подковами? (ЦОК —ЦОК...)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38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49300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Как зовут цыплят? (ЦЫП-ЦЫП...)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38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49300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Сосчитай цыплят до пяти (один цыплёнок, два цыплёнка, три цыплёнка,</a:t>
            </a:r>
            <a:b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четыре цыплёнка, пять цыплят).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38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49300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Найди двух одинаковых цыплят.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3861048"/>
            <a:ext cx="8671541" cy="2629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395536" y="260648"/>
            <a:ext cx="56886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Выучи </a:t>
            </a:r>
            <a:r>
              <a:rPr kumimoji="0" lang="ru-RU" b="0" i="1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чистоговорки</a:t>
            </a: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Повторяй их по два-три раза.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4048" y="620688"/>
            <a:ext cx="3384376" cy="1673728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323528" y="620688"/>
            <a:ext cx="439440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1. ЦЫ —ЦЫ —ЦЫ — заяц любит леденцы.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ЦА—ЦА—ЦА — нет у зайца леденца.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ЕЦ —ЕЦ —ЕЦ — где взять зайцу леденец?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ЦО —ЦО —ЦО — посмотри под крыльцо.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ЦЫ —ЦЫ —ЦЫ — вот где леденцы!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ЦУ—ЦУ — ЦУ — рады зайцы 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32040" y="2708920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2. ЦА – ЦА – ЦА – вот овца.</a:t>
            </a:r>
          </a:p>
          <a:p>
            <a:r>
              <a:rPr lang="ru-RU" dirty="0"/>
              <a:t>ЦУ – ЦУ – ЦУ – мы пасем овцу.</a:t>
            </a:r>
          </a:p>
          <a:p>
            <a:r>
              <a:rPr lang="ru-RU" dirty="0"/>
              <a:t>ЦЫ– ЦЫ – ЦЫ – нет овцы.</a:t>
            </a:r>
          </a:p>
          <a:p>
            <a:r>
              <a:rPr lang="ru-RU" dirty="0"/>
              <a:t>ЦА –ЦА – ЦА – где овца?</a:t>
            </a:r>
          </a:p>
        </p:txBody>
      </p:sp>
      <p:pic>
        <p:nvPicPr>
          <p:cNvPr id="17416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2482541"/>
            <a:ext cx="3744416" cy="2171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3995936" y="4725144"/>
            <a:ext cx="4320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3. </a:t>
            </a:r>
            <a:r>
              <a:rPr lang="ru-RU" dirty="0"/>
              <a:t>ЕЦ —ЕЦ — ЕЦ — подковал коня кузнец. ЕЦ —ЕЦ —ЕЦ — в гнезде сидит птенец.</a:t>
            </a:r>
          </a:p>
          <a:p>
            <a:r>
              <a:rPr lang="ru-RU" dirty="0"/>
              <a:t> ЕЦ —ЕЦ —ЕЦ — вот и песенке конец.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260648"/>
            <a:ext cx="37042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ЗАКРЕПЛЕНИЕ ЗВУКА [Ц] В СЛОВАХ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395536" y="759187"/>
            <a:ext cx="84249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90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00088" algn="l"/>
              </a:tabLst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Задания с картинками. </a:t>
            </a:r>
          </a:p>
          <a:p>
            <a:pPr marL="0" marR="0" lvl="0" indent="2190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00088" algn="l"/>
              </a:tabLst>
            </a:pP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 Назови картинки.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190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700088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2. Закрой книгу, вспомни и назови картинки, которые там были нарисованы.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indent="219075" eaLnBrk="0" fontAlgn="base" hangingPunct="0">
              <a:spcBef>
                <a:spcPct val="0"/>
              </a:spcBef>
              <a:spcAft>
                <a:spcPct val="0"/>
              </a:spcAft>
              <a:tabLst>
                <a:tab pos="700088" algn="l"/>
              </a:tabLst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 l="3702" r="3036" b="8641"/>
          <a:stretch>
            <a:fillRect/>
          </a:stretch>
        </p:blipFill>
        <p:spPr bwMode="auto">
          <a:xfrm>
            <a:off x="1979712" y="1700808"/>
            <a:ext cx="5300566" cy="515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260648"/>
            <a:ext cx="37042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ЗАКРЕПЛЕНИЕ ЗВУКА [Ц] В СЛОВАХ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395536" y="897686"/>
            <a:ext cx="842493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90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00088" algn="l"/>
              </a:tabLst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Задания с картинками. </a:t>
            </a:r>
          </a:p>
          <a:p>
            <a:pPr marL="0" marR="0" lvl="0" indent="2190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700088" algn="l"/>
              </a:tabLst>
            </a:pP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В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спомни и назови картинки, которые там были нарисованы.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indent="219075" eaLnBrk="0" fontAlgn="base" hangingPunct="0">
              <a:spcBef>
                <a:spcPct val="0"/>
              </a:spcBef>
              <a:spcAft>
                <a:spcPct val="0"/>
              </a:spcAft>
              <a:tabLst>
                <a:tab pos="700088" algn="l"/>
              </a:tabLst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260648"/>
            <a:ext cx="37042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ЗАКРЕПЛЕНИЕ ЗВУКА [Ц] В СЛОВАХ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196752"/>
            <a:ext cx="371475" cy="247650"/>
          </a:xfrm>
          <a:prstGeom prst="rect">
            <a:avLst/>
          </a:prstGeom>
          <a:noFill/>
        </p:spPr>
      </p:pic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1772816"/>
            <a:ext cx="352425" cy="342900"/>
          </a:xfrm>
          <a:prstGeom prst="rect">
            <a:avLst/>
          </a:prstGeom>
          <a:noFill/>
        </p:spPr>
      </p:pic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620688"/>
            <a:ext cx="885698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90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00088" algn="l"/>
              </a:tabLst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Задания с картинками. </a:t>
            </a:r>
          </a:p>
          <a:p>
            <a:pPr marL="0" marR="0" lvl="0" indent="2190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00088" algn="l"/>
              </a:tabLst>
            </a:pP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 Назови картинки.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190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700088" algn="l"/>
              </a:tabLst>
            </a:pP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.Слова со звёздочкой               назови во множественном числе. Например: овца – овцы, цапля – цапли и т.д.</a:t>
            </a:r>
          </a:p>
          <a:p>
            <a:pPr lvl="0" indent="219075" eaLnBrk="0" fontAlgn="base" hangingPunct="0">
              <a:spcBef>
                <a:spcPct val="0"/>
              </a:spcBef>
              <a:spcAft>
                <a:spcPct val="0"/>
              </a:spcAft>
              <a:tabLst>
                <a:tab pos="700088" algn="l"/>
              </a:tabLst>
            </a:pPr>
            <a:r>
              <a:rPr lang="ru-RU" dirty="0">
                <a:solidFill>
                  <a:srgbClr val="000000"/>
                </a:solidFill>
                <a:cs typeface="Arial" pitchFamily="34" charset="0"/>
              </a:rPr>
              <a:t>3. Если картинка отмечена           </a:t>
            </a: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 вообрази, что таких предметов пять, и со­</a:t>
            </a:r>
            <a:b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</a:b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считай их.</a:t>
            </a:r>
          </a:p>
          <a:p>
            <a:pPr indent="219075" eaLnBrk="0" fontAlgn="base" hangingPunct="0">
              <a:spcBef>
                <a:spcPct val="0"/>
              </a:spcBef>
              <a:spcAft>
                <a:spcPct val="0"/>
              </a:spcAft>
              <a:tabLst>
                <a:tab pos="700088" algn="l"/>
              </a:tabLst>
            </a:pPr>
            <a:r>
              <a:rPr lang="ru-RU" dirty="0">
                <a:solidFill>
                  <a:srgbClr val="000000"/>
                </a:solidFill>
                <a:cs typeface="Arial" pitchFamily="34" charset="0"/>
              </a:rPr>
              <a:t>4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.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Придумай с каждым словом предложение. Например: я умываю лицо.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lvl="0" indent="219075" eaLnBrk="0" fontAlgn="base" hangingPunct="0">
              <a:spcBef>
                <a:spcPct val="0"/>
              </a:spcBef>
              <a:spcAft>
                <a:spcPct val="0"/>
              </a:spcAft>
              <a:tabLst>
                <a:tab pos="700088" algn="l"/>
              </a:tabLst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 l="4969" t="1276" r="67158" b="78315"/>
          <a:stretch>
            <a:fillRect/>
          </a:stretch>
        </p:blipFill>
        <p:spPr bwMode="auto">
          <a:xfrm>
            <a:off x="2915815" y="3068960"/>
            <a:ext cx="4059451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260648"/>
            <a:ext cx="37042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ЗАКРЕПЛЕНИЕ ЗВУКА [Ц] В СЛОВАХ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196752"/>
            <a:ext cx="371475" cy="247650"/>
          </a:xfrm>
          <a:prstGeom prst="rect">
            <a:avLst/>
          </a:prstGeom>
          <a:noFill/>
        </p:spPr>
      </p:pic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620688"/>
            <a:ext cx="885698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90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00088" algn="l"/>
              </a:tabLst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Задания с картинками. </a:t>
            </a:r>
          </a:p>
          <a:p>
            <a:pPr marL="0" marR="0" lvl="0" indent="2190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00088" algn="l"/>
              </a:tabLst>
            </a:pP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 Назови картинки.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190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700088" algn="l"/>
              </a:tabLst>
            </a:pPr>
            <a:r>
              <a:rPr lang="ru-RU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.Слова со звёздочкой               назови во множественном числе. Например: овца – овцы, цапля – цапли и т.д.</a:t>
            </a:r>
          </a:p>
          <a:p>
            <a:pPr indent="219075" eaLnBrk="0" fontAlgn="base" hangingPunct="0">
              <a:spcBef>
                <a:spcPct val="0"/>
              </a:spcBef>
              <a:spcAft>
                <a:spcPct val="0"/>
              </a:spcAft>
              <a:tabLst>
                <a:tab pos="700088" algn="l"/>
              </a:tabLst>
            </a:pPr>
            <a:r>
              <a:rPr lang="ru-RU" dirty="0">
                <a:solidFill>
                  <a:srgbClr val="000000"/>
                </a:solidFill>
                <a:cs typeface="Arial" pitchFamily="34" charset="0"/>
              </a:rPr>
              <a:t>3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.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Придумай с каждым словом предложение. Например: я умываю лицо.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lvl="0" indent="219075" eaLnBrk="0" fontAlgn="base" hangingPunct="0">
              <a:spcBef>
                <a:spcPct val="0"/>
              </a:spcBef>
              <a:spcAft>
                <a:spcPct val="0"/>
              </a:spcAft>
              <a:tabLst>
                <a:tab pos="700088" algn="l"/>
              </a:tabLst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35909" t="1276" r="35484" b="78314"/>
          <a:stretch>
            <a:fillRect/>
          </a:stretch>
        </p:blipFill>
        <p:spPr bwMode="auto">
          <a:xfrm>
            <a:off x="1979712" y="2492896"/>
            <a:ext cx="5080826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1451</Words>
  <Application>Microsoft Office PowerPoint</Application>
  <PresentationFormat>Экран (4:3)</PresentationFormat>
  <Paragraphs>168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2" baseType="lpstr">
      <vt:lpstr>Arial</vt:lpstr>
      <vt:lpstr>Calibri</vt:lpstr>
      <vt:lpstr>Times New Roman</vt:lpstr>
      <vt:lpstr>Тема Office</vt:lpstr>
      <vt:lpstr>АВТОМАТИЗАЦИЯ ЗВУКА «Ц».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АЗБУКА ПРАВИЛЬНОГО ПРОИЗНОШЕНИЯ Е.М. Косинова</dc:title>
  <dc:creator>user</dc:creator>
  <cp:lastModifiedBy>User</cp:lastModifiedBy>
  <cp:revision>12</cp:revision>
  <dcterms:created xsi:type="dcterms:W3CDTF">2020-07-24T06:20:17Z</dcterms:created>
  <dcterms:modified xsi:type="dcterms:W3CDTF">2025-03-15T14:33:16Z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