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1" r:id="rId4"/>
    <p:sldId id="264" r:id="rId5"/>
    <p:sldId id="265" r:id="rId6"/>
    <p:sldId id="266" r:id="rId7"/>
    <p:sldId id="267" r:id="rId8"/>
    <p:sldId id="258" r:id="rId9"/>
    <p:sldId id="263" r:id="rId10"/>
    <p:sldId id="260" r:id="rId11"/>
    <p:sldId id="272" r:id="rId12"/>
    <p:sldId id="262" r:id="rId13"/>
    <p:sldId id="268" r:id="rId14"/>
    <p:sldId id="274" r:id="rId15"/>
    <p:sldId id="259" r:id="rId16"/>
    <p:sldId id="269" r:id="rId17"/>
    <p:sldId id="270" r:id="rId18"/>
    <p:sldId id="280" r:id="rId19"/>
    <p:sldId id="273" r:id="rId20"/>
    <p:sldId id="283" r:id="rId21"/>
    <p:sldId id="282" r:id="rId22"/>
    <p:sldId id="271" r:id="rId23"/>
    <p:sldId id="279" r:id="rId24"/>
    <p:sldId id="278" r:id="rId25"/>
    <p:sldId id="275" r:id="rId26"/>
    <p:sldId id="276" r:id="rId27"/>
    <p:sldId id="277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17.03.2025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17.03.2025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17.03.2025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17.03.2025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17.03.2025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17.03.2025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17.03.2025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17.03.2025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76672"/>
            <a:ext cx="7772400" cy="3123779"/>
          </a:xfrm>
        </p:spPr>
        <p:txBody>
          <a:bodyPr>
            <a:normAutofit/>
          </a:bodyPr>
          <a:lstStyle/>
          <a:p>
            <a:pPr algn="ctr"/>
            <a:r>
              <a:rPr lang="ru-RU" i="1" u="sng" dirty="0" smtClean="0"/>
              <a:t>Подготовка и обработка поверхностей под </a:t>
            </a:r>
            <a:br>
              <a:rPr lang="ru-RU" i="1" u="sng" dirty="0" smtClean="0"/>
            </a:br>
            <a:r>
              <a:rPr lang="ru-RU" i="1" u="sng" dirty="0" smtClean="0"/>
              <a:t>простую водную окраску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3861048"/>
            <a:ext cx="6912768" cy="2304256"/>
          </a:xfrm>
        </p:spPr>
        <p:txBody>
          <a:bodyPr>
            <a:normAutofit/>
          </a:bodyPr>
          <a:lstStyle/>
          <a:p>
            <a:r>
              <a:rPr lang="ru-RU" sz="4000" i="1" u="sng" dirty="0" smtClean="0"/>
              <a:t>ручными </a:t>
            </a:r>
            <a:r>
              <a:rPr lang="ru-RU" sz="4000" i="1" u="sng" dirty="0" smtClean="0"/>
              <a:t>инструментами</a:t>
            </a:r>
          </a:p>
          <a:p>
            <a:pPr algn="r"/>
            <a:endParaRPr lang="ru-RU" sz="1800" i="1" dirty="0" smtClean="0"/>
          </a:p>
          <a:p>
            <a:pPr algn="r"/>
            <a:endParaRPr lang="ru-RU" sz="1800" i="1" dirty="0" smtClean="0"/>
          </a:p>
          <a:p>
            <a:pPr algn="r"/>
            <a:r>
              <a:rPr lang="ru-RU" sz="1800" i="1" dirty="0" smtClean="0"/>
              <a:t>ГОБОУ «ЦАО»</a:t>
            </a:r>
          </a:p>
          <a:p>
            <a:pPr algn="r"/>
            <a:r>
              <a:rPr lang="ru-RU" sz="1800" i="1" dirty="0" err="1" smtClean="0"/>
              <a:t>Майсакова</a:t>
            </a:r>
            <a:r>
              <a:rPr lang="ru-RU" sz="1800" i="1" dirty="0" smtClean="0"/>
              <a:t> Т.А. учитель трудового обучения</a:t>
            </a:r>
          </a:p>
          <a:p>
            <a:pPr algn="r"/>
            <a:r>
              <a:rPr lang="ru-RU" sz="1800" i="1" dirty="0" smtClean="0"/>
              <a:t>Г.Великий Новгород</a:t>
            </a:r>
            <a:endParaRPr lang="ru-RU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1008112"/>
          </a:xfrm>
        </p:spPr>
        <p:txBody>
          <a:bodyPr>
            <a:normAutofit fontScale="90000"/>
          </a:bodyPr>
          <a:lstStyle/>
          <a:p>
            <a:r>
              <a:rPr lang="ru-RU" sz="4000" b="1" u="sng" dirty="0" smtClean="0">
                <a:solidFill>
                  <a:srgbClr val="0070C0"/>
                </a:solidFill>
              </a:rPr>
              <a:t>Сглаживание торцом дерева</a:t>
            </a:r>
            <a:r>
              <a:rPr lang="ru-RU" b="1" dirty="0" smtClean="0">
                <a:solidFill>
                  <a:srgbClr val="0070C0"/>
                </a:solidFill>
              </a:rPr>
              <a:t/>
            </a:r>
            <a:br>
              <a:rPr lang="ru-RU" b="1" dirty="0" smtClean="0">
                <a:solidFill>
                  <a:srgbClr val="0070C0"/>
                </a:solidFill>
              </a:rPr>
            </a:b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268760"/>
            <a:ext cx="8712968" cy="5328592"/>
          </a:xfrm>
        </p:spPr>
        <p:txBody>
          <a:bodyPr/>
          <a:lstStyle/>
          <a:p>
            <a:pPr lvl="0"/>
            <a:r>
              <a:rPr lang="ru-RU" u="sng" dirty="0" smtClean="0"/>
              <a:t>Сглаживание</a:t>
            </a:r>
            <a:r>
              <a:rPr lang="ru-RU" dirty="0" smtClean="0"/>
              <a:t> - </a:t>
            </a:r>
            <a:r>
              <a:rPr lang="ru-RU" b="1" dirty="0" smtClean="0"/>
              <a:t>удаление с оштукатуренной поверхности шероховатости лещадью (силикатным кирпичом, торцом деревянного бруска, куском пемзы или мрамора) или шлифовальной шкуркой.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 descr="C:\Users\школа 7\Videos\45_45954_x006.gif"/>
          <p:cNvPicPr/>
          <p:nvPr/>
        </p:nvPicPr>
        <p:blipFill>
          <a:blip r:embed="rId2" cstate="print"/>
          <a:srcRect l="9742" r="16218" b="56612"/>
          <a:stretch>
            <a:fillRect/>
          </a:stretch>
        </p:blipFill>
        <p:spPr bwMode="auto">
          <a:xfrm>
            <a:off x="323528" y="3645024"/>
            <a:ext cx="3384376" cy="1628800"/>
          </a:xfrm>
          <a:prstGeom prst="rect">
            <a:avLst/>
          </a:prstGeom>
          <a:noFill/>
        </p:spPr>
      </p:pic>
      <p:pic>
        <p:nvPicPr>
          <p:cNvPr id="5" name="Рисунок 4" descr="C:\Users\школа 7\Downloads\slide-14.jpg"/>
          <p:cNvPicPr/>
          <p:nvPr/>
        </p:nvPicPr>
        <p:blipFill>
          <a:blip r:embed="rId3" cstate="print"/>
          <a:srcRect l="22127" t="24786" r="23196" b="4060"/>
          <a:stretch>
            <a:fillRect/>
          </a:stretch>
        </p:blipFill>
        <p:spPr bwMode="auto">
          <a:xfrm>
            <a:off x="3779912" y="3933056"/>
            <a:ext cx="2776140" cy="29249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школа 7\Videos\image66.gif"/>
          <p:cNvPicPr/>
          <p:nvPr/>
        </p:nvPicPr>
        <p:blipFill>
          <a:blip r:embed="rId4" cstate="print"/>
          <a:srcRect l="61728" t="31494"/>
          <a:stretch>
            <a:fillRect/>
          </a:stretch>
        </p:blipFill>
        <p:spPr bwMode="auto">
          <a:xfrm>
            <a:off x="6734175" y="3743325"/>
            <a:ext cx="2409825" cy="31146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школа 7\Downloads\wuccNYIJfGQ.jpg"/>
          <p:cNvPicPr/>
          <p:nvPr/>
        </p:nvPicPr>
        <p:blipFill>
          <a:blip r:embed="rId2" cstate="print"/>
          <a:srcRect t="3704" b="7037"/>
          <a:stretch>
            <a:fillRect/>
          </a:stretch>
        </p:blipFill>
        <p:spPr bwMode="auto">
          <a:xfrm>
            <a:off x="1691680" y="0"/>
            <a:ext cx="590465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720080"/>
          </a:xfrm>
        </p:spPr>
        <p:txBody>
          <a:bodyPr>
            <a:normAutofit fontScale="90000"/>
          </a:bodyPr>
          <a:lstStyle/>
          <a:p>
            <a:r>
              <a:rPr lang="ru-RU" b="1" u="sng" dirty="0" smtClean="0">
                <a:solidFill>
                  <a:srgbClr val="0070C0"/>
                </a:solidFill>
              </a:rPr>
              <a:t>2.Огрунтовка поверхности</a:t>
            </a:r>
            <a:br>
              <a:rPr lang="ru-RU" b="1" u="sng" dirty="0" smtClean="0">
                <a:solidFill>
                  <a:srgbClr val="0070C0"/>
                </a:solidFill>
              </a:rPr>
            </a:br>
            <a:endParaRPr lang="ru-RU" b="1" u="sng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5161760"/>
          </a:xfrm>
        </p:spPr>
        <p:txBody>
          <a:bodyPr/>
          <a:lstStyle/>
          <a:p>
            <a:r>
              <a:rPr lang="ru-RU" u="sng" dirty="0" smtClean="0"/>
              <a:t>«</a:t>
            </a:r>
            <a:r>
              <a:rPr lang="ru-RU" u="sng" dirty="0" err="1" smtClean="0"/>
              <a:t>Огрунтовка</a:t>
            </a:r>
            <a:r>
              <a:rPr lang="ru-RU" u="sng" dirty="0" smtClean="0"/>
              <a:t>»</a:t>
            </a:r>
            <a:r>
              <a:rPr lang="ru-RU" dirty="0" smtClean="0"/>
              <a:t> – нанесение на </a:t>
            </a:r>
            <a:r>
              <a:rPr lang="ru-RU" dirty="0" err="1" smtClean="0"/>
              <a:t>обеспыленную</a:t>
            </a:r>
            <a:r>
              <a:rPr lang="ru-RU" dirty="0" smtClean="0"/>
              <a:t> поверхность грунтовочных составов.</a:t>
            </a:r>
          </a:p>
          <a:p>
            <a:r>
              <a:rPr lang="ru-RU" u="sng" dirty="0" smtClean="0"/>
              <a:t>Назначение  </a:t>
            </a:r>
            <a:r>
              <a:rPr lang="ru-RU" u="sng" dirty="0" err="1" smtClean="0"/>
              <a:t>огрунтовки</a:t>
            </a:r>
            <a:r>
              <a:rPr lang="ru-RU" dirty="0" smtClean="0"/>
              <a:t> - придать всей окрашиваемой поверхности однородность, повышение сцепления между основанием и окрасочным слоем.</a:t>
            </a:r>
          </a:p>
          <a:p>
            <a:r>
              <a:rPr lang="ru-RU" dirty="0" smtClean="0"/>
              <a:t>Операция «</a:t>
            </a:r>
            <a:r>
              <a:rPr lang="ru-RU" dirty="0" err="1" smtClean="0"/>
              <a:t>Огрунтовка</a:t>
            </a:r>
            <a:r>
              <a:rPr lang="ru-RU" dirty="0" smtClean="0"/>
              <a:t>» выполняется материалом грунтовкой</a:t>
            </a:r>
          </a:p>
          <a:p>
            <a:r>
              <a:rPr lang="ru-RU" dirty="0" smtClean="0"/>
              <a:t>Инструменты: кисти, валики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620688"/>
            <a:ext cx="9144000" cy="5953848"/>
          </a:xfrm>
        </p:spPr>
        <p:txBody>
          <a:bodyPr>
            <a:normAutofit/>
          </a:bodyPr>
          <a:lstStyle/>
          <a:p>
            <a:r>
              <a:rPr lang="ru-RU" sz="2400" dirty="0" err="1" smtClean="0"/>
              <a:t>Огрунтовку</a:t>
            </a:r>
            <a:r>
              <a:rPr lang="ru-RU" sz="2400" dirty="0" smtClean="0"/>
              <a:t> выполняют плавными, но сильными движениями, чтобы кисть касалась поверхности только концами волос. При этом кисть поворачивают вокруг своей оси, чтобы волос срабатывался равномерно со всех сторон.</a:t>
            </a:r>
          </a:p>
          <a:p>
            <a:r>
              <a:rPr lang="ru-RU" sz="2400" dirty="0" smtClean="0"/>
              <a:t>Грунтовку наносят движениями кисти в двух взаимно перпендикулярных направлениях.</a:t>
            </a:r>
          </a:p>
          <a:p>
            <a:r>
              <a:rPr lang="ru-RU" sz="2400" dirty="0" smtClean="0"/>
              <a:t>Стены грунтуют сначала горизонтальными движениями, а затем – вертикальными.</a:t>
            </a:r>
          </a:p>
          <a:p>
            <a:endParaRPr lang="ru-RU" dirty="0"/>
          </a:p>
        </p:txBody>
      </p:sp>
      <p:pic>
        <p:nvPicPr>
          <p:cNvPr id="4" name="Рисунок 3" descr="image_30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789040"/>
            <a:ext cx="3312368" cy="3068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Рисунок 4" descr="ttk-obrabotka-poverxnostej-pod-okrashivanie_2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48264" y="3745235"/>
            <a:ext cx="1872208" cy="31127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Рисунок 5"/>
          <p:cNvPicPr/>
          <p:nvPr/>
        </p:nvPicPr>
        <p:blipFill>
          <a:blip r:embed="rId4" cstate="print"/>
          <a:srcRect l="39122" b="49347"/>
          <a:stretch>
            <a:fillRect/>
          </a:stretch>
        </p:blipFill>
        <p:spPr>
          <a:xfrm>
            <a:off x="4139952" y="3284984"/>
            <a:ext cx="2383566" cy="1299030"/>
          </a:xfrm>
          <a:prstGeom prst="rect">
            <a:avLst/>
          </a:prstGeom>
          <a:noFill/>
        </p:spPr>
      </p:pic>
      <p:pic>
        <p:nvPicPr>
          <p:cNvPr id="7" name="Рисунок 6"/>
          <p:cNvPicPr/>
          <p:nvPr/>
        </p:nvPicPr>
        <p:blipFill>
          <a:blip r:embed="rId4" cstate="print"/>
          <a:srcRect r="58735"/>
          <a:stretch>
            <a:fillRect/>
          </a:stretch>
        </p:blipFill>
        <p:spPr>
          <a:xfrm>
            <a:off x="5220072" y="4503682"/>
            <a:ext cx="1662605" cy="2354318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5220072" y="4005064"/>
            <a:ext cx="2880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1</a:t>
            </a:r>
            <a:endParaRPr lang="ru-RU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5436096" y="5589240"/>
            <a:ext cx="3600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2</a:t>
            </a:r>
            <a:endParaRPr lang="ru-RU" sz="28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48680"/>
            <a:ext cx="8686800" cy="1008112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0070C0"/>
                </a:solidFill>
              </a:rPr>
              <a:t>Необходимо решить проблемные ситуации:</a:t>
            </a:r>
            <a:endParaRPr lang="ru-RU" sz="3200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51520" y="1484784"/>
            <a:ext cx="4244280" cy="5290603"/>
          </a:xfrm>
        </p:spPr>
        <p:txBody>
          <a:bodyPr/>
          <a:lstStyle/>
          <a:p>
            <a:r>
              <a:rPr lang="ru-RU" sz="2400" u="sng" dirty="0" smtClean="0"/>
              <a:t>Ситуация 1</a:t>
            </a:r>
          </a:p>
          <a:p>
            <a:pPr>
              <a:buNone/>
            </a:pPr>
            <a:r>
              <a:rPr lang="ru-RU" dirty="0" smtClean="0"/>
              <a:t>После очистки поверхности у рабочего слезятся глаза и появляется раздражение на коже. Что делать</a:t>
            </a:r>
            <a:r>
              <a:rPr lang="en-US" dirty="0" smtClean="0"/>
              <a:t>?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ru-RU" sz="2400" u="sng" dirty="0" smtClean="0"/>
              <a:t>   Ситуация 2</a:t>
            </a:r>
          </a:p>
          <a:p>
            <a:pPr>
              <a:buNone/>
            </a:pPr>
            <a:r>
              <a:rPr lang="ru-RU" dirty="0" err="1" smtClean="0"/>
              <a:t>Огрунтовать</a:t>
            </a:r>
            <a:r>
              <a:rPr lang="ru-RU" dirty="0" smtClean="0"/>
              <a:t> поверхность можно валиком и кистью. Каким инструментом лучше и почему</a:t>
            </a:r>
            <a:r>
              <a:rPr lang="en-US" dirty="0" smtClean="0"/>
              <a:t>?</a:t>
            </a:r>
            <a:endParaRPr lang="ru-RU" dirty="0"/>
          </a:p>
        </p:txBody>
      </p:sp>
      <p:pic>
        <p:nvPicPr>
          <p:cNvPr id="5" name="Picture 2" descr="C:\Users\школа 7\Downloads\fad0f5e8b8fa628431e11e5320ff4c30.jpe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 l="1963" t="17450" r="73625" b="33200"/>
          <a:stretch>
            <a:fillRect/>
          </a:stretch>
        </p:blipFill>
        <p:spPr bwMode="auto">
          <a:xfrm>
            <a:off x="4427984" y="1340768"/>
            <a:ext cx="2232233" cy="3384423"/>
          </a:xfrm>
          <a:prstGeom prst="rect">
            <a:avLst/>
          </a:prstGeom>
          <a:noFill/>
        </p:spPr>
      </p:pic>
      <p:pic>
        <p:nvPicPr>
          <p:cNvPr id="6" name="Picture 2" descr="C:\Users\школа 7\Downloads\fad0f5e8b8fa628431e11e5320ff4c30.jpeg"/>
          <p:cNvPicPr>
            <a:picLocks noChangeAspect="1" noChangeArrowheads="1"/>
          </p:cNvPicPr>
          <p:nvPr/>
        </p:nvPicPr>
        <p:blipFill>
          <a:blip r:embed="rId2" cstate="print"/>
          <a:srcRect l="72837" t="17451" r="1963" b="32150"/>
          <a:stretch>
            <a:fillRect/>
          </a:stretch>
        </p:blipFill>
        <p:spPr bwMode="auto">
          <a:xfrm>
            <a:off x="6839744" y="3401616"/>
            <a:ext cx="2304256" cy="34563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166112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u="sng" dirty="0" smtClean="0">
                <a:solidFill>
                  <a:srgbClr val="0070C0"/>
                </a:solidFill>
              </a:rPr>
              <a:t>Обработка поверхности под простую окраску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801720"/>
          </a:xfrm>
        </p:spPr>
        <p:txBody>
          <a:bodyPr/>
          <a:lstStyle/>
          <a:p>
            <a:r>
              <a:rPr lang="ru-RU" b="1" u="sng" dirty="0" smtClean="0"/>
              <a:t>Этапы  технологического процесса:</a:t>
            </a:r>
            <a:endParaRPr lang="ru-RU" dirty="0" smtClean="0"/>
          </a:p>
          <a:p>
            <a:r>
              <a:rPr lang="ru-RU" dirty="0" smtClean="0"/>
              <a:t>1. Подготовка.</a:t>
            </a:r>
          </a:p>
          <a:p>
            <a:r>
              <a:rPr lang="ru-RU" dirty="0" smtClean="0"/>
              <a:t>2. Обработка.</a:t>
            </a:r>
          </a:p>
          <a:p>
            <a:pPr>
              <a:buNone/>
            </a:pPr>
            <a:r>
              <a:rPr lang="ru-RU" dirty="0" smtClean="0"/>
              <a:t>    3. Окраска</a:t>
            </a:r>
          </a:p>
          <a:p>
            <a:r>
              <a:rPr lang="ru-RU" b="1" i="1" u="sng" dirty="0" smtClean="0"/>
              <a:t>Операции обработки:</a:t>
            </a:r>
            <a:endParaRPr lang="ru-RU" dirty="0" smtClean="0"/>
          </a:p>
          <a:p>
            <a:r>
              <a:rPr lang="ru-RU" dirty="0" smtClean="0"/>
              <a:t> 3.Частичная подмазка</a:t>
            </a:r>
          </a:p>
          <a:p>
            <a:r>
              <a:rPr lang="ru-RU" dirty="0" smtClean="0"/>
              <a:t> 4.Шлифование подмазанных мест </a:t>
            </a:r>
          </a:p>
          <a:p>
            <a:r>
              <a:rPr lang="ru-RU" dirty="0" smtClean="0"/>
              <a:t> 5. </a:t>
            </a:r>
            <a:r>
              <a:rPr lang="ru-RU" dirty="0" err="1" smtClean="0"/>
              <a:t>Огрунтовка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576064"/>
          </a:xfrm>
        </p:spPr>
        <p:txBody>
          <a:bodyPr>
            <a:normAutofit fontScale="90000"/>
          </a:bodyPr>
          <a:lstStyle/>
          <a:p>
            <a:r>
              <a:rPr lang="ru-RU" u="sng" dirty="0" smtClean="0">
                <a:solidFill>
                  <a:srgbClr val="0070C0"/>
                </a:solidFill>
              </a:rPr>
              <a:t>3. Частичная подмазка -</a:t>
            </a:r>
            <a:endParaRPr lang="ru-RU" u="sng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052736"/>
            <a:ext cx="8640960" cy="552180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это процесс заполнения шпаклевочными составами повреждённых мест (стальной шпатель) </a:t>
            </a:r>
          </a:p>
          <a:p>
            <a:pPr>
              <a:buNone/>
            </a:pPr>
            <a:r>
              <a:rPr lang="ru-RU" dirty="0" smtClean="0"/>
              <a:t>   Вначале следует заполнить трещину поперечными (по отношению к ней) движениями шпателя, а затем выровнять уложенный слой движениями шпателя вдоль трещин.</a:t>
            </a:r>
          </a:p>
          <a:p>
            <a:endParaRPr lang="ru-RU" dirty="0"/>
          </a:p>
        </p:txBody>
      </p:sp>
      <p:pic>
        <p:nvPicPr>
          <p:cNvPr id="1026" name="Picture 2" descr="C:\Users\школа 7\Downloads\htmlconvd-Qr1gmN_html_f8d83d7b8cec65c.png"/>
          <p:cNvPicPr>
            <a:picLocks noChangeAspect="1" noChangeArrowheads="1"/>
          </p:cNvPicPr>
          <p:nvPr/>
        </p:nvPicPr>
        <p:blipFill>
          <a:blip r:embed="rId2" cstate="print"/>
          <a:srcRect r="39433"/>
          <a:stretch>
            <a:fillRect/>
          </a:stretch>
        </p:blipFill>
        <p:spPr bwMode="auto">
          <a:xfrm>
            <a:off x="5831633" y="4365104"/>
            <a:ext cx="3312367" cy="2248072"/>
          </a:xfrm>
          <a:prstGeom prst="rect">
            <a:avLst/>
          </a:prstGeom>
          <a:noFill/>
        </p:spPr>
      </p:pic>
      <p:pic>
        <p:nvPicPr>
          <p:cNvPr id="10" name="Рисунок 9" descr="C:\Users\школа 7\Downloads\htmlconvd-Qr1gmN_html_f8d83d7b8cec65c.png"/>
          <p:cNvPicPr/>
          <p:nvPr/>
        </p:nvPicPr>
        <p:blipFill>
          <a:blip r:embed="rId2" cstate="print"/>
          <a:srcRect l="69972" t="13527"/>
          <a:stretch>
            <a:fillRect/>
          </a:stretch>
        </p:blipFill>
        <p:spPr bwMode="auto">
          <a:xfrm>
            <a:off x="2843808" y="4365104"/>
            <a:ext cx="2365623" cy="2259707"/>
          </a:xfrm>
          <a:prstGeom prst="rect">
            <a:avLst/>
          </a:prstGeom>
          <a:noFill/>
        </p:spPr>
      </p:pic>
      <p:cxnSp>
        <p:nvCxnSpPr>
          <p:cNvPr id="15" name="Прямая со стрелкой 14"/>
          <p:cNvCxnSpPr/>
          <p:nvPr/>
        </p:nvCxnSpPr>
        <p:spPr>
          <a:xfrm flipH="1">
            <a:off x="4067944" y="4581128"/>
            <a:ext cx="576064" cy="216024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>
            <a:off x="3275856" y="4581128"/>
            <a:ext cx="432048" cy="144016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4644008" y="4581128"/>
            <a:ext cx="40075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1</a:t>
            </a:r>
            <a:endParaRPr lang="ru-RU" sz="2800" dirty="0"/>
          </a:p>
        </p:txBody>
      </p:sp>
      <p:sp>
        <p:nvSpPr>
          <p:cNvPr id="22" name="TextBox 21"/>
          <p:cNvSpPr txBox="1"/>
          <p:nvPr/>
        </p:nvSpPr>
        <p:spPr>
          <a:xfrm>
            <a:off x="2915816" y="4653136"/>
            <a:ext cx="40075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2</a:t>
            </a:r>
            <a:endParaRPr lang="ru-RU" sz="2800" dirty="0"/>
          </a:p>
        </p:txBody>
      </p:sp>
      <p:cxnSp>
        <p:nvCxnSpPr>
          <p:cNvPr id="24" name="Прямая со стрелкой 23"/>
          <p:cNvCxnSpPr/>
          <p:nvPr/>
        </p:nvCxnSpPr>
        <p:spPr>
          <a:xfrm>
            <a:off x="3851920" y="4149080"/>
            <a:ext cx="0" cy="432048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3995936" y="3933056"/>
            <a:ext cx="3600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3</a:t>
            </a:r>
            <a:endParaRPr lang="ru-RU" sz="28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50405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>4.Шлифование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233768"/>
          </a:xfrm>
        </p:spPr>
        <p:txBody>
          <a:bodyPr/>
          <a:lstStyle/>
          <a:p>
            <a:r>
              <a:rPr lang="ru-RU" dirty="0" smtClean="0"/>
              <a:t>После высыхания шпатлёвки её шлифуют.</a:t>
            </a:r>
          </a:p>
          <a:p>
            <a:r>
              <a:rPr lang="ru-RU" dirty="0" smtClean="0"/>
              <a:t>Шлифуют подмазанные места наждачной бумагой. </a:t>
            </a:r>
          </a:p>
          <a:p>
            <a:r>
              <a:rPr lang="ru-RU" dirty="0" smtClean="0"/>
              <a:t>Для большего удобства шкурку зажимают в специальное приспособление.</a:t>
            </a:r>
          </a:p>
          <a:p>
            <a:endParaRPr lang="ru-RU" dirty="0"/>
          </a:p>
        </p:txBody>
      </p:sp>
      <p:pic>
        <p:nvPicPr>
          <p:cNvPr id="4" name="Рисунок 3" descr="http://www.stroitelstvo-new.ru/malyarnye-raboty/images/36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998987"/>
            <a:ext cx="2520280" cy="2859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Picture background"/>
          <p:cNvPicPr/>
          <p:nvPr/>
        </p:nvPicPr>
        <p:blipFill>
          <a:blip r:embed="rId3" cstate="print"/>
          <a:srcRect l="27258" t="42308" r="31534" b="16453"/>
          <a:stretch>
            <a:fillRect/>
          </a:stretch>
        </p:blipFill>
        <p:spPr bwMode="auto">
          <a:xfrm>
            <a:off x="5759624" y="3651523"/>
            <a:ext cx="3384376" cy="32064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школа 7\Documents\Строительное дело-презентации\6 класс\2 четверть\1-Малярные работы\картинки-6 кл\image-16.jpg"/>
          <p:cNvPicPr/>
          <p:nvPr/>
        </p:nvPicPr>
        <p:blipFill>
          <a:blip r:embed="rId4" cstate="print"/>
          <a:srcRect l="32675" t="9051" r="24800" b="42650"/>
          <a:stretch>
            <a:fillRect/>
          </a:stretch>
        </p:blipFill>
        <p:spPr bwMode="auto">
          <a:xfrm>
            <a:off x="3419872" y="3933056"/>
            <a:ext cx="1944216" cy="23042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школа 7\Downloads\slide-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5961" y="0"/>
            <a:ext cx="9155922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1008112"/>
          </a:xfrm>
        </p:spPr>
        <p:txBody>
          <a:bodyPr>
            <a:normAutofit/>
          </a:bodyPr>
          <a:lstStyle/>
          <a:p>
            <a:r>
              <a:rPr lang="ru-RU" sz="3600" u="sng" dirty="0" smtClean="0">
                <a:solidFill>
                  <a:srgbClr val="0070C0"/>
                </a:solidFill>
              </a:rPr>
              <a:t>5.Огрунтовка</a:t>
            </a:r>
            <a:endParaRPr lang="ru-RU" sz="3600" u="sng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5017744"/>
          </a:xfrm>
        </p:spPr>
        <p:txBody>
          <a:bodyPr/>
          <a:lstStyle/>
          <a:p>
            <a:r>
              <a:rPr lang="ru-RU" dirty="0" smtClean="0"/>
              <a:t>1. Что значит «</a:t>
            </a:r>
            <a:r>
              <a:rPr lang="ru-RU" dirty="0" err="1" smtClean="0"/>
              <a:t>Огрунтовка</a:t>
            </a:r>
            <a:r>
              <a:rPr lang="ru-RU" dirty="0" smtClean="0"/>
              <a:t>»</a:t>
            </a:r>
          </a:p>
          <a:p>
            <a:r>
              <a:rPr lang="ru-RU" dirty="0" smtClean="0"/>
              <a:t>2. Назвать назначение «</a:t>
            </a:r>
            <a:r>
              <a:rPr lang="ru-RU" dirty="0" err="1" smtClean="0"/>
              <a:t>Огрунтовки</a:t>
            </a:r>
            <a:r>
              <a:rPr lang="ru-RU" dirty="0" smtClean="0"/>
              <a:t>»</a:t>
            </a:r>
          </a:p>
          <a:p>
            <a:r>
              <a:rPr lang="ru-RU" dirty="0" smtClean="0"/>
              <a:t>3. Каким материалом можно выполнять операцию «</a:t>
            </a:r>
            <a:r>
              <a:rPr lang="ru-RU" dirty="0" err="1" smtClean="0"/>
              <a:t>Огрунтовка</a:t>
            </a:r>
            <a:r>
              <a:rPr lang="ru-RU" dirty="0" smtClean="0"/>
              <a:t>»</a:t>
            </a:r>
            <a:r>
              <a:rPr lang="en-US" dirty="0" smtClean="0"/>
              <a:t>?</a:t>
            </a:r>
          </a:p>
          <a:p>
            <a:r>
              <a:rPr lang="en-US" dirty="0" smtClean="0"/>
              <a:t>4</a:t>
            </a:r>
            <a:r>
              <a:rPr lang="ru-RU" dirty="0" smtClean="0"/>
              <a:t>. Назвать инструмент для выполнения операции «</a:t>
            </a:r>
            <a:r>
              <a:rPr lang="ru-RU" dirty="0" err="1" smtClean="0"/>
              <a:t>Огрунтовка</a:t>
            </a:r>
            <a:r>
              <a:rPr lang="ru-RU" dirty="0" smtClean="0"/>
              <a:t>»</a:t>
            </a:r>
            <a:endParaRPr lang="ru-RU" dirty="0"/>
          </a:p>
        </p:txBody>
      </p:sp>
      <p:pic>
        <p:nvPicPr>
          <p:cNvPr id="4" name="Рисунок 3" descr="C:\Users\школа 7\Documents\Строительное дело-презентации\6 класс\2 четверть\1-Малярные работы\шпаклевание трещин\img11.jpg"/>
          <p:cNvPicPr/>
          <p:nvPr/>
        </p:nvPicPr>
        <p:blipFill>
          <a:blip r:embed="rId2" cstate="print"/>
          <a:srcRect l="24013" t="32675" r="35826" b="12201"/>
          <a:stretch>
            <a:fillRect/>
          </a:stretch>
        </p:blipFill>
        <p:spPr bwMode="auto">
          <a:xfrm>
            <a:off x="5580112" y="4149080"/>
            <a:ext cx="2808312" cy="2708920"/>
          </a:xfrm>
          <a:prstGeom prst="rect">
            <a:avLst/>
          </a:prstGeom>
          <a:noFill/>
        </p:spPr>
      </p:pic>
      <p:cxnSp>
        <p:nvCxnSpPr>
          <p:cNvPr id="6" name="Прямая со стрелкой 5"/>
          <p:cNvCxnSpPr/>
          <p:nvPr/>
        </p:nvCxnSpPr>
        <p:spPr>
          <a:xfrm>
            <a:off x="7452320" y="4653136"/>
            <a:ext cx="144016" cy="1152128"/>
          </a:xfrm>
          <a:prstGeom prst="straightConnector1">
            <a:avLst/>
          </a:prstGeom>
          <a:ln w="5715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08720"/>
            <a:ext cx="8229600" cy="792088"/>
          </a:xfrm>
        </p:spPr>
        <p:txBody>
          <a:bodyPr>
            <a:normAutofit fontScale="90000"/>
          </a:bodyPr>
          <a:lstStyle/>
          <a:p>
            <a:r>
              <a:rPr lang="ru-RU" sz="3600" b="1" u="sng" dirty="0" smtClean="0">
                <a:solidFill>
                  <a:srgbClr val="0070C0"/>
                </a:solidFill>
              </a:rPr>
              <a:t>Подготовка поверхностей под простую окраску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628800"/>
            <a:ext cx="8784976" cy="52292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/>
              <a:t>Поверхности перед окраской водными составами должны быть:</a:t>
            </a:r>
          </a:p>
          <a:p>
            <a:pPr>
              <a:buNone/>
              <a:defRPr/>
            </a:pPr>
            <a:r>
              <a:rPr lang="ru-RU" sz="1800" b="1" dirty="0" smtClean="0"/>
              <a:t>1.СУХИМИ</a:t>
            </a:r>
          </a:p>
          <a:p>
            <a:pPr>
              <a:buNone/>
              <a:defRPr/>
            </a:pPr>
            <a:r>
              <a:rPr lang="ru-RU" sz="1800" b="1" dirty="0" smtClean="0"/>
              <a:t>2.РОВНЫМИ</a:t>
            </a:r>
          </a:p>
          <a:p>
            <a:pPr>
              <a:buNone/>
              <a:defRPr/>
            </a:pPr>
            <a:r>
              <a:rPr lang="ru-RU" sz="1800" b="1" dirty="0" smtClean="0"/>
              <a:t>3.ЧИСТЫМИ</a:t>
            </a:r>
          </a:p>
          <a:p>
            <a:pPr>
              <a:buNone/>
              <a:defRPr/>
            </a:pPr>
            <a:endParaRPr lang="ru-RU" sz="1800" b="1" dirty="0" smtClean="0"/>
          </a:p>
          <a:p>
            <a:pPr>
              <a:buNone/>
            </a:pPr>
            <a:r>
              <a:rPr lang="ru-RU" sz="2400" b="1" u="sng" dirty="0" smtClean="0"/>
              <a:t>Этапы  технологического процесса:</a:t>
            </a: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1. Подготовка</a:t>
            </a:r>
          </a:p>
          <a:p>
            <a:pPr>
              <a:buNone/>
            </a:pPr>
            <a:r>
              <a:rPr lang="ru-RU" sz="2400" dirty="0" smtClean="0"/>
              <a:t>2. Обработка</a:t>
            </a:r>
          </a:p>
          <a:p>
            <a:pPr>
              <a:buNone/>
            </a:pPr>
            <a:r>
              <a:rPr lang="ru-RU" sz="2400" dirty="0" smtClean="0"/>
              <a:t>3. Окраска</a:t>
            </a:r>
          </a:p>
          <a:p>
            <a:pPr>
              <a:buNone/>
              <a:defRPr/>
            </a:pPr>
            <a:endParaRPr lang="ru-RU" sz="1800" dirty="0" smtClean="0"/>
          </a:p>
          <a:p>
            <a:pPr>
              <a:buNone/>
            </a:pPr>
            <a:r>
              <a:rPr lang="ru-RU" sz="2400" b="1" i="1" u="sng" dirty="0" smtClean="0"/>
              <a:t>1.Операции подготовки:</a:t>
            </a: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  1. Очистка поверхности</a:t>
            </a:r>
          </a:p>
          <a:p>
            <a:pPr>
              <a:buNone/>
            </a:pPr>
            <a:r>
              <a:rPr lang="ru-RU" sz="2400" dirty="0" smtClean="0"/>
              <a:t>   2. </a:t>
            </a:r>
            <a:r>
              <a:rPr lang="ru-RU" sz="2400" dirty="0" err="1" smtClean="0"/>
              <a:t>Огрунтовка</a:t>
            </a:r>
            <a:r>
              <a:rPr lang="ru-RU" sz="2400" dirty="0" smtClean="0"/>
              <a:t> </a:t>
            </a:r>
          </a:p>
          <a:p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школа 7\Downloads\wqLaEvpMbF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0"/>
            <a:ext cx="6696743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108012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Подготовка и обработка поверхности</a:t>
            </a:r>
            <a:endParaRPr lang="ru-RU" dirty="0"/>
          </a:p>
        </p:txBody>
      </p:sp>
      <p:pic>
        <p:nvPicPr>
          <p:cNvPr id="7170" name="Picture 2" descr="C:\Users\школа 7\Downloads\Tehnologiya-podgotovki-sten-k-naneseniyu-shtukaturnoj-smesi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t="7294" b="3458"/>
          <a:stretch>
            <a:fillRect/>
          </a:stretch>
        </p:blipFill>
        <p:spPr bwMode="auto">
          <a:xfrm>
            <a:off x="539552" y="1340768"/>
            <a:ext cx="8242542" cy="55172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792088"/>
          </a:xfrm>
        </p:spPr>
        <p:txBody>
          <a:bodyPr/>
          <a:lstStyle/>
          <a:p>
            <a:r>
              <a:rPr lang="ru-RU" dirty="0" smtClean="0"/>
              <a:t>Ответить на вопросы: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340768"/>
            <a:ext cx="8964488" cy="5233768"/>
          </a:xfrm>
        </p:spPr>
        <p:txBody>
          <a:bodyPr>
            <a:normAutofit/>
          </a:bodyPr>
          <a:lstStyle/>
          <a:p>
            <a:pPr lvl="0"/>
            <a:r>
              <a:rPr lang="ru-RU" dirty="0" smtClean="0"/>
              <a:t>1. Назвать этапы технологического процесса</a:t>
            </a:r>
          </a:p>
          <a:p>
            <a:pPr lvl="0"/>
            <a:r>
              <a:rPr lang="ru-RU" dirty="0" smtClean="0"/>
              <a:t>2. Какие операции выполняются в этапе «Обработка»</a:t>
            </a:r>
          </a:p>
          <a:p>
            <a:pPr lvl="0"/>
            <a:r>
              <a:rPr lang="ru-RU" dirty="0" smtClean="0"/>
              <a:t>3. Перечислить инструменты для «Обработки» поверхности</a:t>
            </a:r>
          </a:p>
          <a:p>
            <a:r>
              <a:rPr lang="ru-RU" dirty="0" smtClean="0"/>
              <a:t>4. Каким инструментом выполняют подмазку?</a:t>
            </a:r>
          </a:p>
          <a:p>
            <a:r>
              <a:rPr lang="ru-RU" dirty="0" smtClean="0"/>
              <a:t>5. Какие инструменты используют при подмазке?</a:t>
            </a:r>
          </a:p>
          <a:p>
            <a:r>
              <a:rPr lang="ru-RU" dirty="0" smtClean="0"/>
              <a:t>6. Для чего производят </a:t>
            </a:r>
            <a:r>
              <a:rPr lang="ru-RU" dirty="0" err="1" smtClean="0"/>
              <a:t>огрунтовку</a:t>
            </a:r>
            <a:r>
              <a:rPr lang="ru-RU" dirty="0" smtClean="0"/>
              <a:t> поверхности?</a:t>
            </a:r>
          </a:p>
          <a:p>
            <a:endParaRPr lang="ru-RU" dirty="0" smtClean="0"/>
          </a:p>
          <a:p>
            <a:pPr lvl="0"/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школа 7\Documents\мои документы\Найди отличия\phoca_thumb_l_er3.jpg"/>
          <p:cNvPicPr/>
          <p:nvPr/>
        </p:nvPicPr>
        <p:blipFill>
          <a:blip r:embed="rId2" cstate="print"/>
          <a:srcRect l="7724" t="9137" b="4286"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школа 7\Documents\мои документы\Найди отличия\phoca_thumb_l_er5.jpg"/>
          <p:cNvPicPr/>
          <p:nvPr/>
        </p:nvPicPr>
        <p:blipFill>
          <a:blip r:embed="rId2" cstate="print"/>
          <a:srcRect l="2923" t="12190" r="3340" b="6414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школа 7\Downloads\WCOAM03gyt8.jpg"/>
          <p:cNvPicPr/>
          <p:nvPr/>
        </p:nvPicPr>
        <p:blipFill>
          <a:blip r:embed="rId2" cstate="print"/>
          <a:srcRect t="4074" b="6852"/>
          <a:stretch>
            <a:fillRect/>
          </a:stretch>
        </p:blipFill>
        <p:spPr bwMode="auto">
          <a:xfrm>
            <a:off x="1547664" y="-1"/>
            <a:ext cx="6048671" cy="685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Users\школа 7\Documents\Строительное дело-презентации\Коррекционная работа на уроках\логические задачи\143e68b4b67cd3564daeaa38ed2bd485.jpeg"/>
          <p:cNvPicPr>
            <a:picLocks noChangeAspect="1" noChangeArrowheads="1"/>
          </p:cNvPicPr>
          <p:nvPr/>
        </p:nvPicPr>
        <p:blipFill>
          <a:blip r:embed="rId2" cstate="print"/>
          <a:srcRect t="21650" b="9051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школа 7\Documents\Строительное дело-презентации\Коррекционная работа на уроках\для развития мозга\scale_12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33450" y="0"/>
            <a:ext cx="7277100" cy="68579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08720"/>
            <a:ext cx="8229600" cy="1368152"/>
          </a:xfrm>
        </p:spPr>
        <p:txBody>
          <a:bodyPr>
            <a:normAutofit fontScale="90000"/>
          </a:bodyPr>
          <a:lstStyle/>
          <a:p>
            <a:r>
              <a:rPr lang="ru-RU" b="1" u="sng" dirty="0" smtClean="0">
                <a:solidFill>
                  <a:srgbClr val="0070C0"/>
                </a:solidFill>
              </a:rPr>
              <a:t>Инструменты для подготовки поверхностей под окраску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873728"/>
          </a:xfrm>
        </p:spPr>
        <p:txBody>
          <a:bodyPr/>
          <a:lstStyle/>
          <a:p>
            <a:r>
              <a:rPr lang="ru-RU" b="1" dirty="0" smtClean="0"/>
              <a:t>1. Шпатели</a:t>
            </a:r>
            <a:r>
              <a:rPr lang="ru-RU" dirty="0" smtClean="0"/>
              <a:t> - для устранения мелких дефектов на поверхности перед покраской</a:t>
            </a:r>
          </a:p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2. </a:t>
            </a:r>
            <a:r>
              <a:rPr lang="ru-RU" b="1" dirty="0" smtClean="0"/>
              <a:t>Лещадь – </a:t>
            </a:r>
            <a:r>
              <a:rPr lang="ru-RU" dirty="0" smtClean="0"/>
              <a:t>для удаления шероховатости</a:t>
            </a:r>
          </a:p>
          <a:p>
            <a:endParaRPr lang="ru-RU" dirty="0"/>
          </a:p>
        </p:txBody>
      </p:sp>
      <p:pic>
        <p:nvPicPr>
          <p:cNvPr id="4" name="Рисунок 3" descr="C:\Users\школа 7\Downloads\photo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8104" y="2564904"/>
            <a:ext cx="2304256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школа 7\Videos\45_45954_x006.gif"/>
          <p:cNvPicPr/>
          <p:nvPr/>
        </p:nvPicPr>
        <p:blipFill>
          <a:blip r:embed="rId3" cstate="print"/>
          <a:srcRect l="9742" r="16218" b="56612"/>
          <a:stretch>
            <a:fillRect/>
          </a:stretch>
        </p:blipFill>
        <p:spPr bwMode="auto">
          <a:xfrm>
            <a:off x="5220072" y="4941168"/>
            <a:ext cx="3384376" cy="1628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692696"/>
            <a:ext cx="8712968" cy="5881840"/>
          </a:xfrm>
        </p:spPr>
        <p:txBody>
          <a:bodyPr>
            <a:normAutofit/>
          </a:bodyPr>
          <a:lstStyle/>
          <a:p>
            <a:r>
              <a:rPr lang="ru-RU" b="1" dirty="0" smtClean="0"/>
              <a:t>2. Валики</a:t>
            </a:r>
            <a:r>
              <a:rPr lang="ru-RU" dirty="0" smtClean="0"/>
              <a:t> - для нанесения разных материалов (грунт, краска, клей) на поверхность.</a:t>
            </a:r>
            <a:br>
              <a:rPr lang="ru-RU" dirty="0" smtClean="0"/>
            </a:br>
            <a:r>
              <a:rPr lang="ru-RU" dirty="0" smtClean="0"/>
              <a:t>Валики делятся по виду ворса и по размеру:</a:t>
            </a:r>
          </a:p>
          <a:p>
            <a:endParaRPr lang="ru-RU" dirty="0" smtClean="0"/>
          </a:p>
          <a:p>
            <a:r>
              <a:rPr lang="ru-RU" dirty="0" smtClean="0"/>
              <a:t>Меховой</a:t>
            </a:r>
          </a:p>
          <a:p>
            <a:endParaRPr lang="ru-RU" dirty="0" smtClean="0"/>
          </a:p>
          <a:p>
            <a:r>
              <a:rPr lang="ru-RU" dirty="0" smtClean="0"/>
              <a:t>Тканевый</a:t>
            </a:r>
          </a:p>
          <a:p>
            <a:endParaRPr lang="ru-RU" dirty="0" smtClean="0"/>
          </a:p>
          <a:p>
            <a:r>
              <a:rPr lang="ru-RU" dirty="0" smtClean="0"/>
              <a:t>Велюровый</a:t>
            </a:r>
          </a:p>
          <a:p>
            <a:endParaRPr lang="ru-RU" dirty="0" smtClean="0"/>
          </a:p>
          <a:p>
            <a:r>
              <a:rPr lang="ru-RU" dirty="0" smtClean="0"/>
              <a:t>поролоновый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5" name="Рисунок 4" descr="C:\Users\школа 7\Downloads\photo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59832" y="2924944"/>
            <a:ext cx="1095375" cy="117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школа 7\Downloads\---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3968" y="3429000"/>
            <a:ext cx="1114425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Users\школа 7\Downloads\велюровый.pn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6056" y="4221088"/>
            <a:ext cx="1114425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Users\школа 7\Downloads\поролоновый.pn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00192" y="5157192"/>
            <a:ext cx="1085850" cy="108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7200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692696"/>
            <a:ext cx="8784976" cy="5881840"/>
          </a:xfrm>
        </p:spPr>
        <p:txBody>
          <a:bodyPr/>
          <a:lstStyle/>
          <a:p>
            <a:r>
              <a:rPr lang="ru-RU" b="1" dirty="0" smtClean="0"/>
              <a:t>3. Кисти</a:t>
            </a:r>
            <a:endParaRPr lang="ru-RU" dirty="0" smtClean="0"/>
          </a:p>
          <a:p>
            <a:r>
              <a:rPr lang="ru-RU" dirty="0" smtClean="0"/>
              <a:t>Кисти можно разделить:</a:t>
            </a:r>
          </a:p>
          <a:p>
            <a:pPr lvl="0"/>
            <a:r>
              <a:rPr lang="ru-RU" dirty="0" smtClean="0"/>
              <a:t>По материалу ворса: натуральные и искусственные</a:t>
            </a:r>
          </a:p>
          <a:p>
            <a:pPr lvl="0"/>
            <a:r>
              <a:rPr lang="ru-RU" dirty="0" smtClean="0"/>
              <a:t>Размеру:</a:t>
            </a:r>
          </a:p>
          <a:p>
            <a:pPr lvl="0"/>
            <a:r>
              <a:rPr lang="ru-RU" dirty="0" smtClean="0"/>
              <a:t>Форме: плоские, скошенные, круглые, овальные и другие</a:t>
            </a:r>
          </a:p>
          <a:p>
            <a:endParaRPr lang="ru-RU" dirty="0"/>
          </a:p>
        </p:txBody>
      </p:sp>
      <p:pic>
        <p:nvPicPr>
          <p:cNvPr id="4" name="Рисунок 3" descr="C:\Users\школа 7\Downloads\photo (1)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800" y="3717032"/>
            <a:ext cx="4032448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7200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548680"/>
            <a:ext cx="8964488" cy="6025856"/>
          </a:xfrm>
        </p:spPr>
        <p:txBody>
          <a:bodyPr/>
          <a:lstStyle/>
          <a:p>
            <a:r>
              <a:rPr lang="ru-RU" b="1" dirty="0" smtClean="0"/>
              <a:t>4. Другие инструменты</a:t>
            </a:r>
            <a:endParaRPr lang="ru-RU" dirty="0" smtClean="0"/>
          </a:p>
          <a:p>
            <a:r>
              <a:rPr lang="ru-RU" dirty="0" smtClean="0"/>
              <a:t>В работе маляра могут использоваться такие инструменты как:</a:t>
            </a:r>
          </a:p>
          <a:p>
            <a:pPr lvl="0"/>
            <a:r>
              <a:rPr lang="ru-RU" dirty="0" smtClean="0"/>
              <a:t>1.Измерительные инструменты: уровни, рулетки, линейки</a:t>
            </a:r>
          </a:p>
          <a:p>
            <a:r>
              <a:rPr lang="ru-RU" dirty="0" smtClean="0"/>
              <a:t>2.Электрические инструменты: краскопульты, шлифовальные машины</a:t>
            </a:r>
            <a:endParaRPr lang="ru-RU" dirty="0"/>
          </a:p>
        </p:txBody>
      </p:sp>
      <p:pic>
        <p:nvPicPr>
          <p:cNvPr id="4" name="Рисунок 3" descr="C:\Users\школа 7\Downloads\____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800" y="3717032"/>
            <a:ext cx="4176464" cy="31409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Ответить на вопросы: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2249424"/>
            <a:ext cx="8640960" cy="4325112"/>
          </a:xfrm>
        </p:spPr>
        <p:txBody>
          <a:bodyPr/>
          <a:lstStyle/>
          <a:p>
            <a:r>
              <a:rPr lang="ru-RU" dirty="0" smtClean="0"/>
              <a:t>1. Перечислить инструменты для подготовки поверхности к окраске</a:t>
            </a:r>
          </a:p>
          <a:p>
            <a:r>
              <a:rPr lang="ru-RU" dirty="0" smtClean="0"/>
              <a:t>2. Назвать инструмент для устранения мелких дефектов на поверхности перед покраской</a:t>
            </a:r>
          </a:p>
          <a:p>
            <a:r>
              <a:rPr lang="ru-RU" dirty="0" smtClean="0"/>
              <a:t>3. Перечислить инструменты для нанесения разных материалов (грунт, краска, клей) на поверхность.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1008112"/>
          </a:xfrm>
        </p:spPr>
        <p:txBody>
          <a:bodyPr>
            <a:normAutofit fontScale="90000"/>
          </a:bodyPr>
          <a:lstStyle/>
          <a:p>
            <a:r>
              <a:rPr lang="ru-RU" sz="4000" b="1" u="sng" dirty="0" smtClean="0">
                <a:solidFill>
                  <a:srgbClr val="0070C0"/>
                </a:solidFill>
              </a:rPr>
              <a:t>1.Очистка поверхностей</a:t>
            </a:r>
            <a:r>
              <a:rPr lang="ru-RU" b="1" dirty="0" smtClean="0">
                <a:solidFill>
                  <a:srgbClr val="0070C0"/>
                </a:solidFill>
              </a:rPr>
              <a:t/>
            </a:r>
            <a:br>
              <a:rPr lang="ru-RU" b="1" dirty="0" smtClean="0">
                <a:solidFill>
                  <a:srgbClr val="0070C0"/>
                </a:solidFill>
              </a:rPr>
            </a:b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569371"/>
          </a:xfrm>
        </p:spPr>
        <p:txBody>
          <a:bodyPr>
            <a:normAutofit/>
          </a:bodyPr>
          <a:lstStyle/>
          <a:p>
            <a:r>
              <a:rPr lang="ru-RU" sz="2400" dirty="0" smtClean="0"/>
              <a:t>Самым важным этапом подготовки окрашиваемой поверхности является ее тщательная очистка от грязи с помощью инструмента – металлического шпателя.</a:t>
            </a:r>
          </a:p>
          <a:p>
            <a:endParaRPr lang="ru-RU" sz="2400" dirty="0"/>
          </a:p>
        </p:txBody>
      </p:sp>
      <p:pic>
        <p:nvPicPr>
          <p:cNvPr id="1026" name="Picture 2" descr="C:\Users\школа 7\Downloads\ochistka-poverhnosti-768x5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19872" y="2996952"/>
            <a:ext cx="5184576" cy="344288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Ответы на вопросы: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 smtClean="0"/>
              <a:t>1. Назвать самый важный этап подготовки поверхности.</a:t>
            </a:r>
          </a:p>
          <a:p>
            <a:pPr lvl="0"/>
            <a:r>
              <a:rPr lang="ru-RU" dirty="0" smtClean="0"/>
              <a:t>2. Каким инструментом выполняется эта операция?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924</TotalTime>
  <Words>555</Words>
  <Application>Microsoft Office PowerPoint</Application>
  <PresentationFormat>Экран (4:3)</PresentationFormat>
  <Paragraphs>105</Paragraphs>
  <Slides>27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Городская</vt:lpstr>
      <vt:lpstr>Подготовка и обработка поверхностей под  простую водную окраску  </vt:lpstr>
      <vt:lpstr>Подготовка поверхностей под простую окраску </vt:lpstr>
      <vt:lpstr>Инструменты для подготовки поверхностей под окраску  </vt:lpstr>
      <vt:lpstr>Слайд 4</vt:lpstr>
      <vt:lpstr>Слайд 5</vt:lpstr>
      <vt:lpstr>Слайд 6</vt:lpstr>
      <vt:lpstr>Ответить на вопросы:</vt:lpstr>
      <vt:lpstr>1.Очистка поверхностей </vt:lpstr>
      <vt:lpstr>Ответы на вопросы:</vt:lpstr>
      <vt:lpstr>Сглаживание торцом дерева </vt:lpstr>
      <vt:lpstr>Слайд 11</vt:lpstr>
      <vt:lpstr>2.Огрунтовка поверхности </vt:lpstr>
      <vt:lpstr>Слайд 13</vt:lpstr>
      <vt:lpstr>Необходимо решить проблемные ситуации:</vt:lpstr>
      <vt:lpstr>Обработка поверхности под простую окраску </vt:lpstr>
      <vt:lpstr>3. Частичная подмазка -</vt:lpstr>
      <vt:lpstr>4.Шлифование</vt:lpstr>
      <vt:lpstr>Слайд 18</vt:lpstr>
      <vt:lpstr>5.Огрунтовка</vt:lpstr>
      <vt:lpstr>Слайд 20</vt:lpstr>
      <vt:lpstr>Подготовка и обработка поверхности</vt:lpstr>
      <vt:lpstr>Ответить на вопросы:</vt:lpstr>
      <vt:lpstr>Слайд 23</vt:lpstr>
      <vt:lpstr>Слайд 24</vt:lpstr>
      <vt:lpstr>Слайд 25</vt:lpstr>
      <vt:lpstr>Слайд 26</vt:lpstr>
      <vt:lpstr>Слайд 27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Подготовка поверхностей под простую окраску </dc:title>
  <dc:creator>школа 7</dc:creator>
  <cp:lastModifiedBy>школа 7</cp:lastModifiedBy>
  <cp:revision>6</cp:revision>
  <dcterms:created xsi:type="dcterms:W3CDTF">2024-11-04T12:27:21Z</dcterms:created>
  <dcterms:modified xsi:type="dcterms:W3CDTF">2025-03-17T06:07:18Z</dcterms:modified>
</cp:coreProperties>
</file>