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</p:sldMasterIdLst>
  <p:notesMasterIdLst>
    <p:notesMasterId r:id="rId18"/>
  </p:notesMasterIdLst>
  <p:handoutMasterIdLst>
    <p:handoutMasterId r:id="rId19"/>
  </p:handoutMasterIdLst>
  <p:sldIdLst>
    <p:sldId id="279" r:id="rId4"/>
    <p:sldId id="257" r:id="rId5"/>
    <p:sldId id="263" r:id="rId6"/>
    <p:sldId id="265" r:id="rId7"/>
    <p:sldId id="274" r:id="rId8"/>
    <p:sldId id="258" r:id="rId9"/>
    <p:sldId id="259" r:id="rId10"/>
    <p:sldId id="275" r:id="rId11"/>
    <p:sldId id="277" r:id="rId12"/>
    <p:sldId id="278" r:id="rId13"/>
    <p:sldId id="280" r:id="rId14"/>
    <p:sldId id="281" r:id="rId15"/>
    <p:sldId id="282" r:id="rId16"/>
    <p:sldId id="28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406EB29-6A04-4CD7-B82C-94077C9DFBEE}">
          <p14:sldIdLst>
            <p14:sldId id="279"/>
            <p14:sldId id="257"/>
            <p14:sldId id="263"/>
            <p14:sldId id="265"/>
            <p14:sldId id="274"/>
            <p14:sldId id="258"/>
            <p14:sldId id="259"/>
            <p14:sldId id="275"/>
            <p14:sldId id="277"/>
            <p14:sldId id="278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9393F"/>
    <a:srgbClr val="AA393F"/>
    <a:srgbClr val="01C1FF"/>
    <a:srgbClr val="24604C"/>
    <a:srgbClr val="2841FE"/>
    <a:srgbClr val="0070C0"/>
    <a:srgbClr val="02B7CD"/>
    <a:srgbClr val="0B5395"/>
    <a:srgbClr val="448AD7"/>
    <a:srgbClr val="0067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2" autoAdjust="0"/>
  </p:normalViewPr>
  <p:slideViewPr>
    <p:cSldViewPr snapToGrid="0">
      <p:cViewPr>
        <p:scale>
          <a:sx n="70" d="100"/>
          <a:sy n="70" d="100"/>
        </p:scale>
        <p:origin x="-1046" y="-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86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088" y="6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0.36800000000000038</c:v>
                </c:pt>
                <c:pt idx="1">
                  <c:v>0.22200000000000003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0.52600000000000002</c:v>
                </c:pt>
                <c:pt idx="1">
                  <c:v>0.55000000000000004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0.10500000000000002</c:v>
                </c:pt>
                <c:pt idx="1">
                  <c:v>0.16700000000000004</c:v>
                </c:pt>
              </c:numCache>
            </c:numRef>
          </c:val>
        </c:ser>
        <c:dLbls/>
        <c:axId val="188699776"/>
        <c:axId val="188701312"/>
      </c:barChart>
      <c:catAx>
        <c:axId val="188699776"/>
        <c:scaling>
          <c:orientation val="minMax"/>
        </c:scaling>
        <c:axPos val="b"/>
        <c:tickLblPos val="nextTo"/>
        <c:crossAx val="188701312"/>
        <c:crosses val="autoZero"/>
        <c:auto val="1"/>
        <c:lblAlgn val="ctr"/>
        <c:lblOffset val="100"/>
      </c:catAx>
      <c:valAx>
        <c:axId val="188701312"/>
        <c:scaling>
          <c:orientation val="minMax"/>
        </c:scaling>
        <c:axPos val="l"/>
        <c:majorGridlines/>
        <c:numFmt formatCode="0%" sourceLinked="1"/>
        <c:tickLblPos val="nextTo"/>
        <c:crossAx val="1886997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0.47000000000000008</c:v>
                </c:pt>
                <c:pt idx="1">
                  <c:v>0.27800000000000002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0.42000000000000032</c:v>
                </c:pt>
                <c:pt idx="1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0.10500000000000002</c:v>
                </c:pt>
                <c:pt idx="1">
                  <c:v>0.22</c:v>
                </c:pt>
              </c:numCache>
            </c:numRef>
          </c:val>
        </c:ser>
        <c:dLbls/>
        <c:axId val="188729216"/>
        <c:axId val="188730752"/>
      </c:barChart>
      <c:catAx>
        <c:axId val="188729216"/>
        <c:scaling>
          <c:orientation val="minMax"/>
        </c:scaling>
        <c:axPos val="b"/>
        <c:tickLblPos val="nextTo"/>
        <c:crossAx val="188730752"/>
        <c:crosses val="autoZero"/>
        <c:auto val="1"/>
        <c:lblAlgn val="ctr"/>
        <c:lblOffset val="100"/>
      </c:catAx>
      <c:valAx>
        <c:axId val="188730752"/>
        <c:scaling>
          <c:orientation val="minMax"/>
        </c:scaling>
        <c:axPos val="l"/>
        <c:majorGridlines/>
        <c:numFmt formatCode="0%" sourceLinked="1"/>
        <c:tickLblPos val="nextTo"/>
        <c:crossAx val="1887292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0.42000000000000032</c:v>
                </c:pt>
                <c:pt idx="1">
                  <c:v>0.27800000000000002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0.47000000000000008</c:v>
                </c:pt>
                <c:pt idx="1">
                  <c:v>0.55500000000000005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ЭГ</c:v>
                </c:pt>
                <c:pt idx="1">
                  <c:v>КГ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0.10500000000000002</c:v>
                </c:pt>
                <c:pt idx="1">
                  <c:v>0.16700000000000001</c:v>
                </c:pt>
              </c:numCache>
            </c:numRef>
          </c:val>
        </c:ser>
        <c:dLbls/>
        <c:axId val="188721408"/>
        <c:axId val="198926336"/>
      </c:barChart>
      <c:catAx>
        <c:axId val="188721408"/>
        <c:scaling>
          <c:orientation val="minMax"/>
        </c:scaling>
        <c:axPos val="b"/>
        <c:tickLblPos val="nextTo"/>
        <c:crossAx val="198926336"/>
        <c:crosses val="autoZero"/>
        <c:auto val="1"/>
        <c:lblAlgn val="ctr"/>
        <c:lblOffset val="100"/>
      </c:catAx>
      <c:valAx>
        <c:axId val="198926336"/>
        <c:scaling>
          <c:orientation val="minMax"/>
        </c:scaling>
        <c:axPos val="l"/>
        <c:majorGridlines/>
        <c:numFmt formatCode="0%" sourceLinked="1"/>
        <c:tickLblPos val="nextTo"/>
        <c:crossAx val="1887214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Констатирющий этап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>
                <c:manualLayout>
                  <c:x val="-1.0185892538833717E-2"/>
                  <c:y val="9.366797900262536E-3"/>
                </c:manualLayout>
              </c:layout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2000"/>
                      <a:t>1</a:t>
                    </a:r>
                    <a:r>
                      <a:rPr lang="ru-RU"/>
                      <a:t>1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2.5464731347084268E-3"/>
                  <c:y val="9.4696969696970047E-3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</c:dLbls>
          <c:cat>
            <c:strRef>
              <c:f>Лист1!$A$2:$A$5</c:f>
              <c:strCache>
                <c:ptCount val="4"/>
                <c:pt idx="0">
                  <c:v>Высоккий</c:v>
                </c:pt>
                <c:pt idx="1">
                  <c:v>Средний</c:v>
                </c:pt>
                <c:pt idx="2">
                  <c:v>Уровень ниже среднего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5.3000000000000012E-2</c:v>
                </c:pt>
                <c:pt idx="1">
                  <c:v>0.79</c:v>
                </c:pt>
                <c:pt idx="2" formatCode="0.00%">
                  <c:v>0.10500000000000002</c:v>
                </c:pt>
                <c:pt idx="3" formatCode="0.00%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dLbls>
            <c:dLbl>
              <c:idx val="0"/>
              <c:layout>
                <c:manualLayout>
                  <c:x val="1.2732365673542145E-2"/>
                  <c:y val="-1.4204545454545461E-2"/>
                </c:manualLayout>
              </c:layout>
              <c:showVal val="1"/>
            </c:dLbl>
            <c:dLbl>
              <c:idx val="1"/>
              <c:layout>
                <c:manualLayout>
                  <c:x val="1.018589253883371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Высоккий</c:v>
                </c:pt>
                <c:pt idx="1">
                  <c:v>Средний</c:v>
                </c:pt>
                <c:pt idx="2">
                  <c:v>Уровень ниже среднего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0.31600000000000017</c:v>
                </c:pt>
                <c:pt idx="1">
                  <c:v>0.68400000000000005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</c:ser>
        <c:dLbls/>
        <c:axId val="198985216"/>
        <c:axId val="198986752"/>
      </c:barChart>
      <c:catAx>
        <c:axId val="1989852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8986752"/>
        <c:crosses val="autoZero"/>
        <c:auto val="1"/>
        <c:lblAlgn val="ctr"/>
        <c:lblOffset val="100"/>
      </c:catAx>
      <c:valAx>
        <c:axId val="198986752"/>
        <c:scaling>
          <c:orientation val="minMax"/>
        </c:scaling>
        <c:axPos val="l"/>
        <c:majorGridlines/>
        <c:numFmt formatCode="0%" sourceLinked="1"/>
        <c:tickLblPos val="nextTo"/>
        <c:crossAx val="1989852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9D1CD9CD-7E8A-4B9A-AAC2-D320EA1BAE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F8BA1A1-5423-4097-9E81-69FE9C76C3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39231-E164-40F4-9440-A933E80E0D42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A05A505-898B-40B6-995F-EC8B619D5F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1C6084D-9BF9-4BDD-8FA2-F3D1C9A63B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D8D04-334D-42F7-9B7D-242DA519AF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175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FFB10-EEEF-4003-A3A1-43520C4FB010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4E19F-7952-44E3-B289-25296E677E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887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5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4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636017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171430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95588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999684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298345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04699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9811966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47174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210127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104556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340296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636017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171430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955883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999684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298345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046992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981196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4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471748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210127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104556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34029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9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9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2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2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5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CB5CFB-1053-4ABD-8AE7-93CBC6C0D1C1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3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3" name="Рисунок 12">
            <a:hlinkClick r:id="rId13"/>
            <a:extLst>
              <a:ext uri="{FF2B5EF4-FFF2-40B4-BE49-F238E27FC236}">
                <a16:creationId xmlns="" xmlns:a16="http://schemas.microsoft.com/office/drawing/2014/main" id="{A3D3FC47-1965-4ADE-8DCB-5A97BFA1FA8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3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12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2BB86-ADDF-44D7-BA97-2067063FD3A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DB3B-865F-4EEC-AF3C-21835F1F01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12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3">
            <a:extLst>
              <a:ext uri="{FF2B5EF4-FFF2-40B4-BE49-F238E27FC236}">
                <a16:creationId xmlns="" xmlns:a16="http://schemas.microsoft.com/office/drawing/2014/main" id="{FCA919CF-5BCB-4127-8E14-876C70A19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20052" y="4370832"/>
            <a:ext cx="4646675" cy="914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: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Аветова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Н.А</a:t>
            </a: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baseline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Научный</a:t>
            </a:r>
            <a:r>
              <a:rPr lang="ru-RU" sz="24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руководитель:</a:t>
            </a: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Бахтамова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 Г.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</a:p>
          <a:p>
            <a:pPr lvl="1" algn="r">
              <a:spcBef>
                <a:spcPts val="0"/>
              </a:spcBef>
              <a:spcAft>
                <a:spcPts val="800"/>
              </a:spcAft>
              <a:buFontTx/>
              <a:buNone/>
              <a:defRPr/>
            </a:pPr>
            <a:r>
              <a:rPr lang="ru-RU" sz="16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4854" y="200196"/>
            <a:ext cx="9531479" cy="12464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2327" y="1667918"/>
            <a:ext cx="10016596" cy="3779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941920" y="6187245"/>
            <a:ext cx="207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город Ессентуки 2025 г.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209" y="178174"/>
            <a:ext cx="932769" cy="6706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916" y="692875"/>
            <a:ext cx="1383912" cy="64623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" y="3086472"/>
            <a:ext cx="12192000" cy="124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тему: «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театральной культуры у младших школьников в условиях творческой студии»</a:t>
            </a:r>
            <a:endParaRPr lang="ru-RU" sz="3600" dirty="0" smtClean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0816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61" y="1308433"/>
            <a:ext cx="1082993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" marR="86995" indent="35941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Мы играем – мы мечтаем! </a:t>
            </a:r>
            <a:r>
              <a:rPr lang="ru-RU" sz="2400" dirty="0" smtClean="0">
                <a:latin typeface="Times New Roman"/>
                <a:ea typeface="Times New Roman"/>
              </a:rPr>
              <a:t>Игры , которые непосредственно связаны с одним из основополагающих принципов метода К.С. Станиславского: </a:t>
            </a:r>
            <a:r>
              <a:rPr lang="ru-RU" sz="2400" b="1" i="1" dirty="0" smtClean="0">
                <a:latin typeface="Times New Roman"/>
                <a:ea typeface="Times New Roman"/>
              </a:rPr>
              <a:t>«от внимания – к </a:t>
            </a:r>
            <a:r>
              <a:rPr lang="ru-RU" sz="2400" b="1" i="1" spc="-10" dirty="0" smtClean="0">
                <a:latin typeface="Times New Roman"/>
                <a:ea typeface="Times New Roman"/>
              </a:rPr>
              <a:t>воображению».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marL="1270" marR="88265" indent="359410" algn="just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Театр. </a:t>
            </a:r>
            <a:r>
              <a:rPr lang="ru-RU" sz="2400" dirty="0" smtClean="0">
                <a:latin typeface="Times New Roman"/>
                <a:ea typeface="Times New Roman"/>
              </a:rPr>
              <a:t>В театре. Как создаётся спектакль. Создатели спектакля: писатель, поэт, драматург. Театральные профессии. Виды театров. Театральные жанры. Музыкальное сопровождение . Звук и шумы.</a:t>
            </a:r>
          </a:p>
          <a:p>
            <a:pPr marL="1270" marR="87630" indent="359410" algn="just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Основы актёрского мастерства. </a:t>
            </a:r>
            <a:r>
              <a:rPr lang="ru-RU" sz="2400" dirty="0" smtClean="0">
                <a:latin typeface="Times New Roman"/>
                <a:ea typeface="Times New Roman"/>
              </a:rPr>
              <a:t>Мимика. Пантомима. Театральный этюд. Язык жестов. Дикция. Интонация. Темп речи. Рифма. Ритм. Искусство декламации. </a:t>
            </a:r>
            <a:r>
              <a:rPr lang="ru-RU" sz="2400" spc="-10" dirty="0" smtClean="0">
                <a:latin typeface="Times New Roman"/>
                <a:ea typeface="Times New Roman"/>
              </a:rPr>
              <a:t>Импровизация.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360680" indent="35941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Диалог.</a:t>
            </a:r>
            <a:r>
              <a:rPr lang="ru-RU" sz="2400" spc="-35" dirty="0" smtClean="0">
                <a:latin typeface="Times New Roman"/>
                <a:ea typeface="Times New Roman"/>
              </a:rPr>
              <a:t> </a:t>
            </a:r>
            <a:r>
              <a:rPr lang="ru-RU" sz="2400" spc="-10" dirty="0" smtClean="0">
                <a:latin typeface="Times New Roman"/>
                <a:ea typeface="Times New Roman"/>
              </a:rPr>
              <a:t>Монолог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marL="1270" marR="85090" indent="359410" algn="just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Наш театр. </a:t>
            </a:r>
            <a:r>
              <a:rPr lang="ru-RU" sz="2400" dirty="0" smtClean="0">
                <a:latin typeface="Times New Roman"/>
                <a:ea typeface="Times New Roman"/>
              </a:rPr>
              <a:t>Подготовка школьных спектаклей по прочитанным произведениям на урока </a:t>
            </a:r>
            <a:r>
              <a:rPr lang="ru-RU" sz="2400" dirty="0" err="1" smtClean="0">
                <a:latin typeface="Times New Roman"/>
                <a:ea typeface="Times New Roman"/>
              </a:rPr>
              <a:t>хлитературного</a:t>
            </a:r>
            <a:r>
              <a:rPr lang="ru-RU" sz="2400" dirty="0" smtClean="0">
                <a:latin typeface="Times New Roman"/>
                <a:ea typeface="Times New Roman"/>
              </a:rPr>
              <a:t> чтения. Изготовление костюмов, декораций.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2" y="155806"/>
            <a:ext cx="117674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/>
                <a:ea typeface="Times New Roman"/>
              </a:rPr>
              <a:t>Комплекс мероприятий «Я в мире искусства»</a:t>
            </a:r>
          </a:p>
          <a:p>
            <a:pPr algn="ctr"/>
            <a:r>
              <a:rPr lang="ru-RU" sz="2800" b="1" dirty="0" smtClean="0">
                <a:latin typeface="Times New Roman"/>
              </a:rPr>
              <a:t>Формирующий этап</a:t>
            </a:r>
            <a:endParaRPr lang="ru-RU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46315" y="1186543"/>
          <a:ext cx="3766456" cy="438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06828" y="5604694"/>
            <a:ext cx="4637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по выявлению выраженности эстетического интереса после формирующего эксперимента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603296" y="1175658"/>
          <a:ext cx="3419475" cy="4408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34545" y="5534563"/>
            <a:ext cx="3929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сформированности умения выражать словами эмоциональные переживания по методике Л.В. Школяр «Выбери музыку», после проведения формирующего эксперимента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8272325" y="1153886"/>
          <a:ext cx="3919675" cy="4354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946571" y="5534562"/>
            <a:ext cx="43869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сформированности умения выражать словами эмоциональные переживания по методике художественно-экспрессивный тест после формирующего эксперимента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1"/>
            <a:ext cx="123988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диагностического исследования сформированности эстетической воспитанности у младших школьников.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Контрольный этап.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152921" y="1596118"/>
          <a:ext cx="8493307" cy="491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8087" y="134035"/>
            <a:ext cx="1112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Уровень эстетического воспитания в экспериментальном классе до и после формирующего эксперимента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HOTO-2025-01-15-15-11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" y="5"/>
            <a:ext cx="5565431" cy="4695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HOTO-2025-01-15-15-11-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8493" y="2144711"/>
            <a:ext cx="6703507" cy="4440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00816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3">
            <a:extLst>
              <a:ext uri="{FF2B5EF4-FFF2-40B4-BE49-F238E27FC236}">
                <a16:creationId xmlns="" xmlns:a16="http://schemas.microsoft.com/office/drawing/2014/main" id="{FCA919CF-5BCB-4127-8E14-876C70A19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20052" y="4370832"/>
            <a:ext cx="4646675" cy="914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: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Аветова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Н.А</a:t>
            </a: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baseline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Научный</a:t>
            </a:r>
            <a:r>
              <a:rPr lang="ru-RU" sz="24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руководитель:</a:t>
            </a:r>
          </a:p>
          <a:p>
            <a:pPr marL="0" marR="0" lvl="0" indent="0" algn="l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Бахтамова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 Г.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</a:p>
          <a:p>
            <a:pPr lvl="1" algn="r">
              <a:spcBef>
                <a:spcPts val="0"/>
              </a:spcBef>
              <a:spcAft>
                <a:spcPts val="800"/>
              </a:spcAft>
              <a:buFontTx/>
              <a:buNone/>
              <a:defRPr/>
            </a:pPr>
            <a:r>
              <a:rPr lang="ru-RU" sz="1600" b="1" kern="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4854" y="200196"/>
            <a:ext cx="9531479" cy="12464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2327" y="1667918"/>
            <a:ext cx="10016596" cy="3779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941920" y="6187245"/>
            <a:ext cx="207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город Ессентуки 2025 г.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209" y="178174"/>
            <a:ext cx="932769" cy="6706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916" y="692875"/>
            <a:ext cx="1383912" cy="64623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" y="3086472"/>
            <a:ext cx="12192000" cy="124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тему: «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театральной культуры у младших школьников в условиях творческой студии»</a:t>
            </a:r>
            <a:endParaRPr lang="ru-RU" sz="3600" dirty="0" smtClean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0816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F95C948-BF94-3B43-D461-B5FEF6699172}"/>
              </a:ext>
            </a:extLst>
          </p:cNvPr>
          <p:cNvSpPr txBox="1"/>
          <p:nvPr/>
        </p:nvSpPr>
        <p:spPr>
          <a:xfrm>
            <a:off x="246890" y="1564210"/>
            <a:ext cx="11686031" cy="5078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Цель исследования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–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изучить процесс формирования театральной культуры у младших школьников в условиях творческой студии.</a:t>
            </a:r>
            <a:endParaRPr lang="ru-RU" dirty="0" smtClean="0"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Объект исследования –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театральная культура младших школьников.</a:t>
            </a:r>
            <a:endParaRPr lang="ru-RU" dirty="0" smtClean="0"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Предмет исследования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–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условия формирования театральной культуры у младших школьников в условиях творческой студии.</a:t>
            </a:r>
            <a:endParaRPr lang="ru-RU" dirty="0" smtClean="0"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Гипотеза исследования: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формирование театральной культуры у младших школьников в условиях творческой студии будет эффективней, если использовать разнообразные формы, методы, содержание работы во внеурочной деятельности по формированию театральной культуры.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10312" y="0"/>
            <a:ext cx="12402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объект исследования, предмет исследования, гипотеза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693504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0" y="147008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endParaRPr lang="ru-RU" sz="40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8220" y="1155473"/>
            <a:ext cx="11717517" cy="592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Изучить формирование театральной культуры у младших школьников как психолого-педагогическую проблему.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Рассмотреть творческую студию как пространство для формирования театральной культуры у младших школьников.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3.Изучить условия формирования театральной культуры у младших школьников средствами творческой студии.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Изучить диагностический инструментарий исследования.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Реализовать комплекс мероприятий по формированию театральной культуры у младших школьников в условиях творческой студии.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Проанализировать полученные данные.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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2951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8155800"/>
              </p:ext>
            </p:extLst>
          </p:nvPr>
        </p:nvGraphicFramePr>
        <p:xfrm>
          <a:off x="744719" y="480768"/>
          <a:ext cx="10510887" cy="5825764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8317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79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419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ТЕОРЕТИЧЕСКИЕ АСПЕКТЫ ФОРМИРОВАНИЯ ТЕАТРАЛЬНОЙ КУЛЬТУРЫ У МЛАДШИХ ШКОЛЬНИКОВ В УСЛОВИЯХ ТВОРЧЕСКОЙ СТУДИИ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946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театральной культуры у младших школьников как психолого-педагогическая проблема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946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Творческая студия как пространство для формирования театральной культуры у младших школьников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946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Условия формирования театральной культуры у младших школьников средствами творческой студии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773206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Констатирующий этап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Формирующий этап</a:t>
            </a:r>
            <a:endParaRPr lang="ru-RU" sz="4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Контрольный этап</a:t>
            </a:r>
            <a:endParaRPr lang="ru-RU" sz="4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621" y="131976"/>
            <a:ext cx="11208469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экспериментального исследования</a:t>
            </a:r>
            <a:endParaRPr lang="ru-RU" sz="3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C6706B4-13B3-03BC-6F4B-7C29091C0F86}"/>
              </a:ext>
            </a:extLst>
          </p:cNvPr>
          <p:cNvSpPr txBox="1"/>
          <p:nvPr/>
        </p:nvSpPr>
        <p:spPr>
          <a:xfrm>
            <a:off x="527903" y="0"/>
            <a:ext cx="11510127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База исследования </a:t>
            </a:r>
          </a:p>
          <a:p>
            <a:pPr indent="450215" algn="ctr"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МБОУ СОШ №22 г. Кисловодск, Ставропольский край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232" y="5239197"/>
            <a:ext cx="11899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исследовании приняли участие обучающиеся  2«А» 19 человек  - экспериментальный класс - и  2«Б» 18 человек - контрольный класс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s://mail.yandex.ru/message_part/169036983697-thumb3.jpg?_uid=303993842&amp;name=169036983697-thumb3.jpg&amp;hid=1.2&amp;ids=188869709372897757&amp;no_disposition=y&amp;exif_rotate=y"/>
          <p:cNvSpPr>
            <a:spLocks noChangeAspect="1" noChangeArrowheads="1"/>
          </p:cNvSpPr>
          <p:nvPr/>
        </p:nvSpPr>
        <p:spPr bwMode="auto">
          <a:xfrm>
            <a:off x="155577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169036983697-thum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740" y="1146537"/>
            <a:ext cx="11369290" cy="407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68897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3371188"/>
              </p:ext>
            </p:extLst>
          </p:nvPr>
        </p:nvGraphicFramePr>
        <p:xfrm>
          <a:off x="718458" y="320033"/>
          <a:ext cx="10482942" cy="5815764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829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534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42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ОПЫТНО-ЭКСПЕРИМЕНТАЛЬНОЕ ИССЛЕДОВАНИЕ ФОРМИРОВАНИЯ ТЕАТРАЛЬНОЙ КУЛЬТУРЫ У МЛАДШИХ ШКОЛЬНИКОВ В УСЛОВИЯХ ТВОРЧЕСКОЙ СТУДИИ</a:t>
                      </a:r>
                      <a:endParaRPr lang="ru-RU" sz="2000" b="1" i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9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Диагностическое исследование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сформированности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театральной культуры у младших школьников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59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 мероприятий по формированию театральной культуры у младших школьников в условиях творческой студии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855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Анализ полученных данных 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проверки эффективности опытно- экспериментального исследования по формированию театральной культуры у младших школьников в условиях творческой студии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85516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39366" y="278888"/>
            <a:ext cx="1138758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Характеристика критериев сформированности эстетической воспитанности у младших школьников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3079" y="1581224"/>
          <a:ext cx="11670383" cy="5131835"/>
        </p:xfrm>
        <a:graphic>
          <a:graphicData uri="http://schemas.openxmlformats.org/drawingml/2006/table">
            <a:tbl>
              <a:tblPr/>
              <a:tblGrid>
                <a:gridCol w="2348065"/>
                <a:gridCol w="3833556"/>
                <a:gridCol w="2744381"/>
                <a:gridCol w="2744381"/>
              </a:tblGrid>
              <a:tr h="422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Методики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45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эстетического интереса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выражать словами эмоциональные переживания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Овладение эстетическими действиями в предметной и художественной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методика «Выбери музыку» Л.В. Школяр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636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Ярко демонстрируемый интерес к разным видам искусства и разным художественным видам деятельности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разножанровой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направленности.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Способность устанавливать соответствующую зависимость, взаимообусловленность своих эмоций, мыслей, образов с музыкальными средствами выразительности воспринимаемого фрагмента, проявлять развернутую и художественно-обоснованную схему ассоциаций, эмоционально-образных характеристик своих переживаний.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Качество, аккуратность выполненных работ, наличие в них оригинального замысла.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 - экспрессивный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опросник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определения уровня эстетических проявлений Л.В. Школяр;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l="20824" t="18014" r="20692" b="8369"/>
          <a:stretch>
            <a:fillRect/>
          </a:stretch>
        </p:blipFill>
        <p:spPr bwMode="auto">
          <a:xfrm>
            <a:off x="2" y="-245434"/>
            <a:ext cx="12191999" cy="7778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1701</TotalTime>
  <Words>693</Words>
  <Application>Microsoft Office PowerPoint</Application>
  <PresentationFormat>Произвольный</PresentationFormat>
  <Paragraphs>91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Трек</vt:lpstr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presentation-creation.ru</Company>
  <LinksUpToDate>false</LinksUpToDate>
  <SharedDoc>false</SharedDoc>
  <HyperlinkBase>presentation-creation.ru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треугольники, presentation-creation.ru</dc:title>
  <dc:creator>User Obstinate</dc:creator>
  <cp:lastModifiedBy>1</cp:lastModifiedBy>
  <cp:revision>82</cp:revision>
  <dcterms:created xsi:type="dcterms:W3CDTF">2021-05-04T06:37:33Z</dcterms:created>
  <dcterms:modified xsi:type="dcterms:W3CDTF">2025-02-18T20:22:45Z</dcterms:modified>
</cp:coreProperties>
</file>