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58" r:id="rId4"/>
    <p:sldId id="259" r:id="rId5"/>
    <p:sldId id="268" r:id="rId6"/>
    <p:sldId id="267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18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11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968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99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148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821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41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660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7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292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786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8FC3D5B-1F14-4D17-9AC6-48EF60FA4CA1}" type="datetimeFigureOut">
              <a:rPr lang="ru-RU" smtClean="0"/>
              <a:t>28.08.2023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BA848F7-C146-4F53-9ABD-98481B9E8417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59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mailto:marina.rod2010@yandex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7138" y="325643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062181" y="2752436"/>
            <a:ext cx="6511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текстом 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информацией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литературного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003" y="3629891"/>
            <a:ext cx="3484488" cy="260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63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xn--b1aajohnhfss8g.xn--p1ai/new/2018/cirk_shapito_socset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4" y="256742"/>
            <a:ext cx="4805650" cy="5728422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259782" y="988291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444508" y="2419927"/>
            <a:ext cx="28264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Осинники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06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xn--b1aajohnhfss8g.xn--p1ai/new/2018/cirk_shapito_socset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589" y="325157"/>
            <a:ext cx="4805650" cy="5728422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259782" y="988291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444508" y="2419927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04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5" y="535709"/>
            <a:ext cx="7040569" cy="53423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85018" y="1505527"/>
            <a:ext cx="31874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продуманная и целенаправленная работа с текстом позволяет вычерпывать ребёнку из большого объема информации нужную и полезную, а также приобретать социально – нравственный опыт и заставляет думать, познавая окружающий </a:t>
            </a:r>
            <a:r>
              <a:rPr lang="ru-RU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</a:t>
            </a:r>
            <a:endParaRPr lang="ru-RU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33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5018" y="3491347"/>
            <a:ext cx="64469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педагог-методист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Миронова Марина Александровна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m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arina.rod2010@yandex.ru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89020028176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91" y="683994"/>
            <a:ext cx="6640946" cy="373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218" y="1422400"/>
            <a:ext cx="7029617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«Читать – это ещё ничего не значит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читать и как понимать читаемое –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чём главное дело».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 Д. Ушинский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225" y="1586778"/>
            <a:ext cx="2343150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5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18" y="341746"/>
            <a:ext cx="6220081" cy="45328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99565" y="3038763"/>
            <a:ext cx="4832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 детского чтения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00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5491" y="0"/>
            <a:ext cx="10668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buFont typeface="Wingdings" panose="05000000000000000000" pitchFamily="2" charset="2"/>
              <a:buChar char="v"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2"/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2"/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2"/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2"/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класс: учитель обучает детей читать и понимать смысл прочитанного текста:</a:t>
            </a:r>
          </a:p>
          <a:p>
            <a:pPr marL="1200150" lvl="2" indent="-285750">
              <a:buFont typeface="Wingdings" panose="05000000000000000000" pitchFamily="2" charset="2"/>
              <a:buChar char="v"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/>
              <a:t>-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рактическое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отличие текста от набора предложений.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-выделение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абзаца, смысловых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часей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руководством учителя.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-знание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структуры текста : начало текста, концовка, умение видеть последовательность событий.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заглавливание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текста 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(подбор заголовков)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-составление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схематического или картинного плана под руководством учителя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40218" y="0"/>
            <a:ext cx="6336146" cy="888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Bef>
                <a:spcPts val="720"/>
              </a:spcBef>
              <a:spcAft>
                <a:spcPts val="1440"/>
              </a:spcAft>
            </a:pPr>
            <a:endParaRPr lang="ru-RU" sz="1600" b="1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720"/>
              </a:spcBef>
              <a:spcAft>
                <a:spcPts val="1440"/>
              </a:spcAft>
            </a:pPr>
            <a:endParaRPr lang="ru-RU" sz="16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s://medboli.ru/wp-content/uploads/7/5/4/7543bc33b5b04042c5b11005ba03c70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052" y="352332"/>
            <a:ext cx="2919384" cy="20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291" y="2336799"/>
            <a:ext cx="8663709" cy="404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Bef>
                <a:spcPts val="720"/>
              </a:spcBef>
              <a:spcAft>
                <a:spcPts val="1440"/>
              </a:spcAft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класс: учитель обучает детей работать с текстом - пересказывать, делить на части, составлять план, выделять опорные слова, определять героев, давать характеристику их личностям и поступкам: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смысловое чтение;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владение пересказом разного вида;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деление на абзацы и составление плана прочитанного текста 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(произведения)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выделение опорных слов 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(словосочетаний)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 характеристика героев и их поступков.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-Подбор антонимов и синонимов к словам.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-Нахождение пропущенных букв, используя и подбирая самостоятельно проверочные слова.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07000"/>
              </a:lnSpc>
              <a:spcBef>
                <a:spcPts val="720"/>
              </a:spcBef>
              <a:spcAft>
                <a:spcPts val="1440"/>
              </a:spcAft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855" y="204228"/>
            <a:ext cx="3039456" cy="213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6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254" y="1736436"/>
            <a:ext cx="8580582" cy="4889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Bef>
                <a:spcPts val="720"/>
              </a:spcBef>
              <a:spcAft>
                <a:spcPts val="1440"/>
              </a:spcAft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3-4 классы: учитель обучает детей находить информацию, давать собственную оценку прочитанному, выделять главную и второстепенную мысль в тексте, сопоставлять свои убеждения с жизненными позициями персонажей, прогнозировать содержание, самостоятельно формулировать вопросы, сравнивать тексты разных жанров с похожим содержанием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самостоятельное выделение основной мысли 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целом текста или его фрагмента)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нахождение информации в тексте на поставленные вопросы в прямой или иной форме;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выделение главной и второстепенной информации;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выявление разных жизненных позиций героев и их совпадение с собственными убеждениями 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(знаниями)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прогнозирование содержания по заглавию, иллюстрации, отрывку;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самостоятельное формулирование вопросов по тексту;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-сравнивание текстов разных жанров, разных стилей 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(деловой, </a:t>
            </a:r>
            <a:r>
              <a:rPr lang="ru-RU" i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научный,художественный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публицистический, разговорный)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 похожим содержанием.</a:t>
            </a:r>
          </a:p>
          <a:p>
            <a:pPr algn="just">
              <a:lnSpc>
                <a:spcPct val="107000"/>
              </a:lnSpc>
              <a:spcBef>
                <a:spcPts val="720"/>
              </a:spcBef>
              <a:spcAft>
                <a:spcPts val="1440"/>
              </a:spcAft>
            </a:pP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6145" y="249729"/>
            <a:ext cx="3048693" cy="213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3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518"/>
            <a:ext cx="3277369" cy="24580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4" y="2535293"/>
            <a:ext cx="2845572" cy="2134179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543" y="3593045"/>
            <a:ext cx="3428856" cy="215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210" y="220518"/>
            <a:ext cx="3696855" cy="277264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345" y="3240609"/>
            <a:ext cx="3446487" cy="200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854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xn--b1aajohnhfss8g.xn--p1ai/new/2018/cirk_shapito_socset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67" y="543069"/>
            <a:ext cx="5461433" cy="5294313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259782" y="988291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331200" y="2429164"/>
            <a:ext cx="22390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 кино</a:t>
            </a:r>
          </a:p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 театр</a:t>
            </a:r>
          </a:p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цирк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68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xn--b1aajohnhfss8g.xn--p1ai/new/2018/cirk_shapito_socset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4" y="256742"/>
            <a:ext cx="4851832" cy="4998749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259782" y="988291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975767"/>
              </p:ext>
            </p:extLst>
          </p:nvPr>
        </p:nvGraphicFramePr>
        <p:xfrm>
          <a:off x="5209310" y="988291"/>
          <a:ext cx="687185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618">
                  <a:extLst>
                    <a:ext uri="{9D8B030D-6E8A-4147-A177-3AD203B41FA5}">
                      <a16:colId xmlns:a16="http://schemas.microsoft.com/office/drawing/2014/main" val="1896520258"/>
                    </a:ext>
                  </a:extLst>
                </a:gridCol>
                <a:gridCol w="2290618">
                  <a:extLst>
                    <a:ext uri="{9D8B030D-6E8A-4147-A177-3AD203B41FA5}">
                      <a16:colId xmlns:a16="http://schemas.microsoft.com/office/drawing/2014/main" val="1329580762"/>
                    </a:ext>
                  </a:extLst>
                </a:gridCol>
                <a:gridCol w="2290618">
                  <a:extLst>
                    <a:ext uri="{9D8B030D-6E8A-4147-A177-3AD203B41FA5}">
                      <a16:colId xmlns:a16="http://schemas.microsoft.com/office/drawing/2014/main" val="237704264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Буква «К» стоит</a:t>
                      </a:r>
                    </a:p>
                    <a:p>
                      <a:pPr algn="ctr"/>
                      <a:r>
                        <a:rPr lang="ru-RU" sz="1800" b="1" i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начале слова</a:t>
                      </a:r>
                      <a:endParaRPr lang="ru-RU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Буква «К» стоит</a:t>
                      </a:r>
                    </a:p>
                    <a:p>
                      <a:pPr algn="ctr"/>
                      <a:r>
                        <a:rPr lang="ru-RU" sz="1800" b="1" i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середине слова</a:t>
                      </a:r>
                      <a:endParaRPr lang="ru-RU" i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Буква «</a:t>
                      </a:r>
                      <a:r>
                        <a:rPr lang="ru-RU" sz="1800" b="1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800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стоит</a:t>
                      </a:r>
                      <a:endParaRPr lang="ru-RU" sz="180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конце слова</a:t>
                      </a:r>
                      <a:endParaRPr lang="ru-RU" sz="1800" i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298586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84800" y="2059709"/>
            <a:ext cx="1874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клоун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86255" y="2059709"/>
            <a:ext cx="1717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самокат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29454" y="2059709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парик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7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396</TotalTime>
  <Words>220</Words>
  <Application>Microsoft Office PowerPoint</Application>
  <PresentationFormat>Широкоэкранный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Calibri Light</vt:lpstr>
      <vt:lpstr>Times New Roman</vt:lpstr>
      <vt:lpstr>Wingdings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AQUARIUS-12</dc:creator>
  <cp:lastModifiedBy>AQUARIUS-12</cp:lastModifiedBy>
  <cp:revision>23</cp:revision>
  <dcterms:created xsi:type="dcterms:W3CDTF">2023-02-09T04:18:44Z</dcterms:created>
  <dcterms:modified xsi:type="dcterms:W3CDTF">2023-08-28T02:57:43Z</dcterms:modified>
</cp:coreProperties>
</file>