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82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69" r:id="rId10"/>
    <p:sldId id="258" r:id="rId11"/>
    <p:sldId id="290" r:id="rId12"/>
    <p:sldId id="291" r:id="rId13"/>
    <p:sldId id="273" r:id="rId14"/>
    <p:sldId id="292" r:id="rId15"/>
    <p:sldId id="293" r:id="rId16"/>
    <p:sldId id="281" r:id="rId17"/>
    <p:sldId id="278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0704" autoAdjust="0"/>
  </p:normalViewPr>
  <p:slideViewPr>
    <p:cSldViewPr>
      <p:cViewPr varScale="1">
        <p:scale>
          <a:sx n="77" d="100"/>
          <a:sy n="77" d="100"/>
        </p:scale>
        <p:origin x="160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FA5BA-6059-4CF4-B8AE-8ABDC3F6C10C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A7D9B-9BCA-4AF8-A464-07F656F7C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FF2ED97-0245-4664-8536-4AC8573DAEC8}" type="datetimeFigureOut">
              <a:rPr lang="ru-RU" smtClean="0"/>
              <a:pPr/>
              <a:t>01.04.2024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49771A-3F5B-48C2-B5ED-2106FDE40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858312" cy="63311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Посадила мама в печь</a:t>
            </a:r>
          </a:p>
          <a:p>
            <a:pPr>
              <a:buNone/>
            </a:pP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Пироги с капустой печь.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2643182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 Н. Толстой «</a:t>
            </a:r>
            <a:r>
              <a:rPr lang="ru-RU" sz="6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Филипок</a:t>
            </a:r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00353"/>
            <a:ext cx="2428892" cy="385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571719"/>
            <a:ext cx="2857520" cy="428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филипо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2786034"/>
            <a:ext cx="3143272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85860"/>
            <a:ext cx="8501122" cy="542928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Сравните эти два отрывка, найдите сходство и различие.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Сходство: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мальчики идут в первый раз в школу, опасности в дороге.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Различие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:Филипок пошёл в школу сам, его никто не провожал-Артёма провожала мама.Филипок хотел учиться, знал буквы-Артёму ничего не было известно.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Работа в паре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8715436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Найдите в тексте предложения,</a:t>
            </a:r>
          </a:p>
          <a:p>
            <a:pPr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которых учительницу</a:t>
            </a:r>
          </a:p>
          <a:p>
            <a:pPr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сравнивают с мамой </a:t>
            </a:r>
            <a:r>
              <a:rPr lang="ru-RU" sz="36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020074"/>
            <a:ext cx="3929058" cy="483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1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259530"/>
          </a:xfrm>
        </p:spPr>
        <p:txBody>
          <a:bodyPr>
            <a:normAutofit/>
          </a:bodyPr>
          <a:lstStyle/>
          <a:p>
            <a:pPr>
              <a:buFont typeface="Wingdings 3" pitchFamily="18" charset="2"/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Составить  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синквейн-описание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героя.</a:t>
            </a:r>
            <a:endParaRPr lang="ru-RU" sz="39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  Герой –  имя.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 2 прилагательных – описание героя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  3 глагола- действия героя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  Фраза по тексту из 3-4 слов.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   Слово-синоним, как вывод.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i="1" dirty="0"/>
              <a:t>     </a:t>
            </a:r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в группах.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  <a:p>
            <a:pPr>
              <a:buFont typeface="Wingdings 3" pitchFamily="18" charset="2"/>
              <a:buNone/>
            </a:pPr>
            <a:r>
              <a:rPr lang="ru-RU">
                <a:latin typeface="Arial" charset="0"/>
                <a:cs typeface="Arial" charset="0"/>
              </a:rPr>
              <a:t>Мама – Евдокия Алексеевна.</a:t>
            </a:r>
          </a:p>
          <a:p>
            <a:pPr>
              <a:buFont typeface="Wingdings 3" pitchFamily="18" charset="2"/>
              <a:buNone/>
            </a:pPr>
            <a:r>
              <a:rPr lang="ru-RU">
                <a:latin typeface="Arial" charset="0"/>
                <a:cs typeface="Arial" charset="0"/>
              </a:rPr>
              <a:t>Заботливая, добрая, любящая.</a:t>
            </a:r>
          </a:p>
          <a:p>
            <a:pPr>
              <a:buFont typeface="Wingdings 3" pitchFamily="18" charset="2"/>
              <a:buNone/>
            </a:pPr>
            <a:r>
              <a:rPr lang="ru-RU">
                <a:latin typeface="Arial" charset="0"/>
                <a:cs typeface="Arial" charset="0"/>
              </a:rPr>
              <a:t>Провожает, беспокоится, радуется.</a:t>
            </a:r>
          </a:p>
          <a:p>
            <a:pPr>
              <a:buFont typeface="Wingdings 3" pitchFamily="18" charset="2"/>
              <a:buNone/>
            </a:pPr>
            <a:r>
              <a:rPr lang="ru-RU">
                <a:latin typeface="Arial" charset="0"/>
                <a:cs typeface="Arial" charset="0"/>
              </a:rPr>
              <a:t>_ Ну, иди, иди, Артёмушка! Учительницу там слушайся, она вместо меня будет!</a:t>
            </a:r>
          </a:p>
          <a:p>
            <a:pPr>
              <a:buFont typeface="Wingdings 3" pitchFamily="18" charset="2"/>
              <a:buNone/>
            </a:pPr>
            <a:r>
              <a:rPr lang="ru-RU">
                <a:latin typeface="Arial" charset="0"/>
                <a:cs typeface="Arial" charset="0"/>
              </a:rPr>
              <a:t>Родная, </a:t>
            </a:r>
          </a:p>
          <a:p>
            <a:pPr>
              <a:buFont typeface="Wingdings 3" pitchFamily="18" charset="2"/>
              <a:buNone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7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73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3715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141763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Цель урока: Почему учительницу можно назвать мамой?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688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Определить….…..............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произведения.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2.Анализировать………………..произведения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530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401080" cy="51166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500282"/>
            <a:ext cx="264317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6" name="AutoShape 42"/>
          <p:cNvSpPr>
            <a:spLocks noChangeArrowheads="1"/>
          </p:cNvSpPr>
          <p:nvPr/>
        </p:nvSpPr>
        <p:spPr bwMode="auto">
          <a:xfrm rot="-194305">
            <a:off x="4421188" y="5945188"/>
            <a:ext cx="3105150" cy="496887"/>
          </a:xfrm>
          <a:prstGeom prst="cloudCallout">
            <a:avLst>
              <a:gd name="adj1" fmla="val -143514"/>
              <a:gd name="adj2" fmla="val 18244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1331913" y="333375"/>
            <a:ext cx="5545137" cy="1727200"/>
          </a:xfrm>
          <a:prstGeom prst="cloudCallout">
            <a:avLst>
              <a:gd name="adj1" fmla="val -21227"/>
              <a:gd name="adj2" fmla="val 38509"/>
            </a:avLst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916238" y="1989138"/>
            <a:ext cx="144462" cy="576262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635375" y="1989138"/>
            <a:ext cx="144463" cy="576262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4572000" y="1268413"/>
            <a:ext cx="144463" cy="576262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 rot="20368429" flipH="1">
            <a:off x="6011863" y="1628775"/>
            <a:ext cx="144462" cy="431800"/>
          </a:xfrm>
          <a:prstGeom prst="ellipse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1280" name="Picture 16" descr="kalendula_kopij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2411413" y="5048250"/>
            <a:ext cx="129698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7" descr="kalendula_kopija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5003800" y="429260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8" descr="kalendula_kopij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7019925" y="4941888"/>
            <a:ext cx="1296988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Picture 20" descr="kalendula_kopija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r="11684"/>
          <a:stretch>
            <a:fillRect/>
          </a:stretch>
        </p:blipFill>
        <p:spPr bwMode="auto">
          <a:xfrm>
            <a:off x="755650" y="4437063"/>
            <a:ext cx="938213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8" name="Oval 24"/>
          <p:cNvSpPr>
            <a:spLocks noChangeArrowheads="1"/>
          </p:cNvSpPr>
          <p:nvPr/>
        </p:nvSpPr>
        <p:spPr bwMode="auto">
          <a:xfrm>
            <a:off x="5292725" y="1196975"/>
            <a:ext cx="792163" cy="792163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auto">
          <a:xfrm rot="1009340">
            <a:off x="5360988" y="2009775"/>
            <a:ext cx="142875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0" name="Oval 26"/>
          <p:cNvSpPr>
            <a:spLocks noChangeArrowheads="1"/>
          </p:cNvSpPr>
          <p:nvPr/>
        </p:nvSpPr>
        <p:spPr bwMode="auto">
          <a:xfrm rot="2878885">
            <a:off x="4837113" y="1681163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1" name="Oval 27"/>
          <p:cNvSpPr>
            <a:spLocks noChangeArrowheads="1"/>
          </p:cNvSpPr>
          <p:nvPr/>
        </p:nvSpPr>
        <p:spPr bwMode="auto">
          <a:xfrm rot="5400000">
            <a:off x="4571207" y="980281"/>
            <a:ext cx="144462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 rot="7475587">
            <a:off x="4818856" y="391319"/>
            <a:ext cx="144463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 rot="10800000">
            <a:off x="5508625" y="0"/>
            <a:ext cx="142875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 rot="-8838398">
            <a:off x="6096000" y="76200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5" name="Oval 31"/>
          <p:cNvSpPr>
            <a:spLocks noChangeArrowheads="1"/>
          </p:cNvSpPr>
          <p:nvPr/>
        </p:nvSpPr>
        <p:spPr bwMode="auto">
          <a:xfrm rot="-7330253">
            <a:off x="6550819" y="486569"/>
            <a:ext cx="144463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6" name="Oval 32"/>
          <p:cNvSpPr>
            <a:spLocks noChangeArrowheads="1"/>
          </p:cNvSpPr>
          <p:nvPr/>
        </p:nvSpPr>
        <p:spPr bwMode="auto">
          <a:xfrm rot="-5400000">
            <a:off x="6732588" y="1052513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8" name="Oval 34"/>
          <p:cNvSpPr>
            <a:spLocks noChangeArrowheads="1"/>
          </p:cNvSpPr>
          <p:nvPr/>
        </p:nvSpPr>
        <p:spPr bwMode="auto">
          <a:xfrm rot="-2457754">
            <a:off x="6497638" y="1725613"/>
            <a:ext cx="142875" cy="1152525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 rot="-717174">
            <a:off x="5938838" y="2044700"/>
            <a:ext cx="142875" cy="1152525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1300" name="0022084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1" name="Picture 37" descr="rose1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91" b="41933"/>
          <a:stretch>
            <a:fillRect/>
          </a:stretch>
        </p:blipFill>
        <p:spPr bwMode="auto">
          <a:xfrm rot="9148495">
            <a:off x="4859338" y="4221163"/>
            <a:ext cx="111918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2" name="Picture 38" descr="rose1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91" b="41933"/>
          <a:stretch>
            <a:fillRect/>
          </a:stretch>
        </p:blipFill>
        <p:spPr bwMode="auto">
          <a:xfrm rot="-5814053">
            <a:off x="931863" y="4189412"/>
            <a:ext cx="1119188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248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12605 0.4305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2152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06285 0.5143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2571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12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9462 0.49375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2467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112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16545 0.55648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2782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0" fill="hold"/>
                                        <p:tgtEl>
                                          <p:spTgt spid="112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7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3500"/>
                            </p:stCondLst>
                            <p:childTnLst>
                              <p:par>
                                <p:cTn id="8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9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6500"/>
                            </p:stCondLst>
                            <p:childTnLst>
                              <p:par>
                                <p:cTn id="96" presetID="10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10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10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11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12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42500"/>
                            </p:stCondLst>
                            <p:childTnLst>
                              <p:par>
                                <p:cTn id="13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44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46500"/>
                            </p:stCondLst>
                            <p:childTnLst>
                              <p:par>
                                <p:cTn id="1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 nodeType="afterGroup">
                            <p:stCondLst>
                              <p:cond delay="49500"/>
                            </p:stCondLst>
                            <p:childTnLst>
                              <p:par>
                                <p:cTn id="14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52500"/>
                            </p:stCondLst>
                            <p:childTnLst>
                              <p:par>
                                <p:cTn id="15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0.21094 0.12848 " pathEditMode="relative" rAng="0" ptsTypes="AA">
                                      <p:cBhvr>
                                        <p:cTn id="153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8" y="6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5500"/>
                            </p:stCondLst>
                            <p:childTnLst>
                              <p:par>
                                <p:cTn id="15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4601 0.14491 " pathEditMode="relative" rAng="0" ptsTypes="AA">
                                      <p:cBhvr>
                                        <p:cTn id="156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92" y="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7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00"/>
                </p:tgtEl>
              </p:cMediaNode>
            </p:audio>
          </p:childTnLst>
        </p:cTn>
      </p:par>
    </p:tnLst>
    <p:bldLst>
      <p:bldP spid="11306" grpId="0" animBg="1"/>
      <p:bldP spid="11306" grpId="1" animBg="1"/>
      <p:bldP spid="11306" grpId="2" animBg="1"/>
      <p:bldP spid="11266" grpId="0" animBg="1"/>
      <p:bldP spid="11266" grpId="1"/>
      <p:bldP spid="11266" grpId="2" animBg="1"/>
      <p:bldP spid="11274" grpId="0" animBg="1"/>
      <p:bldP spid="11274" grpId="1" animBg="1"/>
      <p:bldP spid="11274" grpId="2" animBg="1"/>
      <p:bldP spid="11274" grpId="3" animBg="1"/>
      <p:bldP spid="11275" grpId="0" animBg="1"/>
      <p:bldP spid="11275" grpId="1" animBg="1"/>
      <p:bldP spid="11275" grpId="2" animBg="1"/>
      <p:bldP spid="11275" grpId="3" animBg="1"/>
      <p:bldP spid="11276" grpId="0" animBg="1"/>
      <p:bldP spid="11276" grpId="1" animBg="1"/>
      <p:bldP spid="11276" grpId="2" animBg="1"/>
      <p:bldP spid="11276" grpId="3" animBg="1"/>
      <p:bldP spid="11277" grpId="0" animBg="1"/>
      <p:bldP spid="11277" grpId="1" animBg="1"/>
      <p:bldP spid="11277" grpId="2" animBg="1"/>
      <p:bldP spid="11277" grpId="3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  <p:bldP spid="11296" grpId="0" animBg="1"/>
      <p:bldP spid="11298" grpId="0" animBg="1"/>
      <p:bldP spid="1129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401080" cy="642942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Нет  лучшего  дружка, </a:t>
            </a:r>
          </a:p>
          <a:p>
            <a:pPr>
              <a:buNone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 родная  матушка.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 солнышке тепло –</a:t>
            </a:r>
          </a:p>
          <a:p>
            <a:pPr>
              <a:buNone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 матери  добро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Вся  семья  вместе –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 душа  на  месте.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Жизнь  дана на 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добрые  дела.  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Сам  себя  губит, 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 других  не  любит.            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</p:txBody>
      </p:sp>
      <p:pic>
        <p:nvPicPr>
          <p:cNvPr id="4" name="Рисунок 3" descr="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142984"/>
            <a:ext cx="2643206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858312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  <a:endParaRPr lang="ru-RU" sz="5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Посадила мама в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печь</a:t>
            </a:r>
            <a:endParaRPr lang="ru-RU" sz="5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гл.</a:t>
            </a:r>
          </a:p>
          <a:p>
            <a:pPr>
              <a:buNone/>
            </a:pP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Пироги с 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капустой 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печь.</a:t>
            </a:r>
            <a:endParaRPr lang="ru-RU" sz="5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572008"/>
            <a:ext cx="3429024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429132"/>
            <a:ext cx="314327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0"/>
            <a:ext cx="8858312" cy="6858000"/>
          </a:xfrm>
        </p:spPr>
        <p:txBody>
          <a:bodyPr/>
          <a:lstStyle/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pPr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Соберу для мамы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такого,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Чтобы всю работу делал он по дому.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стирал, и               жарил, и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полы в квартире                  , и мыл.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14942" y="214290"/>
            <a:ext cx="1214446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071810"/>
            <a:ext cx="174147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857496"/>
            <a:ext cx="1944733" cy="192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429132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pPr>
              <a:buNone/>
            </a:pP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Соберу для мамы робота такого,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сю работу делал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по д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му.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с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ирал, и гладил , жарил, и в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рил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по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ы в квартире </a:t>
            </a: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одметал, и мыл.                  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войная стрелка влево/вверх 7"/>
          <p:cNvSpPr/>
          <p:nvPr/>
        </p:nvSpPr>
        <p:spPr>
          <a:xfrm>
            <a:off x="1214414" y="5857892"/>
            <a:ext cx="4071966" cy="857232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141763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Цель урока: Почему учительницу можно назвать мамой?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688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Определить….…..............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произведения.</a:t>
            </a:r>
          </a:p>
          <a:p>
            <a:pPr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2.Анализировать………………..произведения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26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643998" cy="1274786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«Голова-хвост»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85860"/>
            <a:ext cx="8786874" cy="5357850"/>
          </a:xfrm>
        </p:spPr>
        <p:txBody>
          <a:bodyPr>
            <a:normAutofit fontScale="55000" lnSpcReduction="20000"/>
          </a:bodyPr>
          <a:lstStyle/>
          <a:p>
            <a:r>
              <a:rPr lang="ru-RU" sz="8700" dirty="0">
                <a:latin typeface="Times New Roman" pitchFamily="18" charset="0"/>
                <a:cs typeface="Times New Roman" pitchFamily="18" charset="0"/>
              </a:rPr>
              <a:t>А когда прошло лето…………</a:t>
            </a:r>
          </a:p>
          <a:p>
            <a:r>
              <a:rPr lang="ru-RU" sz="8700" dirty="0">
                <a:latin typeface="Times New Roman" pitchFamily="18" charset="0"/>
                <a:cs typeface="Times New Roman" pitchFamily="18" charset="0"/>
              </a:rPr>
              <a:t>Вдруг лохматое животное…..</a:t>
            </a:r>
          </a:p>
          <a:p>
            <a:pPr>
              <a:buNone/>
            </a:pPr>
            <a:r>
              <a:rPr lang="ru-RU" sz="8700" dirty="0">
                <a:latin typeface="Times New Roman" pitchFamily="18" charset="0"/>
                <a:cs typeface="Times New Roman" pitchFamily="18" charset="0"/>
              </a:rPr>
              <a:t> А может быть, изба их без него…………</a:t>
            </a:r>
          </a:p>
          <a:p>
            <a:pPr>
              <a:buNone/>
            </a:pPr>
            <a:r>
              <a:rPr lang="ru-RU" sz="8700" dirty="0">
                <a:latin typeface="Times New Roman" pitchFamily="18" charset="0"/>
                <a:cs typeface="Times New Roman" pitchFamily="18" charset="0"/>
              </a:rPr>
              <a:t> ……………………….,а на другое утро он спозаранку собрался в школу.</a:t>
            </a:r>
          </a:p>
          <a:p>
            <a:endParaRPr lang="ru-RU" sz="8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710518" cy="11430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«Прятки»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736"/>
            <a:ext cx="8858312" cy="5214974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-Эк ты, петух       толстый какой на коленях сидит!</a:t>
            </a: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Там, в конце улицы стояла старая большая школа, а за школой начинался лес.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428736"/>
            <a:ext cx="2500330" cy="7858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селезень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786190"/>
            <a:ext cx="2285984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Пропуск слова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643998" cy="5116654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 игрушки убирать не надо, я приду и сразу буду играть, я домой прибегу.</a:t>
            </a: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А игрушки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угла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убирать не надо, я приду и сразу буду играть, я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бегом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домой прибегу.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7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Дорога в школу.</a:t>
            </a:r>
          </a:p>
        </p:txBody>
      </p:sp>
      <p:pic>
        <p:nvPicPr>
          <p:cNvPr id="3" name="Рисунок 2" descr="облож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3116"/>
            <a:ext cx="2714644" cy="4395796"/>
          </a:xfrm>
          <a:prstGeom prst="rect">
            <a:avLst/>
          </a:prstGeom>
        </p:spPr>
      </p:pic>
      <p:pic>
        <p:nvPicPr>
          <p:cNvPr id="4" name="Рисунок 3" descr="артём с мамо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2143116"/>
            <a:ext cx="3000396" cy="4424371"/>
          </a:xfrm>
          <a:prstGeom prst="rect">
            <a:avLst/>
          </a:prstGeom>
        </p:spPr>
      </p:pic>
      <p:pic>
        <p:nvPicPr>
          <p:cNvPr id="5" name="Рисунок 4" descr="emama01a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2143116"/>
            <a:ext cx="2857520" cy="441960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750</TotalTime>
  <Words>446</Words>
  <Application>Microsoft Office PowerPoint</Application>
  <PresentationFormat>Экран (4:3)</PresentationFormat>
  <Paragraphs>82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Schoolbook</vt:lpstr>
      <vt:lpstr>Times New Roman</vt:lpstr>
      <vt:lpstr>Wingdings</vt:lpstr>
      <vt:lpstr>Wingdings 2</vt:lpstr>
      <vt:lpstr>Wingdings 3</vt:lpstr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 Цель урока: Почему учительницу можно назвать мамой?</vt:lpstr>
      <vt:lpstr>«Голова-хвост»</vt:lpstr>
      <vt:lpstr>«Прятки»</vt:lpstr>
      <vt:lpstr>Пропуск слова</vt:lpstr>
      <vt:lpstr>    Дорога в школу.</vt:lpstr>
      <vt:lpstr> Л. Н. Толстой «Филипок»</vt:lpstr>
      <vt:lpstr>Работа в группах</vt:lpstr>
      <vt:lpstr>   Работа в паре</vt:lpstr>
      <vt:lpstr>     Работа в группах.</vt:lpstr>
      <vt:lpstr>       Синквейн.</vt:lpstr>
      <vt:lpstr> Цель урока: Почему учительницу можно назвать мамой?</vt:lpstr>
      <vt:lpstr>Рефлексия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наталья бакшеева</cp:lastModifiedBy>
  <cp:revision>84</cp:revision>
  <dcterms:created xsi:type="dcterms:W3CDTF">2012-04-17T19:56:12Z</dcterms:created>
  <dcterms:modified xsi:type="dcterms:W3CDTF">2024-04-01T13:12:09Z</dcterms:modified>
</cp:coreProperties>
</file>