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71" r:id="rId4"/>
    <p:sldId id="259" r:id="rId5"/>
    <p:sldId id="260" r:id="rId6"/>
    <p:sldId id="261" r:id="rId7"/>
    <p:sldId id="272" r:id="rId8"/>
    <p:sldId id="280" r:id="rId9"/>
    <p:sldId id="273" r:id="rId10"/>
    <p:sldId id="274" r:id="rId11"/>
    <p:sldId id="275" r:id="rId12"/>
    <p:sldId id="278" r:id="rId13"/>
    <p:sldId id="277" r:id="rId14"/>
    <p:sldId id="279" r:id="rId15"/>
    <p:sldId id="283" r:id="rId16"/>
    <p:sldId id="281" r:id="rId17"/>
    <p:sldId id="28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0A90"/>
    <a:srgbClr val="FF6600"/>
    <a:srgbClr val="21A0FF"/>
    <a:srgbClr val="114F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E24FCE-8FB6-4814-B59A-48EA406548F7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5941E0-10C9-4E9E-94C1-F5C0A6667F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646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5941E0-10C9-4E9E-94C1-F5C0A6667F1F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710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5941E0-10C9-4E9E-94C1-F5C0A6667F1F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6569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5941E0-10C9-4E9E-94C1-F5C0A6667F1F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7680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5941E0-10C9-4E9E-94C1-F5C0A6667F1F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376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ег\Downloads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15518" y="1"/>
            <a:ext cx="1035951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2571744"/>
            <a:ext cx="8143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endParaRPr lang="ru-RU" sz="4000" b="1" dirty="0">
              <a:solidFill>
                <a:srgbClr val="1A0A9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500042"/>
            <a:ext cx="8143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endParaRPr lang="ru-RU" sz="2000" b="1" dirty="0">
              <a:solidFill>
                <a:srgbClr val="1A0A9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72066" y="4214818"/>
            <a:ext cx="36433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1A0A90"/>
                </a:solidFill>
              </a:rPr>
              <a:t>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-1000164" y="285728"/>
            <a:ext cx="500066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FF6600"/>
                </a:solidFill>
              </a:rPr>
              <a:t>МАДОУ ЦРР №2 </a:t>
            </a:r>
          </a:p>
          <a:p>
            <a:pPr algn="ctr"/>
            <a:r>
              <a:rPr lang="ru-RU" sz="4400" b="1" dirty="0">
                <a:solidFill>
                  <a:srgbClr val="FF6600"/>
                </a:solidFill>
              </a:rPr>
              <a:t>« Дельфин»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714744" y="142852"/>
            <a:ext cx="54292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>
                <a:solidFill>
                  <a:srgbClr val="C00000"/>
                </a:solidFill>
              </a:rPr>
              <a:t>Бизиборд</a:t>
            </a:r>
            <a:r>
              <a:rPr lang="ru-RU" sz="3200" b="1" dirty="0">
                <a:solidFill>
                  <a:srgbClr val="C00000"/>
                </a:solidFill>
              </a:rPr>
              <a:t> как средство развития </a:t>
            </a:r>
          </a:p>
          <a:p>
            <a:pPr algn="ctr"/>
            <a:r>
              <a:rPr lang="ru-RU" sz="3200" b="1" dirty="0">
                <a:solidFill>
                  <a:srgbClr val="C00000"/>
                </a:solidFill>
              </a:rPr>
              <a:t>мелкой моторики и коммуникативных навыков.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427984" y="2347806"/>
            <a:ext cx="54292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Выполнила:  </a:t>
            </a:r>
            <a:r>
              <a:rPr lang="ru-RU" sz="2000" dirty="0" err="1">
                <a:solidFill>
                  <a:srgbClr val="C00000"/>
                </a:solidFill>
              </a:rPr>
              <a:t>Голубва</a:t>
            </a:r>
            <a:r>
              <a:rPr lang="ru-RU" sz="2000" dirty="0">
                <a:solidFill>
                  <a:srgbClr val="C00000"/>
                </a:solidFill>
              </a:rPr>
              <a:t> Анна Сергеевна</a:t>
            </a:r>
          </a:p>
          <a:p>
            <a:r>
              <a:rPr lang="ru-RU" sz="2000" dirty="0">
                <a:solidFill>
                  <a:srgbClr val="C00000"/>
                </a:solidFill>
              </a:rPr>
              <a:t>                      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2844" y="214290"/>
            <a:ext cx="5500726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2"/>
                </a:solidFill>
              </a:rPr>
              <a:t>4 игра «Открой – закрой»</a:t>
            </a:r>
            <a:endParaRPr lang="ru-RU" sz="2400" dirty="0">
              <a:solidFill>
                <a:schemeClr val="accent2"/>
              </a:solidFill>
            </a:endParaRP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Цель: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 развивает мелкую моторику рук, пространственное воображение,          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мышление.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Материал: 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молнии, липучки, застёжки.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Описание: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 Ребенку предлагается открыть и закрыть молнию. Игровой задачей является предоставление возможности для проявления: самостоятельности, инициативности, сотрудничества, ответственности, способности принимать правильнее решения, контроля и оценки результатов собственной ориентированной деятельности.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5A5364F5-F49B-0D3D-2360-01808860DE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861048"/>
            <a:ext cx="3474021" cy="261573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596" y="214290"/>
            <a:ext cx="642940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2"/>
                </a:solidFill>
              </a:rPr>
              <a:t>5 игра «Колёсико»</a:t>
            </a:r>
            <a:r>
              <a:rPr lang="ru-RU" sz="2400" dirty="0">
                <a:solidFill>
                  <a:schemeClr val="accent2"/>
                </a:solidFill>
              </a:rPr>
              <a:t> 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Цель: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 способствовать развитию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сенсорики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и мелкой моторики рук.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Материал: 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вращающееся колесико, шестеренки, сыпучее кольцо.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Описание: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 Ребенку предлагается покрутить колёсики и понаблюдать за их вращением.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68A041DA-19D3-FBDC-6297-DE990A2843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436" y="2420888"/>
            <a:ext cx="1714351" cy="227687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9C0A740A-C380-2EDF-75ED-46C1FB72753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420888"/>
            <a:ext cx="2952328" cy="222292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17124079-7066-88CD-BF34-54664FA7A33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7995" y="3307296"/>
            <a:ext cx="2093875" cy="278092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D1246B2-C95E-A40C-B921-E8F2FAAD014F}"/>
              </a:ext>
            </a:extLst>
          </p:cNvPr>
          <p:cNvSpPr txBox="1"/>
          <p:nvPr/>
        </p:nvSpPr>
        <p:spPr>
          <a:xfrm>
            <a:off x="107504" y="188640"/>
            <a:ext cx="626469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1475" algn="l"/>
              </a:tabLst>
            </a:pPr>
            <a:r>
              <a:rPr lang="ru-RU" sz="2400" b="1" dirty="0">
                <a:solidFill>
                  <a:schemeClr val="accent2"/>
                </a:solidFill>
                <a:ea typeface="+mn-ea" charset="0"/>
                <a:cs typeface="Times New Roman" pitchFamily="18" charset="0"/>
              </a:rPr>
              <a:t>6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ea typeface="+mn-ea" charset="0"/>
                <a:cs typeface="Times New Roman" pitchFamily="18" charset="0"/>
              </a:rPr>
              <a:t>игра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ea typeface="Times New Roman" pitchFamily="18" charset="0"/>
                <a:cs typeface="Times New Roman" pitchFamily="18" charset="0"/>
              </a:rPr>
              <a:t>«Сосчитай фигуры».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1475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Научить детей различать цвета, формы и цифры.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147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Материал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: Часы с цифровым циферблатом в виде геометрических фигур.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147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Описание: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Изучение цвета, формы, цифр и счета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D7A3746-06E3-7046-AF28-178D836BAB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197606"/>
            <a:ext cx="3178231" cy="422108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1520" y="188640"/>
            <a:ext cx="528634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71475" algn="l"/>
              </a:tabLst>
            </a:pPr>
            <a:r>
              <a:rPr lang="ru-RU" sz="2400" b="1" dirty="0">
                <a:solidFill>
                  <a:schemeClr val="accent2"/>
                </a:solidFill>
                <a:ea typeface="Times New Roman" pitchFamily="18" charset="0"/>
                <a:cs typeface="Times New Roman" pitchFamily="18" charset="0"/>
              </a:rPr>
              <a:t>7</a:t>
            </a:r>
            <a:r>
              <a:rPr lang="ru-RU" sz="2400" dirty="0">
                <a:solidFill>
                  <a:schemeClr val="accent2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2"/>
                </a:solidFill>
                <a:cs typeface="Times New Roman" pitchFamily="18" charset="0"/>
              </a:rPr>
              <a:t>игра</a:t>
            </a:r>
            <a:r>
              <a:rPr lang="ru-RU" sz="2400" dirty="0">
                <a:solidFill>
                  <a:schemeClr val="accent2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2"/>
                </a:solidFill>
                <a:ea typeface="Times New Roman" pitchFamily="18" charset="0"/>
                <a:cs typeface="Times New Roman" pitchFamily="18" charset="0"/>
              </a:rPr>
              <a:t>«Ксилофон».</a:t>
            </a:r>
            <a:endParaRPr lang="ru-RU" sz="2400" b="1" dirty="0">
              <a:solidFill>
                <a:schemeClr val="accent2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71475" algn="l"/>
              </a:tabLs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Цель: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  способствовать изучению различных цветов, счета, восприятие различных звуков.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71475" algn="l"/>
              </a:tabLs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Материал: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 ксилофон в виде лягушки и молоточек.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71475" algn="l"/>
              </a:tabLs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</a:rPr>
              <a:t>Описание: стукнуть молоточком по первой пластинки…затем по второй и.т.д.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3436F46E-8686-0625-6C44-9632CD5568D7}"/>
              </a:ext>
            </a:extLst>
          </p:cNvPr>
          <p:cNvSpPr/>
          <p:nvPr/>
        </p:nvSpPr>
        <p:spPr>
          <a:xfrm>
            <a:off x="251520" y="188640"/>
            <a:ext cx="52863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71475" algn="l"/>
              </a:tabLst>
            </a:pPr>
            <a:r>
              <a:rPr lang="ru-RU" sz="2400" b="1" dirty="0">
                <a:solidFill>
                  <a:schemeClr val="accent2"/>
                </a:solidFill>
                <a:ea typeface="Times New Roman" pitchFamily="18" charset="0"/>
                <a:cs typeface="Times New Roman" pitchFamily="18" charset="0"/>
              </a:rPr>
              <a:t>8</a:t>
            </a:r>
            <a:r>
              <a:rPr lang="ru-RU" sz="2400" dirty="0">
                <a:solidFill>
                  <a:schemeClr val="accent2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2"/>
                </a:solidFill>
                <a:cs typeface="Times New Roman" pitchFamily="18" charset="0"/>
              </a:rPr>
              <a:t>игра</a:t>
            </a:r>
            <a:r>
              <a:rPr lang="ru-RU" sz="2400" dirty="0">
                <a:solidFill>
                  <a:schemeClr val="accent2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2"/>
                </a:solidFill>
                <a:ea typeface="Times New Roman" pitchFamily="18" charset="0"/>
                <a:cs typeface="Times New Roman" pitchFamily="18" charset="0"/>
              </a:rPr>
              <a:t>Магнитный лабиринт «Сова».</a:t>
            </a:r>
            <a:endParaRPr lang="ru-RU" sz="2400" b="1" dirty="0">
              <a:solidFill>
                <a:schemeClr val="accent2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71475" algn="l"/>
              </a:tabLs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Цель: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  способствовать развитию мелкой моторики и координации движений.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71475" algn="l"/>
              </a:tabLs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Материал: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 Магнитный лабиринт в виде совы и магнитный карандаш.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D5C53C9D-7360-16BE-14A1-C5860B2490C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758300"/>
            <a:ext cx="3611974" cy="479715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21741F08-106B-99E1-FB2B-DE373023E401}"/>
              </a:ext>
            </a:extLst>
          </p:cNvPr>
          <p:cNvSpPr/>
          <p:nvPr/>
        </p:nvSpPr>
        <p:spPr>
          <a:xfrm>
            <a:off x="251520" y="188640"/>
            <a:ext cx="528634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71475" algn="l"/>
              </a:tabLst>
            </a:pPr>
            <a:r>
              <a:rPr lang="ru-RU" sz="2400" b="1" dirty="0">
                <a:solidFill>
                  <a:schemeClr val="accent2"/>
                </a:solidFill>
                <a:ea typeface="Times New Roman" pitchFamily="18" charset="0"/>
                <a:cs typeface="Times New Roman" pitchFamily="18" charset="0"/>
              </a:rPr>
              <a:t>8</a:t>
            </a:r>
            <a:r>
              <a:rPr lang="ru-RU" sz="2400" dirty="0">
                <a:solidFill>
                  <a:schemeClr val="accent2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2"/>
                </a:solidFill>
                <a:cs typeface="Times New Roman" pitchFamily="18" charset="0"/>
              </a:rPr>
              <a:t>игра</a:t>
            </a:r>
            <a:r>
              <a:rPr lang="ru-RU" sz="2400" dirty="0">
                <a:solidFill>
                  <a:schemeClr val="accent2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2"/>
                </a:solidFill>
                <a:ea typeface="Times New Roman" pitchFamily="18" charset="0"/>
                <a:cs typeface="Times New Roman" pitchFamily="18" charset="0"/>
              </a:rPr>
              <a:t>«Пайетки - Антистресс».</a:t>
            </a:r>
            <a:endParaRPr lang="ru-RU" sz="2400" b="1" dirty="0">
              <a:solidFill>
                <a:schemeClr val="accent2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71475" algn="l"/>
              </a:tabLs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Цель: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  психологическая разгрузка детей, тактильное восприятие.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71475" algn="l"/>
              </a:tabLs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Материал: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 Окно с пайетками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71475" algn="l"/>
              </a:tabLs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</a:rPr>
              <a:t>Описание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</a:rPr>
              <a:t>: проводить пальчиком вверх – вниз, влево – вправо и наблюдать за изменением цвета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</a:rPr>
              <a:t>пацеток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B756469D-0E56-58EF-063F-807DA47486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46258" y="2741902"/>
            <a:ext cx="4480992" cy="3373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4393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5773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703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363660"/>
            <a:ext cx="8143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endParaRPr lang="ru-RU" sz="4000" b="1" dirty="0">
              <a:solidFill>
                <a:srgbClr val="1A0A90"/>
              </a:solidFill>
            </a:endParaRPr>
          </a:p>
        </p:txBody>
      </p:sp>
      <p:pic>
        <p:nvPicPr>
          <p:cNvPr id="5" name="Рисунок 4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71670" y="285728"/>
            <a:ext cx="44291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6">
                    <a:lumMod val="75000"/>
                  </a:schemeClr>
                </a:solidFill>
              </a:rPr>
              <a:t>Актуальность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714356"/>
            <a:ext cx="750099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spc="-10" dirty="0">
                <a:solidFill>
                  <a:srgbClr val="1A0A90"/>
                </a:solidFill>
              </a:rPr>
              <a:t>Дошкольный возраст - это время активного познания окружающего мира. Встав на ноги, малыш начинает делать открытия. Он знакомиться с предметами, находящимися в комнате, на улице. Действуя с разнообразными предметами, рассматривая их, прислушиваясь к издаваемым звукам, познает их свойства качества. Важным компонентом обучения и воспитания детей раннего возраста является развитие сенсорных способностей. В своей работе педагоги руководствуются системой сенсорного воспитания, разработанной Л.А. </a:t>
            </a:r>
            <a:r>
              <a:rPr lang="ru-RU" sz="2000" spc="-10" dirty="0" err="1">
                <a:solidFill>
                  <a:srgbClr val="1A0A90"/>
                </a:solidFill>
              </a:rPr>
              <a:t>Венгером</a:t>
            </a:r>
            <a:r>
              <a:rPr lang="ru-RU" sz="2000" spc="-10" dirty="0">
                <a:solidFill>
                  <a:srgbClr val="1A0A90"/>
                </a:solidFill>
              </a:rPr>
              <a:t>, А.В. Запорожцем, М. </a:t>
            </a:r>
            <a:r>
              <a:rPr lang="ru-RU" sz="2000" spc="-10" dirty="0" err="1">
                <a:solidFill>
                  <a:srgbClr val="1A0A90"/>
                </a:solidFill>
              </a:rPr>
              <a:t>Монтессори</a:t>
            </a:r>
            <a:r>
              <a:rPr lang="ru-RU" sz="2000" spc="-10" dirty="0">
                <a:solidFill>
                  <a:srgbClr val="1A0A90"/>
                </a:solidFill>
              </a:rPr>
              <a:t>, Н.Н. </a:t>
            </a:r>
            <a:r>
              <a:rPr lang="ru-RU" sz="2000" spc="-10" dirty="0" err="1">
                <a:solidFill>
                  <a:srgbClr val="1A0A90"/>
                </a:solidFill>
              </a:rPr>
              <a:t>Поддьяковым</a:t>
            </a:r>
            <a:r>
              <a:rPr lang="ru-RU" sz="2000" spc="-10" dirty="0">
                <a:solidFill>
                  <a:srgbClr val="1A0A90"/>
                </a:solidFill>
              </a:rPr>
              <a:t> и др</a:t>
            </a:r>
            <a:r>
              <a:rPr lang="ru-RU" sz="2000" dirty="0">
                <a:solidFill>
                  <a:srgbClr val="1A0A90"/>
                </a:solidFill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1A0A90"/>
                </a:solidFill>
              </a:rPr>
              <a:t>       Когда малыши подрастают, их любопытство не знает границ. Вы наверное замечали, что обычные бытовые предметы увлекают малыша намного больше, чем самые красивые и дорогие покупные игрушки. Их интересуют кнопки, выключатели, розетки,  дверные ручки, крючки, замки,…. Все бы хорошо, если бы не было так опасно. Но приобретать-то навыки нужно, и, чем раньше ребенок научится правильно и безопасно обходиться в доме, тем спокойнее будет у нас на душе.</a:t>
            </a: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357166"/>
            <a:ext cx="61436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spc="-10" dirty="0">
                <a:solidFill>
                  <a:srgbClr val="1A0A90"/>
                </a:solidFill>
              </a:rPr>
              <a:t> </a:t>
            </a:r>
            <a:endParaRPr lang="ru-RU" dirty="0"/>
          </a:p>
        </p:txBody>
      </p:sp>
      <p:pic>
        <p:nvPicPr>
          <p:cNvPr id="3" name="Рисунок 2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715472" cy="7286604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-1153"/>
            <a:ext cx="6929486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dirty="0">
                <a:solidFill>
                  <a:srgbClr val="FF6600"/>
                </a:solidFill>
              </a:rPr>
              <a:t>Цель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1A0A90"/>
                </a:solidFill>
                <a:effectLst/>
                <a:ea typeface="Times New Roman" pitchFamily="18" charset="0"/>
              </a:rPr>
              <a:t>: </a:t>
            </a:r>
            <a:r>
              <a:rPr lang="ru-RU" sz="2800" dirty="0">
                <a:solidFill>
                  <a:srgbClr val="1A0A90"/>
                </a:solidFill>
                <a:ea typeface="Times New Roman" pitchFamily="18" charset="0"/>
              </a:rPr>
              <a:t>Познакомить 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1A0A90"/>
                </a:solidFill>
                <a:effectLst/>
                <a:ea typeface="Times New Roman" pitchFamily="18" charset="0"/>
              </a:rPr>
              <a:t> детей с теми предметами которые встречается ему в быту, дать возможность ребенку </a:t>
            </a:r>
            <a:r>
              <a:rPr lang="ru-RU" sz="2800" dirty="0">
                <a:solidFill>
                  <a:srgbClr val="1A0A90"/>
                </a:solidFill>
                <a:ea typeface="Times New Roman" pitchFamily="18" charset="0"/>
              </a:rPr>
              <a:t>познавать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1A0A90"/>
                </a:solidFill>
                <a:effectLst/>
                <a:ea typeface="Times New Roman" pitchFamily="18" charset="0"/>
              </a:rPr>
              <a:t> мир и научить работать в коллективе и индивидуально.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rgbClr val="1A0A90"/>
              </a:solidFill>
              <a:effectLst/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14282" y="2285992"/>
            <a:ext cx="9286876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dirty="0">
                <a:solidFill>
                  <a:srgbClr val="FF6600"/>
                </a:solidFill>
              </a:rPr>
              <a:t>Задачи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1A0A90"/>
                </a:solidFill>
                <a:effectLst/>
                <a:latin typeface="Arial" pitchFamily="34" charset="0"/>
                <a:ea typeface="Times New Roman" pitchFamily="18" charset="0"/>
              </a:rPr>
              <a:t>: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1A0A9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1A0A90"/>
                </a:solidFill>
                <a:effectLst/>
                <a:latin typeface="+mj-lt"/>
                <a:ea typeface="Times New Roman" pitchFamily="18" charset="0"/>
              </a:rPr>
              <a:t>- развивать мелкую моторику рук, логику и мышление;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1A0A90"/>
                </a:solidFill>
                <a:effectLst/>
                <a:latin typeface="+mj-lt"/>
                <a:ea typeface="Times New Roman" pitchFamily="18" charset="0"/>
              </a:rPr>
              <a:t>- способствовать изучению различных цветов;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1A0A9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 развивать самостоятельность и познавательную активность.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1A0A90"/>
                </a:solidFill>
                <a:effectLst/>
                <a:latin typeface="+mj-lt"/>
              </a:rPr>
              <a:t>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1A0A90"/>
                </a:solidFill>
                <a:effectLst/>
                <a:latin typeface="+mj-lt"/>
              </a:rPr>
              <a:t>- развивать коммуникативные навы</a:t>
            </a:r>
            <a:r>
              <a:rPr lang="ru-RU" sz="2800" dirty="0">
                <a:solidFill>
                  <a:srgbClr val="1A0A90"/>
                </a:solidFill>
                <a:latin typeface="+mj-lt"/>
              </a:rPr>
              <a:t>ки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1A0A90"/>
              </a:solidFill>
              <a:effectLst/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363660"/>
            <a:ext cx="8143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endParaRPr lang="ru-RU" sz="4000" b="1" dirty="0">
              <a:solidFill>
                <a:srgbClr val="1A0A90"/>
              </a:solidFill>
            </a:endParaRPr>
          </a:p>
        </p:txBody>
      </p:sp>
      <p:pic>
        <p:nvPicPr>
          <p:cNvPr id="7" name="Рисунок 6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00034" y="0"/>
            <a:ext cx="750098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FF6600"/>
                </a:solidFill>
              </a:rPr>
              <a:t>Ожидаемые</a:t>
            </a:r>
            <a:r>
              <a:rPr lang="ru-RU" sz="2400" b="1" dirty="0">
                <a:solidFill>
                  <a:srgbClr val="1A0A90"/>
                </a:solidFill>
              </a:rPr>
              <a:t> </a:t>
            </a:r>
            <a:r>
              <a:rPr lang="ru-RU" sz="4400" b="1" dirty="0">
                <a:solidFill>
                  <a:srgbClr val="FF6600"/>
                </a:solidFill>
              </a:rPr>
              <a:t>результаты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642918"/>
            <a:ext cx="664373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1A0A90"/>
                </a:solidFill>
                <a:cs typeface="Arial" pitchFamily="34" charset="0"/>
              </a:rPr>
              <a:t>С помощью развивающей доски происходит развитие: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>
                <a:solidFill>
                  <a:srgbClr val="1A0A90"/>
                </a:solidFill>
                <a:cs typeface="Arial" pitchFamily="34" charset="0"/>
              </a:rPr>
              <a:t>Мелкой и крупной моторики;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>
                <a:solidFill>
                  <a:srgbClr val="1A0A90"/>
                </a:solidFill>
                <a:cs typeface="Arial" pitchFamily="34" charset="0"/>
              </a:rPr>
              <a:t>Внимательности и самостоятельности;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>
                <a:solidFill>
                  <a:srgbClr val="1A0A90"/>
                </a:solidFill>
                <a:cs typeface="Arial" pitchFamily="34" charset="0"/>
              </a:rPr>
              <a:t>Мышления;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err="1">
                <a:solidFill>
                  <a:srgbClr val="1A0A90"/>
                </a:solidFill>
                <a:ea typeface="Times New Roman" pitchFamily="18" charset="0"/>
              </a:rPr>
              <a:t>Сенсорики</a:t>
            </a:r>
            <a:r>
              <a:rPr lang="ru-RU" sz="2000" dirty="0">
                <a:solidFill>
                  <a:srgbClr val="1A0A90"/>
                </a:solidFill>
                <a:cs typeface="Arial" pitchFamily="34" charset="0"/>
              </a:rPr>
              <a:t>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>
                <a:solidFill>
                  <a:srgbClr val="1A0A90"/>
                </a:solidFill>
                <a:cs typeface="Arial" pitchFamily="34" charset="0"/>
              </a:rPr>
              <a:t>Творческого потенциала;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>
                <a:solidFill>
                  <a:srgbClr val="1A0A90"/>
                </a:solidFill>
                <a:cs typeface="Arial" pitchFamily="34" charset="0"/>
              </a:rPr>
              <a:t>Логики, памяти;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>
                <a:solidFill>
                  <a:srgbClr val="1A0A90"/>
                </a:solidFill>
                <a:cs typeface="Arial" pitchFamily="34" charset="0"/>
              </a:rPr>
              <a:t>Развития речи;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>
                <a:solidFill>
                  <a:srgbClr val="1A0A90"/>
                </a:solidFill>
                <a:cs typeface="Arial" pitchFamily="34" charset="0"/>
              </a:rPr>
              <a:t>Навыков (расстегнуть и застегнуть молнию, завязать шнурок, открыть замочек и т.д.</a:t>
            </a:r>
            <a:r>
              <a:rPr lang="ru-RU" sz="2000" dirty="0">
                <a:solidFill>
                  <a:srgbClr val="1A0A90"/>
                </a:solidFill>
              </a:rPr>
              <a:t>).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>
                <a:solidFill>
                  <a:srgbClr val="1A0A90"/>
                </a:solidFill>
              </a:rPr>
              <a:t>Коммуникации (навыки общения и взаимодействия друг с другом)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4717544"/>
            <a:ext cx="67151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1A0A90"/>
                </a:solidFill>
              </a:rPr>
              <a:t>Формы работы с </a:t>
            </a:r>
            <a:r>
              <a:rPr lang="ru-RU" sz="2000" dirty="0" err="1">
                <a:solidFill>
                  <a:srgbClr val="1A0A90"/>
                </a:solidFill>
              </a:rPr>
              <a:t>бизибордом</a:t>
            </a:r>
            <a:r>
              <a:rPr lang="ru-RU" sz="2000" dirty="0">
                <a:solidFill>
                  <a:srgbClr val="1A0A90"/>
                </a:solidFill>
              </a:rPr>
              <a:t>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>
                <a:solidFill>
                  <a:srgbClr val="1A0A90"/>
                </a:solidFill>
              </a:rPr>
              <a:t>Образовательная деятельность;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>
                <a:solidFill>
                  <a:srgbClr val="1A0A90"/>
                </a:solidFill>
              </a:rPr>
              <a:t>Совместная деятельность;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>
                <a:solidFill>
                  <a:srgbClr val="1A0A90"/>
                </a:solidFill>
              </a:rPr>
              <a:t>Индивидуальная деятельность</a:t>
            </a:r>
            <a:r>
              <a:rPr lang="ru-RU" b="1" dirty="0">
                <a:solidFill>
                  <a:srgbClr val="1A0A90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571472" y="1075497"/>
            <a:ext cx="807249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solidFill>
                <a:srgbClr val="1A0A90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363660"/>
            <a:ext cx="8143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endParaRPr lang="ru-RU" sz="4000" b="1" dirty="0">
              <a:solidFill>
                <a:srgbClr val="1A0A90"/>
              </a:solidFill>
            </a:endParaRPr>
          </a:p>
        </p:txBody>
      </p:sp>
      <p:pic>
        <p:nvPicPr>
          <p:cNvPr id="5" name="Рисунок 4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4282" y="3143248"/>
            <a:ext cx="664371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FF6600"/>
                </a:solidFill>
                <a:latin typeface="Bookman Old Style" pitchFamily="18" charset="0"/>
              </a:rPr>
              <a:t>Бизиборд</a:t>
            </a:r>
            <a:r>
              <a:rPr lang="ru-RU" sz="2800" dirty="0">
                <a:solidFill>
                  <a:srgbClr val="1A0A90"/>
                </a:solidFill>
                <a:latin typeface="Bookman Old Style" pitchFamily="18" charset="0"/>
              </a:rPr>
              <a:t> </a:t>
            </a:r>
            <a:r>
              <a:rPr lang="ru-RU" sz="2800" b="1" dirty="0">
                <a:solidFill>
                  <a:srgbClr val="FF6600"/>
                </a:solidFill>
                <a:latin typeface="Bookman Old Style" pitchFamily="18" charset="0"/>
              </a:rPr>
              <a:t>состоит</a:t>
            </a:r>
            <a:r>
              <a:rPr lang="ru-RU" sz="2800" dirty="0">
                <a:solidFill>
                  <a:srgbClr val="1A0A90"/>
                </a:solidFill>
                <a:latin typeface="Bookman Old Style" pitchFamily="18" charset="0"/>
              </a:rPr>
              <a:t> </a:t>
            </a:r>
            <a:r>
              <a:rPr lang="ru-RU" sz="2800" b="1" dirty="0">
                <a:solidFill>
                  <a:srgbClr val="FF6600"/>
                </a:solidFill>
                <a:latin typeface="Bookman Old Style" pitchFamily="18" charset="0"/>
              </a:rPr>
              <a:t>из:</a:t>
            </a:r>
            <a:endParaRPr lang="ru-RU" sz="2800" dirty="0">
              <a:solidFill>
                <a:srgbClr val="1A0A90"/>
              </a:solidFill>
              <a:latin typeface="Bookman Old Style" pitchFamily="18" charset="0"/>
            </a:endParaRPr>
          </a:p>
          <a:p>
            <a:r>
              <a:rPr lang="ru-RU" sz="1600" dirty="0">
                <a:solidFill>
                  <a:srgbClr val="1A0A90"/>
                </a:solidFill>
              </a:rPr>
              <a:t>1. Звуковой эффект «Металлофон» ;</a:t>
            </a:r>
          </a:p>
          <a:p>
            <a:r>
              <a:rPr lang="ru-RU" sz="1600" dirty="0">
                <a:solidFill>
                  <a:srgbClr val="1A0A90"/>
                </a:solidFill>
              </a:rPr>
              <a:t>2. Геометрические фигуры  – изображение геометрических фигур на циферблате часов;</a:t>
            </a:r>
          </a:p>
          <a:p>
            <a:r>
              <a:rPr lang="ru-RU" sz="1600" dirty="0">
                <a:solidFill>
                  <a:srgbClr val="1A0A90"/>
                </a:solidFill>
              </a:rPr>
              <a:t>3. Развитие мелкой моторики и координации движении – разнообразные шпингалеты, вращающееся в разных направлениях колёсико, дверная ручка;</a:t>
            </a:r>
          </a:p>
          <a:p>
            <a:r>
              <a:rPr lang="ru-RU" sz="1600" dirty="0">
                <a:solidFill>
                  <a:srgbClr val="1A0A90"/>
                </a:solidFill>
              </a:rPr>
              <a:t>4. Молния в виде зубов крокодила  – развитие мелкой моторики и навыков;</a:t>
            </a:r>
          </a:p>
          <a:p>
            <a:r>
              <a:rPr lang="ru-RU" sz="1600" dirty="0">
                <a:solidFill>
                  <a:srgbClr val="1A0A90"/>
                </a:solidFill>
              </a:rPr>
              <a:t>5.  Розетка, вилка и выключатель – развитие навыков использования бытовых приборов;</a:t>
            </a:r>
          </a:p>
          <a:p>
            <a:r>
              <a:rPr lang="ru-RU" sz="1600" dirty="0">
                <a:solidFill>
                  <a:srgbClr val="1A0A90"/>
                </a:solidFill>
              </a:rPr>
              <a:t>6. Замок с щеколдой и цепью – изучение слов, координации движений, изучение причинно-следственной связи</a:t>
            </a:r>
            <a:endParaRPr lang="ru-RU" sz="1600" dirty="0"/>
          </a:p>
        </p:txBody>
      </p:sp>
      <p:pic>
        <p:nvPicPr>
          <p:cNvPr id="8" name="Picture 3" descr="C:\Users\Олег\Downloads\166826051667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0"/>
            <a:ext cx="5529178" cy="3055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571472" y="4255195"/>
            <a:ext cx="8143932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>
              <a:solidFill>
                <a:srgbClr val="1A0A90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000" b="1" dirty="0">
              <a:solidFill>
                <a:srgbClr val="1A0A90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363660"/>
            <a:ext cx="8143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endParaRPr lang="ru-RU" sz="4000" b="1" dirty="0">
              <a:solidFill>
                <a:srgbClr val="1A0A90"/>
              </a:solidFill>
            </a:endParaRPr>
          </a:p>
        </p:txBody>
      </p:sp>
      <p:pic>
        <p:nvPicPr>
          <p:cNvPr id="7" name="Рисунок 6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85720" y="3143247"/>
            <a:ext cx="65722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2"/>
                </a:solidFill>
              </a:rPr>
              <a:t>7. Телефонный диск с вращающимся циферблатом – для развития навыков счета и развитие мелкой моторики;</a:t>
            </a:r>
          </a:p>
          <a:p>
            <a:r>
              <a:rPr lang="ru-RU" dirty="0">
                <a:solidFill>
                  <a:schemeClr val="tx2"/>
                </a:solidFill>
              </a:rPr>
              <a:t>8. Слон с воздушными шариками – для развития мелкой моторики.</a:t>
            </a:r>
          </a:p>
          <a:p>
            <a:r>
              <a:rPr lang="ru-RU" dirty="0">
                <a:solidFill>
                  <a:srgbClr val="1A0A90"/>
                </a:solidFill>
              </a:rPr>
              <a:t>9. Вертолёт с вращающимся пропеллером – развитие координации движения и мелкой моторики;</a:t>
            </a:r>
          </a:p>
          <a:p>
            <a:r>
              <a:rPr lang="ru-RU" dirty="0">
                <a:solidFill>
                  <a:srgbClr val="1A0A90"/>
                </a:solidFill>
              </a:rPr>
              <a:t>10.  Шнуровка - способствуют развитию тонких движений пальцев рук (тонкой моторики), а также развитию речи;</a:t>
            </a:r>
          </a:p>
          <a:p>
            <a:r>
              <a:rPr lang="ru-RU" dirty="0">
                <a:solidFill>
                  <a:srgbClr val="1A0A90"/>
                </a:solidFill>
              </a:rPr>
              <a:t>11. Световосприятие «Фонарик» ;</a:t>
            </a:r>
          </a:p>
          <a:p>
            <a:r>
              <a:rPr lang="ru-RU" dirty="0">
                <a:solidFill>
                  <a:srgbClr val="1A0A90"/>
                </a:solidFill>
              </a:rPr>
              <a:t>12. Магнитный лабиринт «Сова» - для развития мышления, мелкой моторик и координации движений.</a:t>
            </a:r>
          </a:p>
          <a:p>
            <a:r>
              <a:rPr lang="ru-RU" dirty="0">
                <a:solidFill>
                  <a:srgbClr val="1A0A90"/>
                </a:solidFill>
              </a:rPr>
              <a:t>13. Окно с </a:t>
            </a:r>
            <a:r>
              <a:rPr lang="ru-RU" dirty="0" err="1">
                <a:solidFill>
                  <a:srgbClr val="1A0A90"/>
                </a:solidFill>
              </a:rPr>
              <a:t>пайетками</a:t>
            </a:r>
            <a:r>
              <a:rPr lang="ru-RU" dirty="0">
                <a:solidFill>
                  <a:srgbClr val="1A0A90"/>
                </a:solidFill>
              </a:rPr>
              <a:t>  - для развития тактильного восприятия.</a:t>
            </a:r>
          </a:p>
        </p:txBody>
      </p:sp>
      <p:pic>
        <p:nvPicPr>
          <p:cNvPr id="1027" name="Picture 3" descr="C:\Users\Олег\Downloads\166826051667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0"/>
            <a:ext cx="5529178" cy="3055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4282" y="142853"/>
            <a:ext cx="664371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2"/>
                </a:solidFill>
              </a:rPr>
              <a:t>1 игра :«Башмачок»</a:t>
            </a:r>
            <a:endParaRPr lang="ru-RU" sz="2400" dirty="0">
              <a:solidFill>
                <a:schemeClr val="accent2"/>
              </a:solidFill>
            </a:endParaRP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Цель: 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научить ребенка заботиться о себе и обязательно доводить начатую работу до конца, развить у него координацию и сноровку.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Материал: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 Шнурки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Описание: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1 вариант - Ребёнку предлагается продеть шнурок в дырочки</a:t>
            </a: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2 вариант – Ребёнку предлагается зашнуровать ботинок</a:t>
            </a: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3 вариант – Ребёнку предлагается завязать бант на ботинке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8C390774-1585-5B71-0FD9-55C59EFA9F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937901"/>
            <a:ext cx="2797860" cy="371590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3528" y="327519"/>
            <a:ext cx="727280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2"/>
                </a:solidFill>
              </a:rPr>
              <a:t>2 игра:«Открой – закрой»</a:t>
            </a:r>
            <a:endParaRPr lang="ru-RU" sz="2400" dirty="0">
              <a:solidFill>
                <a:schemeClr val="accent2"/>
              </a:solidFill>
            </a:endParaRP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Цель: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 развивает мелкую моторику рук, пространственное воображение,          </a:t>
            </a: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мышление.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Материал: 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крючок, шпингалет, цепочка.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Описание: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 Ребенку предлагается открыть и закрыть крючок, шпингалет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F003844-7E36-0969-8128-14BD54B747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533878"/>
            <a:ext cx="3215242" cy="242088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A8A1AC4B-8083-8450-5319-786D6C5265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365104"/>
            <a:ext cx="1788539" cy="237540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242ADAC4-9FF1-3DDB-692E-2E7CE300AC6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296765"/>
            <a:ext cx="1822786" cy="242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919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4282" y="0"/>
            <a:ext cx="65008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2"/>
                </a:solidFill>
              </a:rPr>
              <a:t>3 игра:«Включи свет»</a:t>
            </a:r>
            <a:r>
              <a:rPr lang="ru-RU" sz="2400" dirty="0">
                <a:solidFill>
                  <a:schemeClr val="accent2"/>
                </a:solidFill>
              </a:rPr>
              <a:t> 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Цель: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 способствовать развитию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сенсорики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и мелкой моторики рук.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Материал: 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выключатели.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Описание: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 Ребенку предлагается включить и выключить свет.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BEDED45A-709D-C73C-55B5-B94FBA0DD82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1916832"/>
            <a:ext cx="2834372" cy="213411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CD147C97-728E-50FD-6136-974AF450477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930108"/>
            <a:ext cx="2149788" cy="285518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D667AFD7-9B67-5BB2-D58E-7C48413C7C6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745" y="3671017"/>
            <a:ext cx="2304256" cy="306034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579</Words>
  <Application>Microsoft Office PowerPoint</Application>
  <PresentationFormat>Экран (4:3)</PresentationFormat>
  <Paragraphs>97</Paragraphs>
  <Slides>17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Bookman Old Style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Олег</dc:creator>
  <cp:lastModifiedBy>Сервис</cp:lastModifiedBy>
  <cp:revision>99</cp:revision>
  <dcterms:modified xsi:type="dcterms:W3CDTF">2023-11-02T00:59:19Z</dcterms:modified>
</cp:coreProperties>
</file>