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71" r:id="rId6"/>
    <p:sldId id="272" r:id="rId7"/>
    <p:sldId id="273" r:id="rId8"/>
    <p:sldId id="274" r:id="rId9"/>
    <p:sldId id="260" r:id="rId10"/>
    <p:sldId id="261" r:id="rId11"/>
    <p:sldId id="269" r:id="rId12"/>
    <p:sldId id="270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9" autoAdjust="0"/>
    <p:restoredTop sz="94096" autoAdjust="0"/>
  </p:normalViewPr>
  <p:slideViewPr>
    <p:cSldViewPr>
      <p:cViewPr>
        <p:scale>
          <a:sx n="80" d="100"/>
          <a:sy n="80" d="100"/>
        </p:scale>
        <p:origin x="-246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1804C7-4995-4ABD-9CB2-107AB74616C6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B634547B-460F-4019-BF4D-E77BD4BD201F}">
      <dgm:prSet phldrT="[Текст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800" b="1" smtClean="0">
              <a:latin typeface="Monotype Corsiva" pitchFamily="66" charset="0"/>
            </a:rPr>
            <a:t>I</a:t>
          </a:r>
          <a:r>
            <a:rPr lang="ru-RU" sz="2800" b="1" smtClean="0">
              <a:latin typeface="Monotype Corsiva" pitchFamily="66" charset="0"/>
            </a:rPr>
            <a:t>.</a:t>
          </a:r>
          <a:r>
            <a:rPr lang="ru-RU" sz="2800" smtClean="0">
              <a:latin typeface="Monotype Corsiva" pitchFamily="66" charset="0"/>
            </a:rPr>
            <a:t> </a:t>
          </a:r>
          <a:r>
            <a:rPr lang="ru-RU" sz="2800" b="1" i="1" smtClean="0">
              <a:latin typeface="Monotype Corsiva" pitchFamily="66" charset="0"/>
            </a:rPr>
            <a:t>информационная работа</a:t>
          </a:r>
          <a:endParaRPr lang="ru-RU" sz="2800" dirty="0" smtClean="0">
            <a:latin typeface="Monotype Corsiva" pitchFamily="66" charset="0"/>
          </a:endParaRPr>
        </a:p>
      </dgm:t>
    </dgm:pt>
    <dgm:pt modelId="{0FC262BC-726D-4B33-A396-D6C7B9EDD0FA}" type="parTrans" cxnId="{F461197F-A4FF-492A-A557-A706C42880B3}">
      <dgm:prSet/>
      <dgm:spPr/>
      <dgm:t>
        <a:bodyPr/>
        <a:lstStyle/>
        <a:p>
          <a:endParaRPr lang="ru-RU"/>
        </a:p>
      </dgm:t>
    </dgm:pt>
    <dgm:pt modelId="{58A3490F-26F9-4914-8DCA-2F1D81088C4C}" type="sibTrans" cxnId="{F461197F-A4FF-492A-A557-A706C42880B3}">
      <dgm:prSet/>
      <dgm:spPr/>
      <dgm:t>
        <a:bodyPr/>
        <a:lstStyle/>
        <a:p>
          <a:endParaRPr lang="ru-RU"/>
        </a:p>
      </dgm:t>
    </dgm:pt>
    <dgm:pt modelId="{C9F01133-413B-4180-A168-69E1E0E04AE9}">
      <dgm:prSet phldrT="[Текст]" custT="1"/>
      <dgm:spPr/>
      <dgm:t>
        <a:bodyPr/>
        <a:lstStyle/>
        <a:p>
          <a:r>
            <a:rPr lang="en-US" sz="2800" b="1" i="1" dirty="0" smtClean="0">
              <a:latin typeface="Monotype Corsiva" pitchFamily="66" charset="0"/>
            </a:rPr>
            <a:t>II</a:t>
          </a:r>
          <a:r>
            <a:rPr lang="ru-RU" sz="2800" b="1" i="1" dirty="0" smtClean="0">
              <a:latin typeface="Monotype Corsiva" pitchFamily="66" charset="0"/>
            </a:rPr>
            <a:t>. содержательная (предметная) подготовка </a:t>
          </a:r>
          <a:endParaRPr lang="ru-RU" sz="2800" b="1" i="1" dirty="0">
            <a:latin typeface="Monotype Corsiva" pitchFamily="66" charset="0"/>
          </a:endParaRPr>
        </a:p>
      </dgm:t>
    </dgm:pt>
    <dgm:pt modelId="{F5FB72E9-E2B3-48A9-B3F4-1BD500A2A445}" type="parTrans" cxnId="{16E64D22-8D45-4468-ACD0-885C9DE46E2D}">
      <dgm:prSet/>
      <dgm:spPr/>
      <dgm:t>
        <a:bodyPr/>
        <a:lstStyle/>
        <a:p>
          <a:endParaRPr lang="ru-RU"/>
        </a:p>
      </dgm:t>
    </dgm:pt>
    <dgm:pt modelId="{4D84FC95-8389-4ADB-8BDA-39CEE76D16B9}" type="sibTrans" cxnId="{16E64D22-8D45-4468-ACD0-885C9DE46E2D}">
      <dgm:prSet/>
      <dgm:spPr/>
      <dgm:t>
        <a:bodyPr/>
        <a:lstStyle/>
        <a:p>
          <a:endParaRPr lang="ru-RU"/>
        </a:p>
      </dgm:t>
    </dgm:pt>
    <dgm:pt modelId="{430D57AC-47A0-4428-B147-8B568FCF24B3}">
      <dgm:prSet phldrT="[Текст]" custT="1"/>
      <dgm:spPr/>
      <dgm:t>
        <a:bodyPr/>
        <a:lstStyle/>
        <a:p>
          <a:r>
            <a:rPr lang="en-US" sz="2800" b="1" i="1" smtClean="0">
              <a:latin typeface="Monotype Corsiva" pitchFamily="66" charset="0"/>
            </a:rPr>
            <a:t>III</a:t>
          </a:r>
          <a:r>
            <a:rPr lang="ru-RU" sz="2800" b="1" i="1" smtClean="0">
              <a:latin typeface="Monotype Corsiva" pitchFamily="66" charset="0"/>
            </a:rPr>
            <a:t>. психологическая подготовка   </a:t>
          </a:r>
          <a:endParaRPr lang="ru-RU" sz="2800" b="1" i="1" dirty="0">
            <a:latin typeface="Monotype Corsiva" pitchFamily="66" charset="0"/>
          </a:endParaRPr>
        </a:p>
      </dgm:t>
    </dgm:pt>
    <dgm:pt modelId="{8580AE48-F7DB-43CF-A6C4-897B6AD576AB}" type="parTrans" cxnId="{89B3278A-373D-49BE-97DB-1138FE9ADAB4}">
      <dgm:prSet/>
      <dgm:spPr/>
      <dgm:t>
        <a:bodyPr/>
        <a:lstStyle/>
        <a:p>
          <a:endParaRPr lang="ru-RU"/>
        </a:p>
      </dgm:t>
    </dgm:pt>
    <dgm:pt modelId="{8DCF413A-989D-4AC1-ABF9-1B8ECA2D6B47}" type="sibTrans" cxnId="{89B3278A-373D-49BE-97DB-1138FE9ADAB4}">
      <dgm:prSet/>
      <dgm:spPr/>
      <dgm:t>
        <a:bodyPr/>
        <a:lstStyle/>
        <a:p>
          <a:endParaRPr lang="ru-RU"/>
        </a:p>
      </dgm:t>
    </dgm:pt>
    <dgm:pt modelId="{577DB67B-3DA1-4483-895F-60E82CFA3AF6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smtClean="0">
              <a:latin typeface="Monotype Corsiva" pitchFamily="66" charset="0"/>
            </a:rPr>
            <a:t> «Формула эффективного действия»: учебник -  носитель содержания образования  + технология  обучения + технология оценивания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dirty="0"/>
        </a:p>
      </dgm:t>
    </dgm:pt>
    <dgm:pt modelId="{783E67B3-E9AE-47E6-9822-D2E678995EA7}" type="parTrans" cxnId="{440F047F-DD15-4AD3-B984-4B2EFE886A5B}">
      <dgm:prSet/>
      <dgm:spPr/>
      <dgm:t>
        <a:bodyPr/>
        <a:lstStyle/>
        <a:p>
          <a:endParaRPr lang="ru-RU"/>
        </a:p>
      </dgm:t>
    </dgm:pt>
    <dgm:pt modelId="{0F917399-A05E-437D-A260-7DE53FD75A47}" type="sibTrans" cxnId="{440F047F-DD15-4AD3-B984-4B2EFE886A5B}">
      <dgm:prSet/>
      <dgm:spPr/>
      <dgm:t>
        <a:bodyPr/>
        <a:lstStyle/>
        <a:p>
          <a:endParaRPr lang="ru-RU"/>
        </a:p>
      </dgm:t>
    </dgm:pt>
    <dgm:pt modelId="{E24660D7-3B91-4476-BFD5-65299F51A4C9}">
      <dgm:prSet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smtClean="0">
              <a:latin typeface="Monotype Corsiva" pitchFamily="66" charset="0"/>
            </a:rPr>
            <a:t>состояние «готовности»  –  «настрой», внутренняя настроенность на определенное поведение, ориентированность на целесообразные действия, актуализация и приспособление возможности личности  для успешных действий в ситуации сдачи экзамена </a:t>
          </a:r>
        </a:p>
        <a:p>
          <a:pPr marL="171450" lvl="1" indent="0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dirty="0"/>
        </a:p>
      </dgm:t>
    </dgm:pt>
    <dgm:pt modelId="{E258F246-2D09-49A5-8A6A-229A8779DAA6}" type="parTrans" cxnId="{9F0D03C8-F85F-4EC3-8FA2-6B05297E1F51}">
      <dgm:prSet/>
      <dgm:spPr/>
      <dgm:t>
        <a:bodyPr/>
        <a:lstStyle/>
        <a:p>
          <a:endParaRPr lang="ru-RU"/>
        </a:p>
      </dgm:t>
    </dgm:pt>
    <dgm:pt modelId="{7390895E-94A1-4A64-B680-135CB3E5C259}" type="sibTrans" cxnId="{9F0D03C8-F85F-4EC3-8FA2-6B05297E1F51}">
      <dgm:prSet/>
      <dgm:spPr/>
      <dgm:t>
        <a:bodyPr/>
        <a:lstStyle/>
        <a:p>
          <a:endParaRPr lang="ru-RU"/>
        </a:p>
      </dgm:t>
    </dgm:pt>
    <dgm:pt modelId="{E72E3532-CF5A-4921-B8E1-3A3032D4ECB7}" type="pres">
      <dgm:prSet presAssocID="{EA1804C7-4995-4ABD-9CB2-107AB74616C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ED167E-6616-4FF8-970A-B72D3C0F5DF2}" type="pres">
      <dgm:prSet presAssocID="{B634547B-460F-4019-BF4D-E77BD4BD201F}" presName="parentLin" presStyleCnt="0"/>
      <dgm:spPr/>
      <dgm:t>
        <a:bodyPr/>
        <a:lstStyle/>
        <a:p>
          <a:endParaRPr lang="ru-RU"/>
        </a:p>
      </dgm:t>
    </dgm:pt>
    <dgm:pt modelId="{D5648E44-BB5F-4466-9F3C-511E96882C79}" type="pres">
      <dgm:prSet presAssocID="{B634547B-460F-4019-BF4D-E77BD4BD201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9DD75B2-CA01-444A-B5FA-55BE60B97F3D}" type="pres">
      <dgm:prSet presAssocID="{B634547B-460F-4019-BF4D-E77BD4BD201F}" presName="parentText" presStyleLbl="node1" presStyleIdx="0" presStyleCnt="3" custScaleX="11724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763780-41F7-4E9C-9070-8C76204BF68A}" type="pres">
      <dgm:prSet presAssocID="{B634547B-460F-4019-BF4D-E77BD4BD201F}" presName="negativeSpace" presStyleCnt="0"/>
      <dgm:spPr/>
      <dgm:t>
        <a:bodyPr/>
        <a:lstStyle/>
        <a:p>
          <a:endParaRPr lang="ru-RU"/>
        </a:p>
      </dgm:t>
    </dgm:pt>
    <dgm:pt modelId="{1C5AEA15-1D8C-440E-9033-2780F7AB0516}" type="pres">
      <dgm:prSet presAssocID="{B634547B-460F-4019-BF4D-E77BD4BD201F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4C92A9-4CB7-46A0-9528-C630D6A97A26}" type="pres">
      <dgm:prSet presAssocID="{58A3490F-26F9-4914-8DCA-2F1D81088C4C}" presName="spaceBetweenRectangles" presStyleCnt="0"/>
      <dgm:spPr/>
      <dgm:t>
        <a:bodyPr/>
        <a:lstStyle/>
        <a:p>
          <a:endParaRPr lang="ru-RU"/>
        </a:p>
      </dgm:t>
    </dgm:pt>
    <dgm:pt modelId="{24495977-FD63-4C8B-85E1-6EABAFA7B050}" type="pres">
      <dgm:prSet presAssocID="{C9F01133-413B-4180-A168-69E1E0E04AE9}" presName="parentLin" presStyleCnt="0"/>
      <dgm:spPr/>
      <dgm:t>
        <a:bodyPr/>
        <a:lstStyle/>
        <a:p>
          <a:endParaRPr lang="ru-RU"/>
        </a:p>
      </dgm:t>
    </dgm:pt>
    <dgm:pt modelId="{43257D7E-1FB3-469D-8C75-823CC6EBC511}" type="pres">
      <dgm:prSet presAssocID="{C9F01133-413B-4180-A168-69E1E0E04AE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443CF5B1-ABF6-44CE-8031-9ADA561F1297}" type="pres">
      <dgm:prSet presAssocID="{C9F01133-413B-4180-A168-69E1E0E04AE9}" presName="parentText" presStyleLbl="node1" presStyleIdx="1" presStyleCnt="3" custScaleX="11724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0AA433-0D28-40CE-A5F7-B9EE6B661BDA}" type="pres">
      <dgm:prSet presAssocID="{C9F01133-413B-4180-A168-69E1E0E04AE9}" presName="negativeSpace" presStyleCnt="0"/>
      <dgm:spPr/>
      <dgm:t>
        <a:bodyPr/>
        <a:lstStyle/>
        <a:p>
          <a:endParaRPr lang="ru-RU"/>
        </a:p>
      </dgm:t>
    </dgm:pt>
    <dgm:pt modelId="{8C6A88D4-C7F0-410D-8281-E986F320158F}" type="pres">
      <dgm:prSet presAssocID="{C9F01133-413B-4180-A168-69E1E0E04AE9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44FF8C-54E7-4796-BEB6-80225D4497B3}" type="pres">
      <dgm:prSet presAssocID="{4D84FC95-8389-4ADB-8BDA-39CEE76D16B9}" presName="spaceBetweenRectangles" presStyleCnt="0"/>
      <dgm:spPr/>
      <dgm:t>
        <a:bodyPr/>
        <a:lstStyle/>
        <a:p>
          <a:endParaRPr lang="ru-RU"/>
        </a:p>
      </dgm:t>
    </dgm:pt>
    <dgm:pt modelId="{732EA5ED-34BF-4B4C-BA73-787F27265E1C}" type="pres">
      <dgm:prSet presAssocID="{430D57AC-47A0-4428-B147-8B568FCF24B3}" presName="parentLin" presStyleCnt="0"/>
      <dgm:spPr/>
      <dgm:t>
        <a:bodyPr/>
        <a:lstStyle/>
        <a:p>
          <a:endParaRPr lang="ru-RU"/>
        </a:p>
      </dgm:t>
    </dgm:pt>
    <dgm:pt modelId="{A3D356AD-CE52-4F22-BE91-E42E0D0F5E5F}" type="pres">
      <dgm:prSet presAssocID="{430D57AC-47A0-4428-B147-8B568FCF24B3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2AD15BA5-4368-4624-9026-3D152E476C94}" type="pres">
      <dgm:prSet presAssocID="{430D57AC-47A0-4428-B147-8B568FCF24B3}" presName="parentText" presStyleLbl="node1" presStyleIdx="2" presStyleCnt="3" custScaleX="118027" custLinFactNeighborX="-5501" custLinFactNeighborY="-899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19935E-8ED3-4C12-AF12-1350A0022C96}" type="pres">
      <dgm:prSet presAssocID="{430D57AC-47A0-4428-B147-8B568FCF24B3}" presName="negativeSpace" presStyleCnt="0"/>
      <dgm:spPr/>
      <dgm:t>
        <a:bodyPr/>
        <a:lstStyle/>
        <a:p>
          <a:endParaRPr lang="ru-RU"/>
        </a:p>
      </dgm:t>
    </dgm:pt>
    <dgm:pt modelId="{5E895974-2674-43BB-9AA4-31E0BE3E59F1}" type="pres">
      <dgm:prSet presAssocID="{430D57AC-47A0-4428-B147-8B568FCF24B3}" presName="childText" presStyleLbl="conFgAcc1" presStyleIdx="2" presStyleCnt="3" custLinFactNeighborX="740" custLinFactNeighborY="2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461197F-A4FF-492A-A557-A706C42880B3}" srcId="{EA1804C7-4995-4ABD-9CB2-107AB74616C6}" destId="{B634547B-460F-4019-BF4D-E77BD4BD201F}" srcOrd="0" destOrd="0" parTransId="{0FC262BC-726D-4B33-A396-D6C7B9EDD0FA}" sibTransId="{58A3490F-26F9-4914-8DCA-2F1D81088C4C}"/>
    <dgm:cxn modelId="{66BA01DA-0BE8-448E-9E5E-8032F357B9A0}" type="presOf" srcId="{B634547B-460F-4019-BF4D-E77BD4BD201F}" destId="{D5648E44-BB5F-4466-9F3C-511E96882C79}" srcOrd="0" destOrd="0" presId="urn:microsoft.com/office/officeart/2005/8/layout/list1"/>
    <dgm:cxn modelId="{E1BD933E-AF2B-492B-A8FE-E314020A4780}" type="presOf" srcId="{C9F01133-413B-4180-A168-69E1E0E04AE9}" destId="{443CF5B1-ABF6-44CE-8031-9ADA561F1297}" srcOrd="1" destOrd="0" presId="urn:microsoft.com/office/officeart/2005/8/layout/list1"/>
    <dgm:cxn modelId="{16E64D22-8D45-4468-ACD0-885C9DE46E2D}" srcId="{EA1804C7-4995-4ABD-9CB2-107AB74616C6}" destId="{C9F01133-413B-4180-A168-69E1E0E04AE9}" srcOrd="1" destOrd="0" parTransId="{F5FB72E9-E2B3-48A9-B3F4-1BD500A2A445}" sibTransId="{4D84FC95-8389-4ADB-8BDA-39CEE76D16B9}"/>
    <dgm:cxn modelId="{A2E4A3FB-6CD0-4F88-AE68-8E656ACD6A4D}" type="presOf" srcId="{430D57AC-47A0-4428-B147-8B568FCF24B3}" destId="{2AD15BA5-4368-4624-9026-3D152E476C94}" srcOrd="1" destOrd="0" presId="urn:microsoft.com/office/officeart/2005/8/layout/list1"/>
    <dgm:cxn modelId="{440F047F-DD15-4AD3-B984-4B2EFE886A5B}" srcId="{C9F01133-413B-4180-A168-69E1E0E04AE9}" destId="{577DB67B-3DA1-4483-895F-60E82CFA3AF6}" srcOrd="0" destOrd="0" parTransId="{783E67B3-E9AE-47E6-9822-D2E678995EA7}" sibTransId="{0F917399-A05E-437D-A260-7DE53FD75A47}"/>
    <dgm:cxn modelId="{36E8A9A8-B4D2-43DB-8D21-B6AD47A8C1D7}" type="presOf" srcId="{430D57AC-47A0-4428-B147-8B568FCF24B3}" destId="{A3D356AD-CE52-4F22-BE91-E42E0D0F5E5F}" srcOrd="0" destOrd="0" presId="urn:microsoft.com/office/officeart/2005/8/layout/list1"/>
    <dgm:cxn modelId="{9F0D03C8-F85F-4EC3-8FA2-6B05297E1F51}" srcId="{430D57AC-47A0-4428-B147-8B568FCF24B3}" destId="{E24660D7-3B91-4476-BFD5-65299F51A4C9}" srcOrd="0" destOrd="0" parTransId="{E258F246-2D09-49A5-8A6A-229A8779DAA6}" sibTransId="{7390895E-94A1-4A64-B680-135CB3E5C259}"/>
    <dgm:cxn modelId="{9D057114-4D83-470D-A09D-B6FBCC06AF10}" type="presOf" srcId="{B634547B-460F-4019-BF4D-E77BD4BD201F}" destId="{D9DD75B2-CA01-444A-B5FA-55BE60B97F3D}" srcOrd="1" destOrd="0" presId="urn:microsoft.com/office/officeart/2005/8/layout/list1"/>
    <dgm:cxn modelId="{737E30E8-3FFD-4BE4-A994-3B801D0BA7C6}" type="presOf" srcId="{E24660D7-3B91-4476-BFD5-65299F51A4C9}" destId="{5E895974-2674-43BB-9AA4-31E0BE3E59F1}" srcOrd="0" destOrd="0" presId="urn:microsoft.com/office/officeart/2005/8/layout/list1"/>
    <dgm:cxn modelId="{1EFC3EB1-AA2F-4FF8-890B-FD59E55A4A07}" type="presOf" srcId="{C9F01133-413B-4180-A168-69E1E0E04AE9}" destId="{43257D7E-1FB3-469D-8C75-823CC6EBC511}" srcOrd="0" destOrd="0" presId="urn:microsoft.com/office/officeart/2005/8/layout/list1"/>
    <dgm:cxn modelId="{9BB2FBF3-8B1A-464C-99BF-BB82C95DD439}" type="presOf" srcId="{EA1804C7-4995-4ABD-9CB2-107AB74616C6}" destId="{E72E3532-CF5A-4921-B8E1-3A3032D4ECB7}" srcOrd="0" destOrd="0" presId="urn:microsoft.com/office/officeart/2005/8/layout/list1"/>
    <dgm:cxn modelId="{23721F93-76E1-4975-A0D3-06E4C5DEF3AF}" type="presOf" srcId="{577DB67B-3DA1-4483-895F-60E82CFA3AF6}" destId="{8C6A88D4-C7F0-410D-8281-E986F320158F}" srcOrd="0" destOrd="0" presId="urn:microsoft.com/office/officeart/2005/8/layout/list1"/>
    <dgm:cxn modelId="{89B3278A-373D-49BE-97DB-1138FE9ADAB4}" srcId="{EA1804C7-4995-4ABD-9CB2-107AB74616C6}" destId="{430D57AC-47A0-4428-B147-8B568FCF24B3}" srcOrd="2" destOrd="0" parTransId="{8580AE48-F7DB-43CF-A6C4-897B6AD576AB}" sibTransId="{8DCF413A-989D-4AC1-ABF9-1B8ECA2D6B47}"/>
    <dgm:cxn modelId="{38F8739C-31FA-47FA-8109-8D11E107D2B8}" type="presParOf" srcId="{E72E3532-CF5A-4921-B8E1-3A3032D4ECB7}" destId="{8FED167E-6616-4FF8-970A-B72D3C0F5DF2}" srcOrd="0" destOrd="0" presId="urn:microsoft.com/office/officeart/2005/8/layout/list1"/>
    <dgm:cxn modelId="{8C863D88-F03C-4434-B6F3-F55D33344BFE}" type="presParOf" srcId="{8FED167E-6616-4FF8-970A-B72D3C0F5DF2}" destId="{D5648E44-BB5F-4466-9F3C-511E96882C79}" srcOrd="0" destOrd="0" presId="urn:microsoft.com/office/officeart/2005/8/layout/list1"/>
    <dgm:cxn modelId="{F1C25ED6-5D7F-48DD-91F0-E33629B6C711}" type="presParOf" srcId="{8FED167E-6616-4FF8-970A-B72D3C0F5DF2}" destId="{D9DD75B2-CA01-444A-B5FA-55BE60B97F3D}" srcOrd="1" destOrd="0" presId="urn:microsoft.com/office/officeart/2005/8/layout/list1"/>
    <dgm:cxn modelId="{66F5F8D2-3E5E-4DB1-B770-9C294811EE87}" type="presParOf" srcId="{E72E3532-CF5A-4921-B8E1-3A3032D4ECB7}" destId="{7D763780-41F7-4E9C-9070-8C76204BF68A}" srcOrd="1" destOrd="0" presId="urn:microsoft.com/office/officeart/2005/8/layout/list1"/>
    <dgm:cxn modelId="{D5D7CCE0-1D6D-44E3-A904-B4BB320BD1A4}" type="presParOf" srcId="{E72E3532-CF5A-4921-B8E1-3A3032D4ECB7}" destId="{1C5AEA15-1D8C-440E-9033-2780F7AB0516}" srcOrd="2" destOrd="0" presId="urn:microsoft.com/office/officeart/2005/8/layout/list1"/>
    <dgm:cxn modelId="{7EC1A570-CF53-4FAF-A5EA-227FFA87081A}" type="presParOf" srcId="{E72E3532-CF5A-4921-B8E1-3A3032D4ECB7}" destId="{714C92A9-4CB7-46A0-9528-C630D6A97A26}" srcOrd="3" destOrd="0" presId="urn:microsoft.com/office/officeart/2005/8/layout/list1"/>
    <dgm:cxn modelId="{214811D6-FE44-4D27-8A7A-083FE907236D}" type="presParOf" srcId="{E72E3532-CF5A-4921-B8E1-3A3032D4ECB7}" destId="{24495977-FD63-4C8B-85E1-6EABAFA7B050}" srcOrd="4" destOrd="0" presId="urn:microsoft.com/office/officeart/2005/8/layout/list1"/>
    <dgm:cxn modelId="{63E14C32-6368-47F7-8BD7-0097AC9F6464}" type="presParOf" srcId="{24495977-FD63-4C8B-85E1-6EABAFA7B050}" destId="{43257D7E-1FB3-469D-8C75-823CC6EBC511}" srcOrd="0" destOrd="0" presId="urn:microsoft.com/office/officeart/2005/8/layout/list1"/>
    <dgm:cxn modelId="{008CEB8F-CC89-4173-823A-31E87BB40848}" type="presParOf" srcId="{24495977-FD63-4C8B-85E1-6EABAFA7B050}" destId="{443CF5B1-ABF6-44CE-8031-9ADA561F1297}" srcOrd="1" destOrd="0" presId="urn:microsoft.com/office/officeart/2005/8/layout/list1"/>
    <dgm:cxn modelId="{F55E5CFD-4C90-4E61-B102-21F08B853B7D}" type="presParOf" srcId="{E72E3532-CF5A-4921-B8E1-3A3032D4ECB7}" destId="{8E0AA433-0D28-40CE-A5F7-B9EE6B661BDA}" srcOrd="5" destOrd="0" presId="urn:microsoft.com/office/officeart/2005/8/layout/list1"/>
    <dgm:cxn modelId="{04F1502F-1E7C-427A-B868-9106146B0066}" type="presParOf" srcId="{E72E3532-CF5A-4921-B8E1-3A3032D4ECB7}" destId="{8C6A88D4-C7F0-410D-8281-E986F320158F}" srcOrd="6" destOrd="0" presId="urn:microsoft.com/office/officeart/2005/8/layout/list1"/>
    <dgm:cxn modelId="{00AF80AD-0722-4730-8F9C-B1B782EB1B55}" type="presParOf" srcId="{E72E3532-CF5A-4921-B8E1-3A3032D4ECB7}" destId="{6144FF8C-54E7-4796-BEB6-80225D4497B3}" srcOrd="7" destOrd="0" presId="urn:microsoft.com/office/officeart/2005/8/layout/list1"/>
    <dgm:cxn modelId="{69B651AD-CE3B-4864-A80F-30EDA51919A3}" type="presParOf" srcId="{E72E3532-CF5A-4921-B8E1-3A3032D4ECB7}" destId="{732EA5ED-34BF-4B4C-BA73-787F27265E1C}" srcOrd="8" destOrd="0" presId="urn:microsoft.com/office/officeart/2005/8/layout/list1"/>
    <dgm:cxn modelId="{2C9942EF-8D85-4550-B258-2A043F0D6732}" type="presParOf" srcId="{732EA5ED-34BF-4B4C-BA73-787F27265E1C}" destId="{A3D356AD-CE52-4F22-BE91-E42E0D0F5E5F}" srcOrd="0" destOrd="0" presId="urn:microsoft.com/office/officeart/2005/8/layout/list1"/>
    <dgm:cxn modelId="{EAC044CD-EF25-4D76-BCBD-A60CA6C4EB06}" type="presParOf" srcId="{732EA5ED-34BF-4B4C-BA73-787F27265E1C}" destId="{2AD15BA5-4368-4624-9026-3D152E476C94}" srcOrd="1" destOrd="0" presId="urn:microsoft.com/office/officeart/2005/8/layout/list1"/>
    <dgm:cxn modelId="{77D13EA1-BDAF-4E96-988E-E93C188BE65B}" type="presParOf" srcId="{E72E3532-CF5A-4921-B8E1-3A3032D4ECB7}" destId="{1519935E-8ED3-4C12-AF12-1350A0022C96}" srcOrd="9" destOrd="0" presId="urn:microsoft.com/office/officeart/2005/8/layout/list1"/>
    <dgm:cxn modelId="{14737E47-76C7-4609-A53D-BAE836AE80DE}" type="presParOf" srcId="{E72E3532-CF5A-4921-B8E1-3A3032D4ECB7}" destId="{5E895974-2674-43BB-9AA4-31E0BE3E59F1}" srcOrd="10" destOrd="0" presId="urn:microsoft.com/office/officeart/2005/8/layout/list1"/>
  </dgm:cxnLst>
  <dgm:bg/>
  <dgm:whole/>
  <dgm:extLst>
    <a:ext uri="{C62137D5-CB1D-491B-B009-E17868A290BF}">
      <dgm14:recolorImg xmlns:dgm14="http://schemas.microsoft.com/office/drawing/2010/diagram" xmlns="" val="1"/>
    </a:ex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C5AEA15-1D8C-440E-9033-2780F7AB0516}">
      <dsp:nvSpPr>
        <dsp:cNvPr id="0" name=""/>
        <dsp:cNvSpPr/>
      </dsp:nvSpPr>
      <dsp:spPr>
        <a:xfrm>
          <a:off x="0" y="266336"/>
          <a:ext cx="8352928" cy="4536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DD75B2-CA01-444A-B5FA-55BE60B97F3D}">
      <dsp:nvSpPr>
        <dsp:cNvPr id="0" name=""/>
        <dsp:cNvSpPr/>
      </dsp:nvSpPr>
      <dsp:spPr>
        <a:xfrm>
          <a:off x="417646" y="656"/>
          <a:ext cx="6855139" cy="53136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005" tIns="0" rIns="221005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800" b="1" kern="1200" smtClean="0">
              <a:latin typeface="Monotype Corsiva" pitchFamily="66" charset="0"/>
            </a:rPr>
            <a:t>I</a:t>
          </a:r>
          <a:r>
            <a:rPr lang="ru-RU" sz="2800" b="1" kern="1200" smtClean="0">
              <a:latin typeface="Monotype Corsiva" pitchFamily="66" charset="0"/>
            </a:rPr>
            <a:t>.</a:t>
          </a:r>
          <a:r>
            <a:rPr lang="ru-RU" sz="2800" kern="1200" smtClean="0">
              <a:latin typeface="Monotype Corsiva" pitchFamily="66" charset="0"/>
            </a:rPr>
            <a:t> </a:t>
          </a:r>
          <a:r>
            <a:rPr lang="ru-RU" sz="2800" b="1" i="1" kern="1200" smtClean="0">
              <a:latin typeface="Monotype Corsiva" pitchFamily="66" charset="0"/>
            </a:rPr>
            <a:t>информационная работа</a:t>
          </a:r>
          <a:endParaRPr lang="ru-RU" sz="2800" kern="1200" dirty="0" smtClean="0">
            <a:latin typeface="Monotype Corsiva" pitchFamily="66" charset="0"/>
          </a:endParaRPr>
        </a:p>
      </dsp:txBody>
      <dsp:txXfrm>
        <a:off x="417646" y="656"/>
        <a:ext cx="6855139" cy="531360"/>
      </dsp:txXfrm>
    </dsp:sp>
    <dsp:sp modelId="{8C6A88D4-C7F0-410D-8281-E986F320158F}">
      <dsp:nvSpPr>
        <dsp:cNvPr id="0" name=""/>
        <dsp:cNvSpPr/>
      </dsp:nvSpPr>
      <dsp:spPr>
        <a:xfrm>
          <a:off x="0" y="1082816"/>
          <a:ext cx="8352928" cy="13041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8280" tIns="374904" rIns="648280" bIns="128016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800" kern="1200" smtClean="0">
              <a:latin typeface="Monotype Corsiva" pitchFamily="66" charset="0"/>
            </a:rPr>
            <a:t> «Формула эффективного действия»: учебник -  носитель содержания образования  + технология  обучения + технология оценивания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ru-RU" sz="1800" kern="1200" dirty="0"/>
        </a:p>
      </dsp:txBody>
      <dsp:txXfrm>
        <a:off x="0" y="1082816"/>
        <a:ext cx="8352928" cy="1304100"/>
      </dsp:txXfrm>
    </dsp:sp>
    <dsp:sp modelId="{443CF5B1-ABF6-44CE-8031-9ADA561F1297}">
      <dsp:nvSpPr>
        <dsp:cNvPr id="0" name=""/>
        <dsp:cNvSpPr/>
      </dsp:nvSpPr>
      <dsp:spPr>
        <a:xfrm>
          <a:off x="417646" y="817136"/>
          <a:ext cx="6855139" cy="53136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005" tIns="0" rIns="22100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i="1" kern="1200" dirty="0" smtClean="0">
              <a:latin typeface="Monotype Corsiva" pitchFamily="66" charset="0"/>
            </a:rPr>
            <a:t>II</a:t>
          </a:r>
          <a:r>
            <a:rPr lang="ru-RU" sz="2800" b="1" i="1" kern="1200" dirty="0" smtClean="0">
              <a:latin typeface="Monotype Corsiva" pitchFamily="66" charset="0"/>
            </a:rPr>
            <a:t>. содержательная (предметная) подготовка </a:t>
          </a:r>
          <a:endParaRPr lang="ru-RU" sz="2800" b="1" i="1" kern="1200" dirty="0">
            <a:latin typeface="Monotype Corsiva" pitchFamily="66" charset="0"/>
          </a:endParaRPr>
        </a:p>
      </dsp:txBody>
      <dsp:txXfrm>
        <a:off x="417646" y="817136"/>
        <a:ext cx="6855139" cy="531360"/>
      </dsp:txXfrm>
    </dsp:sp>
    <dsp:sp modelId="{5E895974-2674-43BB-9AA4-31E0BE3E59F1}">
      <dsp:nvSpPr>
        <dsp:cNvPr id="0" name=""/>
        <dsp:cNvSpPr/>
      </dsp:nvSpPr>
      <dsp:spPr>
        <a:xfrm>
          <a:off x="0" y="2750452"/>
          <a:ext cx="8352928" cy="178605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8280" tIns="374904" rIns="648280" bIns="128016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800" kern="1200" smtClean="0">
              <a:latin typeface="Monotype Corsiva" pitchFamily="66" charset="0"/>
            </a:rPr>
            <a:t>состояние «готовности»  –  «настрой», внутренняя настроенность на определенное поведение, ориентированность на целесообразные действия, актуализация и приспособление возможности личности  для успешных действий в ситуации сдачи экзамена </a:t>
          </a:r>
        </a:p>
        <a:p>
          <a:pPr marL="171450" lvl="1" indent="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kern="1200" dirty="0"/>
        </a:p>
      </dsp:txBody>
      <dsp:txXfrm>
        <a:off x="0" y="2750452"/>
        <a:ext cx="8352928" cy="1786050"/>
      </dsp:txXfrm>
    </dsp:sp>
    <dsp:sp modelId="{2AD15BA5-4368-4624-9026-3D152E476C94}">
      <dsp:nvSpPr>
        <dsp:cNvPr id="0" name=""/>
        <dsp:cNvSpPr/>
      </dsp:nvSpPr>
      <dsp:spPr>
        <a:xfrm>
          <a:off x="394671" y="2436315"/>
          <a:ext cx="6901097" cy="53136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005" tIns="0" rIns="22100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i="1" kern="1200" smtClean="0">
              <a:latin typeface="Monotype Corsiva" pitchFamily="66" charset="0"/>
            </a:rPr>
            <a:t>III</a:t>
          </a:r>
          <a:r>
            <a:rPr lang="ru-RU" sz="2800" b="1" i="1" kern="1200" smtClean="0">
              <a:latin typeface="Monotype Corsiva" pitchFamily="66" charset="0"/>
            </a:rPr>
            <a:t>. психологическая подготовка   </a:t>
          </a:r>
          <a:endParaRPr lang="ru-RU" sz="2800" b="1" i="1" kern="1200" dirty="0">
            <a:latin typeface="Monotype Corsiva" pitchFamily="66" charset="0"/>
          </a:endParaRPr>
        </a:p>
      </dsp:txBody>
      <dsp:txXfrm>
        <a:off x="394671" y="2436315"/>
        <a:ext cx="6901097" cy="531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939877-256F-4C43-A78E-4B8E7F3A5041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8E227-DD4E-444E-8117-7EFCD91FD7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0407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8E227-DD4E-444E-8117-7EFCD91FD73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601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8E227-DD4E-444E-8117-7EFCD91FD73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5195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8E227-DD4E-444E-8117-7EFCD91FD73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35266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8E227-DD4E-444E-8117-7EFCD91FD73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35811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8E227-DD4E-444E-8117-7EFCD91FD735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0934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0820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6769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254712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159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198879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6285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4180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1381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7712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0381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7596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4382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2230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8020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2091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2379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34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  <p:sldLayoutId id="2147483778" r:id="rId14"/>
    <p:sldLayoutId id="2147483779" r:id="rId15"/>
    <p:sldLayoutId id="2147483780" r:id="rId16"/>
  </p:sldLayoutIdLst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476672"/>
            <a:ext cx="6480720" cy="2564904"/>
          </a:xfrm>
          <a:ln w="28575"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/>
              <a:t>Точки </a:t>
            </a:r>
            <a:r>
              <a:rPr lang="ru-RU" sz="4000" b="1" dirty="0"/>
              <a:t>риска в подготовке </a:t>
            </a:r>
            <a:r>
              <a:rPr lang="ru-RU" sz="4000" b="1" dirty="0" smtClean="0"/>
              <a:t>обучающихся</a:t>
            </a:r>
            <a:r>
              <a:rPr lang="ru-RU" sz="4000" b="1" dirty="0" smtClean="0"/>
              <a:t> </a:t>
            </a:r>
            <a:r>
              <a:rPr lang="ru-RU" sz="4000" b="1" dirty="0" smtClean="0"/>
              <a:t>к </a:t>
            </a:r>
            <a:r>
              <a:rPr lang="ru-RU" sz="4000" b="1" dirty="0"/>
              <a:t>сдаче ГИА 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ru-RU" sz="4000" b="1" dirty="0" smtClean="0"/>
              <a:t>и </a:t>
            </a:r>
            <a:r>
              <a:rPr lang="ru-RU" sz="4000" b="1" dirty="0"/>
              <a:t>пути их преодоления</a:t>
            </a: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sz="3100" b="1" dirty="0" smtClean="0">
                <a:latin typeface="Monotype Corsiva" pitchFamily="66" charset="0"/>
              </a:rPr>
              <a:t/>
            </a:r>
            <a:br>
              <a:rPr lang="ru-RU" sz="3100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 «</a:t>
            </a:r>
            <a:r>
              <a:rPr lang="ru-RU" b="1" u="sng" dirty="0" smtClean="0">
                <a:solidFill>
                  <a:schemeClr val="tx1"/>
                </a:solidFill>
                <a:latin typeface="Monotype Corsiva" pitchFamily="66" charset="0"/>
              </a:rPr>
              <a:t>Точки риска в подготовке школьников к сдаче ГИА по биологии и пути их преодоления»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5" name="Содержимое 4" descr="2309-article-wide-preview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39552" y="2942184"/>
            <a:ext cx="3744416" cy="3915816"/>
          </a:xfrm>
          <a:effectLst>
            <a:softEdge rad="63500"/>
          </a:effectLst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572000" y="4365104"/>
            <a:ext cx="4176464" cy="1584176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русского языка и литературы: Боброва </a:t>
            </a:r>
            <a:r>
              <a:rPr lang="ru-RU" sz="16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Васильевна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 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940721696"/>
              </p:ext>
            </p:extLst>
          </p:nvPr>
        </p:nvGraphicFramePr>
        <p:xfrm>
          <a:off x="683568" y="2132856"/>
          <a:ext cx="8352928" cy="45365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475656" y="452571"/>
            <a:ext cx="7416824" cy="1200329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«Подготовленность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» -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комплекс приобретенных  знаний, умений и навыков, а также качеств, позволяющих успешно выполнять  определенную деятельность.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5373216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u="sng" dirty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Содержание информационно-разъяснительной работы с педагогическим </a:t>
            </a:r>
            <a:r>
              <a:rPr lang="ru-RU" sz="2400" u="sng" dirty="0" smtClean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коллективом: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>
              <a:solidFill>
                <a:schemeClr val="tx1"/>
              </a:solidFill>
              <a:latin typeface="Monotype Corsiva" pitchFamily="66" charset="0"/>
              <a:ea typeface="+mj-ea"/>
              <a:cs typeface="+mj-cs"/>
            </a:endParaRPr>
          </a:p>
          <a:p>
            <a:pPr>
              <a:spcBef>
                <a:spcPts val="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rgbClr val="0070C0"/>
                </a:solidFill>
                <a:latin typeface="Monotype Corsiva" pitchFamily="66" charset="0"/>
                <a:ea typeface="+mj-ea"/>
                <a:cs typeface="+mj-cs"/>
              </a:rPr>
              <a:t>Анализ </a:t>
            </a:r>
            <a:r>
              <a:rPr lang="ru-RU" sz="2400" dirty="0">
                <a:solidFill>
                  <a:srgbClr val="0070C0"/>
                </a:solidFill>
                <a:latin typeface="Monotype Corsiva" pitchFamily="66" charset="0"/>
                <a:ea typeface="+mj-ea"/>
                <a:cs typeface="+mj-cs"/>
              </a:rPr>
              <a:t>итоговой аттестации </a:t>
            </a:r>
            <a:r>
              <a:rPr lang="ru-RU" sz="2400" dirty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за прошлый учебный </a:t>
            </a:r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год</a:t>
            </a:r>
            <a:r>
              <a:rPr lang="ru-RU" sz="2400" dirty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.</a:t>
            </a:r>
          </a:p>
          <a:p>
            <a:pPr>
              <a:spcBef>
                <a:spcPts val="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Участие в семинарах, вебинарах, </a:t>
            </a:r>
            <a:r>
              <a:rPr lang="ru-RU" sz="2400" dirty="0" smtClean="0">
                <a:solidFill>
                  <a:srgbClr val="0070C0"/>
                </a:solidFill>
                <a:latin typeface="Monotype Corsiva" pitchFamily="66" charset="0"/>
                <a:ea typeface="+mj-ea"/>
                <a:cs typeface="+mj-cs"/>
              </a:rPr>
              <a:t>повышение уровня знаний </a:t>
            </a:r>
            <a:r>
              <a:rPr lang="ru-RU" sz="2400" dirty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по вопросам готовности к государственной итоговой аттестации. </a:t>
            </a:r>
            <a:endParaRPr lang="ru-RU" sz="2400" dirty="0" smtClean="0">
              <a:solidFill>
                <a:schemeClr val="tx1"/>
              </a:solidFill>
              <a:latin typeface="Monotype Corsiva" pitchFamily="66" charset="0"/>
              <a:ea typeface="+mj-ea"/>
              <a:cs typeface="+mj-cs"/>
            </a:endParaRPr>
          </a:p>
          <a:p>
            <a:pPr>
              <a:spcBef>
                <a:spcPts val="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rgbClr val="0070C0"/>
                </a:solidFill>
                <a:latin typeface="Monotype Corsiva" pitchFamily="66" charset="0"/>
                <a:ea typeface="+mj-ea"/>
                <a:cs typeface="+mj-cs"/>
              </a:rPr>
              <a:t>Участие педагогов в процедуре </a:t>
            </a:r>
            <a:r>
              <a:rPr lang="ru-RU" sz="2400" dirty="0" smtClean="0">
                <a:solidFill>
                  <a:srgbClr val="0070C0"/>
                </a:solidFill>
                <a:latin typeface="Monotype Corsiva" pitchFamily="66" charset="0"/>
                <a:ea typeface="+mj-ea"/>
                <a:cs typeface="+mj-cs"/>
              </a:rPr>
              <a:t>ГИА</a:t>
            </a:r>
            <a:r>
              <a:rPr lang="ru-RU" sz="2400" dirty="0" smtClean="0">
                <a:solidFill>
                  <a:srgbClr val="0070C0"/>
                </a:solidFill>
                <a:latin typeface="Monotype Corsiva" pitchFamily="66" charset="0"/>
                <a:ea typeface="+mj-ea"/>
                <a:cs typeface="+mj-cs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и тщательной подготовки к </a:t>
            </a:r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ней</a:t>
            </a:r>
            <a:endParaRPr lang="ru-RU" sz="2400" dirty="0">
              <a:solidFill>
                <a:schemeClr val="tx1"/>
              </a:solidFill>
              <a:latin typeface="Monotype Corsiva" pitchFamily="66" charset="0"/>
              <a:ea typeface="+mj-ea"/>
              <a:cs typeface="+mj-cs"/>
            </a:endParaRPr>
          </a:p>
          <a:p>
            <a:pPr>
              <a:spcBef>
                <a:spcPts val="0"/>
              </a:spcBef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Необходимо владеть знаниями современных требований, предъявляемых к работе организаторов и технических специалистов, привлекаемых к проведению </a:t>
            </a:r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ГИА.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 </a:t>
            </a:r>
            <a:r>
              <a:rPr lang="ru-RU" sz="2400" dirty="0">
                <a:solidFill>
                  <a:srgbClr val="0070C0"/>
                </a:solidFill>
                <a:latin typeface="Monotype Corsiva" pitchFamily="66" charset="0"/>
                <a:ea typeface="+mj-ea"/>
                <a:cs typeface="+mj-cs"/>
              </a:rPr>
              <a:t>Это положительно отразится на качестве </a:t>
            </a:r>
            <a:r>
              <a:rPr lang="ru-RU" sz="2400" dirty="0" smtClean="0">
                <a:solidFill>
                  <a:srgbClr val="0070C0"/>
                </a:solidFill>
                <a:latin typeface="Monotype Corsiva" pitchFamily="66" charset="0"/>
                <a:ea typeface="+mj-ea"/>
                <a:cs typeface="+mj-cs"/>
              </a:rPr>
              <a:t>проведения </a:t>
            </a:r>
            <a:r>
              <a:rPr lang="ru-RU" sz="2400" dirty="0">
                <a:solidFill>
                  <a:srgbClr val="0070C0"/>
                </a:solidFill>
                <a:latin typeface="Monotype Corsiva" pitchFamily="66" charset="0"/>
                <a:ea typeface="+mj-ea"/>
                <a:cs typeface="+mj-cs"/>
              </a:rPr>
              <a:t>ГИА.</a:t>
            </a: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979712" y="692696"/>
            <a:ext cx="6480720" cy="584775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Monotype Corsiva" pitchFamily="66" charset="0"/>
                <a:ea typeface="+mj-ea"/>
                <a:cs typeface="+mj-cs"/>
              </a:rPr>
              <a:t>Информационная работа</a:t>
            </a:r>
            <a:endParaRPr lang="ru-RU" sz="3200" dirty="0">
              <a:latin typeface="Monotype Corsiva" pitchFamily="66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4282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79512" y="1556792"/>
            <a:ext cx="8640960" cy="5301208"/>
          </a:xfrm>
          <a:solidFill>
            <a:schemeClr val="bg1"/>
          </a:solidFill>
        </p:spPr>
        <p:txBody>
          <a:bodyPr>
            <a:normAutofit fontScale="25000" lnSpcReduction="20000"/>
          </a:bodyPr>
          <a:lstStyle/>
          <a:p>
            <a:r>
              <a:rPr lang="ru-RU" sz="9600" u="sng" dirty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2.Содержание информационно-разъяснительной работы с учащимися</a:t>
            </a:r>
            <a:r>
              <a:rPr lang="ru-RU" sz="9600" dirty="0" smtClean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.</a:t>
            </a:r>
          </a:p>
          <a:p>
            <a:pPr marL="0" indent="0">
              <a:buNone/>
            </a:pPr>
            <a:endParaRPr lang="ru-RU" sz="3200" dirty="0">
              <a:solidFill>
                <a:schemeClr val="tx1"/>
              </a:solidFill>
              <a:latin typeface="Monotype Corsiva" pitchFamily="66" charset="0"/>
              <a:ea typeface="+mj-ea"/>
              <a:cs typeface="+mj-cs"/>
            </a:endParaRPr>
          </a:p>
          <a:p>
            <a:pPr marL="0" indent="0">
              <a:buNone/>
            </a:pPr>
            <a:r>
              <a:rPr lang="ru-RU" sz="9600" dirty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1) Организация информационной работы в форме </a:t>
            </a:r>
            <a:r>
              <a:rPr lang="ru-RU" sz="9600" dirty="0">
                <a:solidFill>
                  <a:srgbClr val="0070C0"/>
                </a:solidFill>
                <a:latin typeface="Monotype Corsiva" pitchFamily="66" charset="0"/>
                <a:ea typeface="+mj-ea"/>
                <a:cs typeface="+mj-cs"/>
              </a:rPr>
              <a:t>инструктажа учащихся</a:t>
            </a:r>
            <a:r>
              <a:rPr lang="ru-RU" sz="9600" dirty="0" smtClean="0">
                <a:solidFill>
                  <a:srgbClr val="0070C0"/>
                </a:solidFill>
                <a:latin typeface="Monotype Corsiva" pitchFamily="66" charset="0"/>
                <a:ea typeface="+mj-ea"/>
                <a:cs typeface="+mj-cs"/>
              </a:rPr>
              <a:t>:</a:t>
            </a:r>
            <a:r>
              <a:rPr lang="ru-RU" sz="9600" dirty="0" smtClean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 </a:t>
            </a:r>
            <a:r>
              <a:rPr lang="ru-RU" sz="9600" dirty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расписание </a:t>
            </a:r>
            <a:r>
              <a:rPr lang="ru-RU" sz="9600" dirty="0" smtClean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экзаменов, </a:t>
            </a:r>
            <a:r>
              <a:rPr lang="ru-RU" sz="9600" dirty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правила поведения на </a:t>
            </a:r>
            <a:r>
              <a:rPr lang="ru-RU" sz="9600" dirty="0" smtClean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экзамене, правила </a:t>
            </a:r>
            <a:r>
              <a:rPr lang="ru-RU" sz="9600" dirty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заполнения </a:t>
            </a:r>
            <a:r>
              <a:rPr lang="ru-RU" sz="9600" dirty="0" smtClean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бланков, </a:t>
            </a:r>
            <a:r>
              <a:rPr lang="ru-RU" sz="9600" dirty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правила и порядок подачи апелляций.</a:t>
            </a:r>
          </a:p>
          <a:p>
            <a:pPr marL="0" indent="0">
              <a:buNone/>
            </a:pPr>
            <a:r>
              <a:rPr lang="ru-RU" sz="9600" dirty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2) </a:t>
            </a:r>
            <a:r>
              <a:rPr lang="ru-RU" sz="9600" dirty="0" smtClean="0">
                <a:solidFill>
                  <a:srgbClr val="0070C0"/>
                </a:solidFill>
                <a:latin typeface="Monotype Corsiva" pitchFamily="66" charset="0"/>
                <a:ea typeface="+mj-ea"/>
                <a:cs typeface="+mj-cs"/>
              </a:rPr>
              <a:t>Информационные стенды </a:t>
            </a:r>
            <a:r>
              <a:rPr lang="ru-RU" sz="9600" dirty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для учащихся </a:t>
            </a:r>
            <a:r>
              <a:rPr lang="ru-RU" sz="9600" dirty="0" smtClean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в </a:t>
            </a:r>
            <a:r>
              <a:rPr lang="ru-RU" sz="9600" dirty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соответствии с требованиями: нормативные документы, правила заполнения бланков, ресурсы Интернет по вопросам </a:t>
            </a:r>
            <a:r>
              <a:rPr lang="ru-RU" sz="9600" dirty="0" smtClean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ГИА</a:t>
            </a:r>
            <a:r>
              <a:rPr lang="ru-RU" sz="9600" dirty="0" smtClean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, </a:t>
            </a:r>
            <a:r>
              <a:rPr lang="ru-RU" sz="9600" dirty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расписание экзаменов, правила поведения на экзаменах и другая необходимая </a:t>
            </a:r>
            <a:r>
              <a:rPr lang="ru-RU" sz="9600" dirty="0" smtClean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информация</a:t>
            </a:r>
            <a:r>
              <a:rPr lang="ru-RU" sz="9600" dirty="0" smtClean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.</a:t>
            </a:r>
            <a:endParaRPr lang="ru-RU" sz="9600" dirty="0" smtClean="0">
              <a:solidFill>
                <a:schemeClr val="tx1"/>
              </a:solidFill>
              <a:latin typeface="Monotype Corsiva" pitchFamily="66" charset="0"/>
              <a:ea typeface="+mj-ea"/>
              <a:cs typeface="+mj-cs"/>
            </a:endParaRPr>
          </a:p>
          <a:p>
            <a:pPr marL="0" indent="0">
              <a:buNone/>
            </a:pPr>
            <a:r>
              <a:rPr lang="ru-RU" sz="9600" dirty="0" smtClean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3</a:t>
            </a:r>
            <a:r>
              <a:rPr lang="ru-RU" sz="9600" dirty="0" smtClean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) </a:t>
            </a:r>
            <a:r>
              <a:rPr lang="ru-RU" sz="9600" dirty="0">
                <a:solidFill>
                  <a:srgbClr val="0070C0"/>
                </a:solidFill>
                <a:latin typeface="Monotype Corsiva" pitchFamily="66" charset="0"/>
                <a:ea typeface="+mj-ea"/>
                <a:cs typeface="+mj-cs"/>
              </a:rPr>
              <a:t>Проведение классных часов </a:t>
            </a:r>
            <a:r>
              <a:rPr lang="ru-RU" sz="9600" dirty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по вопросам подготовки и проведения </a:t>
            </a:r>
            <a:r>
              <a:rPr lang="ru-RU" sz="9600" dirty="0" smtClean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ГИА</a:t>
            </a:r>
            <a:r>
              <a:rPr lang="ru-RU" sz="9600" dirty="0" smtClean="0">
                <a:solidFill>
                  <a:schemeClr val="tx1"/>
                </a:solidFill>
                <a:latin typeface="Monotype Corsiva" pitchFamily="66" charset="0"/>
                <a:ea typeface="+mj-ea"/>
                <a:cs typeface="+mj-cs"/>
              </a:rPr>
              <a:t>. </a:t>
            </a:r>
            <a:endParaRPr lang="ru-RU" dirty="0"/>
          </a:p>
          <a:p>
            <a:endParaRPr lang="ru-RU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979712" y="692696"/>
            <a:ext cx="6480720" cy="584775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Monotype Corsiva" pitchFamily="66" charset="0"/>
                <a:ea typeface="+mj-ea"/>
                <a:cs typeface="+mj-cs"/>
              </a:rPr>
              <a:t>Информационная работа</a:t>
            </a:r>
            <a:endParaRPr lang="ru-RU" sz="3200" dirty="0">
              <a:latin typeface="Monotype Corsiva" pitchFamily="66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9838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79512" y="1340768"/>
            <a:ext cx="8736429" cy="558924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Экзамены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- ситуация  действительно  серьезная,  но не запредельная.  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Ощущение 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огромной  важности экзамена не стимулирует 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школьника, а,         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напротив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,  мешает  подготовке.  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0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этом случае следует </a:t>
            </a:r>
            <a:r>
              <a:rPr lang="ru-RU" sz="20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немного снизить  значимость ситуации. </a:t>
            </a:r>
            <a:endParaRPr lang="ru-RU" sz="20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80000"/>
              </a:lnSpc>
              <a:buNone/>
            </a:pPr>
            <a:endParaRPr lang="ru-RU" sz="20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получить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успешный результат по экзамену под силу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каждому выпускнику, для этого необходимо иметь всего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лишь большое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желание, правильные установки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для успешной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сдачи экзамена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правильно организованное время.</a:t>
            </a: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ea typeface="Calibri" pitchFamily="34" charset="0"/>
              <a:cs typeface="Times New Roman" pitchFamily="18" charset="0"/>
            </a:endParaRPr>
          </a:p>
          <a:p>
            <a:pPr lvl="1" indent="-342900" algn="ctr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Calibri" pitchFamily="34" charset="0"/>
                <a:cs typeface="Times New Roman" pitchFamily="18" charset="0"/>
              </a:rPr>
              <a:t>При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Calibri" pitchFamily="34" charset="0"/>
                <a:cs typeface="Times New Roman" pitchFamily="18" charset="0"/>
              </a:rPr>
              <a:t>правильном подходе экзамены могут служить средством самоутверждения и повышением личностной самооценки.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sun9-42.userapi.com/c857732/v857732667/20d3ca/j5iQ-brMyL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1559" y="4941167"/>
            <a:ext cx="2552295" cy="17121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99792" y="457841"/>
            <a:ext cx="4531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ВАЖНО ПОМНИТЬ</a:t>
            </a:r>
            <a:r>
              <a:rPr lang="ru-RU" sz="3200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endParaRPr lang="ru-RU" sz="3200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4" name="Picture 6" descr="https://rabotatam.ru/uploads/gallery/album_395/gallery_11_395_28379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91880" y="4941167"/>
            <a:ext cx="2570758" cy="17121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katun24.ru/sites/default/files/images/5d801b55b812b3c41178dd92f1a20d3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58584" y="4941168"/>
            <a:ext cx="2487546" cy="1690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8585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79512" y="1196752"/>
            <a:ext cx="6696744" cy="5661248"/>
          </a:xfrm>
          <a:solidFill>
            <a:schemeClr val="bg1"/>
          </a:solidFill>
        </p:spPr>
        <p:txBody>
          <a:bodyPr vert="horz" lIns="91440" tIns="45720" rIns="91440" bIns="45720" rtlCol="0">
            <a:normAutofit fontScale="92500"/>
          </a:bodyPr>
          <a:lstStyle/>
          <a:p>
            <a:endParaRPr lang="ru-RU" sz="2800" b="1" dirty="0" smtClean="0">
              <a:latin typeface="Monotype Corsiva" pitchFamily="66" charset="0"/>
            </a:endParaRPr>
          </a:p>
          <a:p>
            <a:endParaRPr lang="ru-RU" sz="2800" b="1" dirty="0" smtClean="0">
              <a:latin typeface="Monotype Corsiva" pitchFamily="66" charset="0"/>
            </a:endParaRPr>
          </a:p>
          <a:p>
            <a:r>
              <a:rPr lang="ru-RU" sz="2800" b="1" dirty="0" smtClean="0">
                <a:latin typeface="Monotype Corsiva" pitchFamily="66" charset="0"/>
              </a:rPr>
              <a:t>переориентации </a:t>
            </a:r>
            <a:r>
              <a:rPr lang="ru-RU" sz="2800" b="1" dirty="0">
                <a:latin typeface="Monotype Corsiva" pitchFamily="66" charset="0"/>
              </a:rPr>
              <a:t>на </a:t>
            </a:r>
            <a:r>
              <a:rPr lang="ru-RU" sz="2800" b="1" dirty="0" err="1">
                <a:latin typeface="Monotype Corsiva" pitchFamily="66" charset="0"/>
              </a:rPr>
              <a:t>компетентностный</a:t>
            </a:r>
            <a:r>
              <a:rPr lang="ru-RU" sz="2800" b="1" dirty="0">
                <a:latin typeface="Monotype Corsiva" pitchFamily="66" charset="0"/>
              </a:rPr>
              <a:t> подход;</a:t>
            </a:r>
          </a:p>
          <a:p>
            <a:r>
              <a:rPr lang="ru-RU" sz="2800" b="1" dirty="0" smtClean="0">
                <a:latin typeface="Monotype Corsiva" pitchFamily="66" charset="0"/>
              </a:rPr>
              <a:t>непрерывное </a:t>
            </a:r>
            <a:r>
              <a:rPr lang="ru-RU" sz="2800" b="1" dirty="0">
                <a:latin typeface="Monotype Corsiva" pitchFamily="66" charset="0"/>
              </a:rPr>
              <a:t>самообразование; </a:t>
            </a:r>
          </a:p>
          <a:p>
            <a:r>
              <a:rPr lang="ru-RU" sz="2800" b="1" dirty="0" smtClean="0">
                <a:latin typeface="Monotype Corsiva" pitchFamily="66" charset="0"/>
              </a:rPr>
              <a:t>владение </a:t>
            </a:r>
            <a:r>
              <a:rPr lang="ru-RU" sz="2800" b="1" dirty="0">
                <a:latin typeface="Monotype Corsiva" pitchFamily="66" charset="0"/>
              </a:rPr>
              <a:t>новыми, современными педагогическими информационными технологиями;</a:t>
            </a:r>
          </a:p>
          <a:p>
            <a:r>
              <a:rPr lang="ru-RU" sz="2800" b="1" dirty="0" smtClean="0">
                <a:latin typeface="Monotype Corsiva" pitchFamily="66" charset="0"/>
              </a:rPr>
              <a:t>обеспечение </a:t>
            </a:r>
            <a:r>
              <a:rPr lang="ru-RU" sz="2800" b="1" dirty="0">
                <a:latin typeface="Monotype Corsiva" pitchFamily="66" charset="0"/>
              </a:rPr>
              <a:t>современного качества образования на основе сохранения его фундаментальности и соответствия актуальным и перспективным потребностям личности, общества и государства.</a:t>
            </a:r>
          </a:p>
          <a:p>
            <a:endParaRPr lang="ru-RU" sz="2000" b="1" dirty="0"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76672"/>
            <a:ext cx="7130752" cy="1280890"/>
          </a:xfrm>
          <a:ln w="19050"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Monotype Corsiva" pitchFamily="66" charset="0"/>
              </a:rPr>
              <a:t>Тенденции изменения приоритетов в вопросе о роли и качестве образования:</a:t>
            </a:r>
            <a:br>
              <a:rPr lang="ru-RU" b="1" dirty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 </a:t>
            </a: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endParaRPr lang="ru-RU" b="1" dirty="0">
              <a:latin typeface="Monotype Corsiva" pitchFamily="66" charset="0"/>
            </a:endParaRPr>
          </a:p>
        </p:txBody>
      </p:sp>
      <p:pic>
        <p:nvPicPr>
          <p:cNvPr id="1026" name="Picture 2" descr="http://gim24.tomsk.ru/images/upload/1577077504_%D0%BD%D0%BE%D0%BA%D0%B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58018" y="2211922"/>
            <a:ext cx="2420605" cy="181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thumbs.dreamstime.com/b/%D0%B4%D0%B8%D0%B0%D0%B3%D1%80%D0%B0%D0%BC%D0%BC%D0%B0-%D0%B8%D0%B0%D0%B3%D1%80%D0%B0%D0%BC%D0%BC%D1%8B-%D0%B5-%D0%B0-%D1%81-%D0%BA%D1%80%D0%B0%D1%81%D0%BD%D0%BE%D0%B9-%D0%BF%D0%BE-%D0%BD%D0%B8%D0%BC%D0%B0%D1%8F-%D1%81%D1%82%D1%80%D0%B5-%D0%BA%D0%BE%D0%B9-%D0%BD%D0%B0-%D0%B1%D0%B5-%D0%BE%D0%B9-%D0%BF%D1%80%D0%B5-745095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09130" y="4027376"/>
            <a:ext cx="2369493" cy="2369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179512" y="1412776"/>
            <a:ext cx="6120680" cy="5445224"/>
          </a:xfrm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endParaRPr lang="ru-RU" b="1" dirty="0" smtClean="0">
              <a:latin typeface="Monotype Corsiva" pitchFamily="66" charset="0"/>
            </a:endParaRPr>
          </a:p>
          <a:p>
            <a:pPr algn="ctr"/>
            <a:endParaRPr lang="ru-RU" sz="40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lvl="0"/>
            <a:r>
              <a:rPr lang="ru-RU" sz="4000" i="1" dirty="0" smtClean="0">
                <a:solidFill>
                  <a:schemeClr val="tx1"/>
                </a:solidFill>
                <a:latin typeface="Monotype Corsiva" pitchFamily="66" charset="0"/>
              </a:rPr>
              <a:t>высокая мобильность, переключаемость;</a:t>
            </a:r>
            <a:endParaRPr lang="ru-RU" sz="40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lvl="0"/>
            <a:r>
              <a:rPr lang="ru-RU" sz="4000" i="1" dirty="0" smtClean="0">
                <a:solidFill>
                  <a:schemeClr val="tx1"/>
                </a:solidFill>
                <a:latin typeface="Monotype Corsiva" pitchFamily="66" charset="0"/>
              </a:rPr>
              <a:t>высокий уровень организации деятельности;</a:t>
            </a:r>
            <a:endParaRPr lang="ru-RU" sz="40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lvl="0"/>
            <a:r>
              <a:rPr lang="ru-RU" sz="4000" i="1" dirty="0" smtClean="0">
                <a:solidFill>
                  <a:schemeClr val="tx1"/>
                </a:solidFill>
                <a:latin typeface="Monotype Corsiva" pitchFamily="66" charset="0"/>
              </a:rPr>
              <a:t>высокая и устойчивая работоспособность;</a:t>
            </a:r>
            <a:endParaRPr lang="ru-RU" sz="40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lvl="0"/>
            <a:r>
              <a:rPr lang="ru-RU" sz="4000" i="1" dirty="0" smtClean="0">
                <a:solidFill>
                  <a:schemeClr val="tx1"/>
                </a:solidFill>
                <a:latin typeface="Monotype Corsiva" pitchFamily="66" charset="0"/>
              </a:rPr>
              <a:t>высокий уровень концентрации внимания, произвольности;</a:t>
            </a:r>
            <a:endParaRPr lang="ru-RU" sz="40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lvl="0"/>
            <a:r>
              <a:rPr lang="ru-RU" sz="4000" i="1" dirty="0" smtClean="0">
                <a:solidFill>
                  <a:schemeClr val="tx1"/>
                </a:solidFill>
                <a:latin typeface="Monotype Corsiva" pitchFamily="66" charset="0"/>
              </a:rPr>
              <a:t>четкость и структурированность мышления, </a:t>
            </a:r>
            <a:r>
              <a:rPr lang="ru-RU" sz="4000" i="1" dirty="0" err="1" smtClean="0">
                <a:solidFill>
                  <a:schemeClr val="tx1"/>
                </a:solidFill>
                <a:latin typeface="Monotype Corsiva" pitchFamily="66" charset="0"/>
              </a:rPr>
              <a:t>комбинаторность</a:t>
            </a:r>
            <a:r>
              <a:rPr lang="ru-RU" sz="4000" i="1" dirty="0" smtClean="0">
                <a:solidFill>
                  <a:schemeClr val="tx1"/>
                </a:solidFill>
                <a:latin typeface="Monotype Corsiva" pitchFamily="66" charset="0"/>
              </a:rPr>
              <a:t>;</a:t>
            </a:r>
            <a:endParaRPr lang="ru-RU" sz="40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lvl="0"/>
            <a:r>
              <a:rPr lang="ru-RU" sz="4000" i="1" dirty="0" err="1" smtClean="0">
                <a:solidFill>
                  <a:schemeClr val="tx1"/>
                </a:solidFill>
                <a:latin typeface="Monotype Corsiva" pitchFamily="66" charset="0"/>
              </a:rPr>
              <a:t>сформированность</a:t>
            </a:r>
            <a:r>
              <a:rPr lang="ru-RU" sz="4000" i="1" dirty="0" smtClean="0">
                <a:solidFill>
                  <a:schemeClr val="tx1"/>
                </a:solidFill>
                <a:latin typeface="Monotype Corsiva" pitchFamily="66" charset="0"/>
              </a:rPr>
              <a:t> внутреннего плана действий</a:t>
            </a:r>
            <a:r>
              <a:rPr lang="ru-RU" sz="4000" b="1" dirty="0" smtClean="0">
                <a:solidFill>
                  <a:schemeClr val="tx1"/>
                </a:solidFill>
                <a:latin typeface="Monotype Corsiva" pitchFamily="66" charset="0"/>
              </a:rPr>
              <a:t>. </a:t>
            </a:r>
            <a:endParaRPr lang="ru-RU" sz="40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 </a:t>
            </a:r>
            <a:endParaRPr lang="ru-RU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6947279" cy="1280890"/>
          </a:xfrm>
          <a:ln w="28575"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 </a:t>
            </a:r>
            <a:r>
              <a:rPr lang="ru-RU" dirty="0">
                <a:solidFill>
                  <a:schemeClr val="tx1"/>
                </a:solidFill>
                <a:latin typeface="Monotype Corsiva" pitchFamily="66" charset="0"/>
              </a:rPr>
              <a:t>Наиболее значимые характеристики, которые требуются в процессе сдачи ГИА:</a:t>
            </a:r>
          </a:p>
        </p:txBody>
      </p:sp>
      <p:pic>
        <p:nvPicPr>
          <p:cNvPr id="2050" name="Picture 2" descr="https://www.bongolearn.com/wp-content/uploads/2019/06/ExperientialLearning_front-09-1024x1024-1200x120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28815" y="2060848"/>
            <a:ext cx="2799161" cy="35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548680"/>
            <a:ext cx="7211144" cy="1296144"/>
          </a:xfrm>
          <a:ln w="28575"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ctr"/>
            <a:r>
              <a:rPr lang="ru-RU" b="1" dirty="0"/>
              <a:t> </a:t>
            </a:r>
            <a:r>
              <a:rPr lang="ru-RU" dirty="0"/>
              <a:t> </a:t>
            </a:r>
            <a:r>
              <a:rPr lang="ru-RU" dirty="0">
                <a:solidFill>
                  <a:schemeClr val="tx1"/>
                </a:solidFill>
                <a:latin typeface="Monotype Corsiva" pitchFamily="66" charset="0"/>
              </a:rPr>
              <a:t>Три группы риска (трудностей) ГИА: </a:t>
            </a:r>
            <a:br>
              <a:rPr lang="ru-RU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i="1" u="sng" dirty="0">
                <a:solidFill>
                  <a:schemeClr val="tx1"/>
                </a:solidFill>
                <a:latin typeface="Monotype Corsiva" pitchFamily="66" charset="0"/>
              </a:rPr>
              <a:t>когнитивные</a:t>
            </a:r>
            <a:r>
              <a:rPr lang="ru-RU" dirty="0">
                <a:solidFill>
                  <a:schemeClr val="tx1"/>
                </a:solidFill>
                <a:latin typeface="Monotype Corsiva" pitchFamily="66" charset="0"/>
              </a:rPr>
              <a:t>, </a:t>
            </a:r>
            <a:r>
              <a:rPr lang="ru-RU" i="1" u="sng" dirty="0">
                <a:solidFill>
                  <a:schemeClr val="tx1"/>
                </a:solidFill>
                <a:latin typeface="Monotype Corsiva" pitchFamily="66" charset="0"/>
              </a:rPr>
              <a:t>личностные</a:t>
            </a:r>
            <a:r>
              <a:rPr lang="ru-RU" dirty="0">
                <a:solidFill>
                  <a:schemeClr val="tx1"/>
                </a:solidFill>
                <a:latin typeface="Monotype Corsiva" pitchFamily="66" charset="0"/>
              </a:rPr>
              <a:t> и </a:t>
            </a:r>
            <a:r>
              <a:rPr lang="ru-RU" i="1" u="sng" dirty="0">
                <a:solidFill>
                  <a:schemeClr val="tx1"/>
                </a:solidFill>
                <a:latin typeface="Monotype Corsiva" pitchFamily="66" charset="0"/>
              </a:rPr>
              <a:t>процессуальные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179512" y="1988840"/>
            <a:ext cx="5256584" cy="4869160"/>
          </a:xfrm>
          <a:solidFill>
            <a:schemeClr val="bg1"/>
          </a:solidFill>
        </p:spPr>
        <p:txBody>
          <a:bodyPr>
            <a:normAutofit/>
          </a:bodyPr>
          <a:lstStyle/>
          <a:p>
            <a:pPr lvl="0">
              <a:buNone/>
            </a:pPr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 </a:t>
            </a:r>
            <a:r>
              <a:rPr lang="ru-RU" b="1" dirty="0" smtClean="0"/>
              <a:t> </a:t>
            </a:r>
            <a:r>
              <a:rPr lang="ru-RU" sz="2000" b="1" u="sng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Когнитивные трудности</a:t>
            </a:r>
            <a:r>
              <a:rPr lang="ru-RU" sz="2000" b="1" dirty="0" smtClean="0">
                <a:latin typeface="Monotype Corsiva" pitchFamily="66" charset="0"/>
              </a:rPr>
              <a:t> </a:t>
            </a:r>
            <a:r>
              <a:rPr lang="ru-RU" sz="2000" dirty="0" smtClean="0">
                <a:latin typeface="Monotype Corsiva" pitchFamily="66" charset="0"/>
              </a:rPr>
              <a:t>- это трудности, связанные с особенностями переработки информации в ходе ГИА, со спецификой работы с </a:t>
            </a:r>
            <a:r>
              <a:rPr lang="ru-RU" sz="2000" dirty="0" smtClean="0">
                <a:latin typeface="Monotype Corsiva" pitchFamily="66" charset="0"/>
              </a:rPr>
              <a:t>заданием.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b="1" u="sng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Личностные трудности </a:t>
            </a:r>
            <a:r>
              <a:rPr lang="ru-RU" sz="2000" dirty="0" smtClean="0">
                <a:latin typeface="Monotype Corsiva" pitchFamily="66" charset="0"/>
              </a:rPr>
              <a:t> обусловлены особенностями восприятия учеником ситуации экзамена, его субъективными реакциями и состояниями.</a:t>
            </a:r>
          </a:p>
          <a:p>
            <a:pPr>
              <a:buNone/>
            </a:pPr>
            <a:r>
              <a:rPr lang="ru-RU" sz="2000" b="1" u="sng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Процессуальные трудности</a:t>
            </a:r>
            <a:r>
              <a:rPr lang="ru-RU" sz="2000" b="1" dirty="0" smtClean="0">
                <a:latin typeface="Monotype Corsiva" pitchFamily="66" charset="0"/>
              </a:rPr>
              <a:t> </a:t>
            </a:r>
            <a:r>
              <a:rPr lang="ru-RU" sz="2000" dirty="0" smtClean="0">
                <a:latin typeface="Monotype Corsiva" pitchFamily="66" charset="0"/>
              </a:rPr>
              <a:t>связанны с самой процедурой </a:t>
            </a:r>
            <a:r>
              <a:rPr lang="ru-RU" sz="2000" dirty="0" smtClean="0">
                <a:latin typeface="Monotype Corsiva" pitchFamily="66" charset="0"/>
              </a:rPr>
              <a:t> </a:t>
            </a:r>
            <a:r>
              <a:rPr lang="ru-RU" sz="2000" dirty="0" smtClean="0">
                <a:latin typeface="Monotype Corsiva" pitchFamily="66" charset="0"/>
              </a:rPr>
              <a:t>государственного экзамена. Эта процедура во многом имеет инновационный, непривычный для </a:t>
            </a:r>
            <a:r>
              <a:rPr lang="ru-RU" sz="2000" dirty="0" smtClean="0">
                <a:latin typeface="Monotype Corsiva" pitchFamily="66" charset="0"/>
              </a:rPr>
              <a:t>учеников</a:t>
            </a:r>
            <a:r>
              <a:rPr lang="ru-RU" sz="2000" dirty="0" smtClean="0">
                <a:latin typeface="Monotype Corsiva" pitchFamily="66" charset="0"/>
              </a:rPr>
              <a:t> </a:t>
            </a:r>
            <a:r>
              <a:rPr lang="ru-RU" sz="2000" dirty="0" smtClean="0">
                <a:latin typeface="Monotype Corsiva" pitchFamily="66" charset="0"/>
              </a:rPr>
              <a:t>характер, что может явиться причиной значительных трудностей на экзамене.</a:t>
            </a:r>
            <a:endParaRPr lang="ru-RU" sz="20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https://avatars.mds.yandex.net/get-zen_doc/1577695/pub_5dae6ec5fc69ab00aef02ea8_5dae81d0f557d000c44337ac/scale_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48264" y="1991136"/>
            <a:ext cx="1386818" cy="1437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xn--80apfedmab8e4d.xn--p1ai/wp-content/uploads/2019/10/shkolnik-1110x7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41020" y="3599721"/>
            <a:ext cx="1908534" cy="12694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трелка вправо 2"/>
          <p:cNvSpPr/>
          <p:nvPr/>
        </p:nvSpPr>
        <p:spPr>
          <a:xfrm>
            <a:off x="5724128" y="2492896"/>
            <a:ext cx="936104" cy="2167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5718697" y="4041068"/>
            <a:ext cx="936104" cy="2167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5718697" y="5589240"/>
            <a:ext cx="936104" cy="2167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2" name="Picture 8" descr="https://cf.ppt-online.org/files1/slide/s/ScZdKB2yeJNRrnjG6aHgiL7DsvVfXwkAzMI5TlmWph/slide-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41019" y="5159130"/>
            <a:ext cx="1908534" cy="1429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56863"/>
            <a:ext cx="6696744" cy="1352711"/>
          </a:xfrm>
        </p:spPr>
        <p:txBody>
          <a:bodyPr>
            <a:normAutofit fontScale="90000"/>
          </a:bodyPr>
          <a:lstStyle/>
          <a:p>
            <a:r>
              <a:rPr lang="ru-RU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Тестирование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предполагает формирование особых навыков: умения выделять существенные стороны в каждом вопросе и отделять их от второстепенных, умения оперировать фактами и положениями, вырванными из общего контекста.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avatars.mds.yandex.net/get-zen_doc/1577695/pub_5dae6ec5fc69ab00aef02ea8_5dae81d0f557d000c44337ac/scale_120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740352" y="656863"/>
            <a:ext cx="1305366" cy="1352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0854" y="44624"/>
            <a:ext cx="4145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>
                <a:solidFill>
                  <a:srgbClr val="FF0000"/>
                </a:solidFill>
                <a:latin typeface="Monotype Corsiva" pitchFamily="66" charset="0"/>
              </a:rPr>
              <a:t>Когнитивные трудности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0854" y="2009574"/>
            <a:ext cx="8834864" cy="484842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Процедура ГИА требует </a:t>
            </a:r>
            <a:r>
              <a:rPr lang="ru-RU" sz="1400" i="1" u="sng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особой стратегии деятельности</a:t>
            </a:r>
            <a:r>
              <a:rPr lang="ru-RU" sz="1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ученику необходимо определить для себя, какие задания и в каком соотношении он будет выполнять:</a:t>
            </a:r>
          </a:p>
          <a:p>
            <a:endParaRPr lang="ru-RU" sz="8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</a:t>
            </a:r>
            <a:r>
              <a:rPr lang="ru-RU" sz="12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оптимальной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стратегии может представлять некоторую трудность для ученика. На этот выбор оказывает влияние множество факторов: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он может зависеть от </a:t>
            </a:r>
            <a:r>
              <a:rPr lang="ru-RU" sz="12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притязаний учащегося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Неумение адекватно оценивать свои возможности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(завышенный или заниженный уровень притязаний) может привести к выбору неэффективной для себя стратегии.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Выбранная стратегия определяет также </a:t>
            </a:r>
            <a:r>
              <a:rPr lang="ru-RU" sz="12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планирования и распределения времени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Для того чтобы справиться с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заданием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ГИА, требуется </a:t>
            </a:r>
            <a:r>
              <a:rPr lang="ru-RU" sz="12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рационально распределить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имеющийся временной промежуток в соответствии с выбранной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стратегией.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Таким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 для </a:t>
            </a:r>
            <a:r>
              <a:rPr lang="ru-RU" sz="14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преодоления когнитивных трудностей необходимо двигаться в двух направлениях: осваивать навыки работы с тестами и помогать выпускнику вырабатывать индивидуальную стратегию деятельно</a:t>
            </a:r>
            <a:r>
              <a:rPr lang="ru-RU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навыки работы - это в большей степени педагогическая задача, то выработка индивидуальной стратегии - это задача психологическая.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данном контексте </a:t>
            </a:r>
            <a:r>
              <a:rPr lang="ru-RU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стратегия деятельности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совокупность приемов и способов, которые в соответствии со своими личностными особенностями использует ученик, и которые позволяют ему добиться наилучших результатов на экзамене.</a:t>
            </a:r>
          </a:p>
        </p:txBody>
      </p:sp>
    </p:spTree>
    <p:extLst>
      <p:ext uri="{BB962C8B-B14F-4D97-AF65-F5344CB8AC3E}">
        <p14:creationId xmlns:p14="http://schemas.microsoft.com/office/powerpoint/2010/main" xmlns="" val="41117445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632103"/>
            <a:ext cx="6947279" cy="1068705"/>
          </a:xfrm>
          <a:ln w="19050">
            <a:solidFill>
              <a:schemeClr val="tx2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затруднения обусловлены </a:t>
            </a:r>
            <a:r>
              <a:rPr lang="ru-RU" sz="20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особенностями восприятия учеником ситуации экзамена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его субъективными реакциями и состояниями.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854" y="2060848"/>
            <a:ext cx="7385482" cy="4796362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всего стрессовой является сама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экзамена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 экзамене ученик должен за ограниченное количество времени продемонстрировать свои знания по определенному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вопросу,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причем результаты этой деятельности будут оцениваться. На экзамене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показывает, чего он на самом деле добился, каковы в действительности его знания. Традиционно в нашей школьной системе экзамены наделяются особой значимостью, а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успешность или неуспешность ученика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сдаче экзамена активно обсуждается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педагогами: «Все экзамены сдал на пятерки!» или «Ужас, завалил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не просто рядовая проверка знаний, это кульминационный момент, готовиться к которому начинаются заранее: «Как же ты с такими знаниями будешь сдавать экзамены?!» Стресс на экзамене связан с тем, что эта процедура напрямую связана с </a:t>
            </a:r>
            <a:r>
              <a:rPr lang="ru-RU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самооценкой </a:t>
            </a:r>
            <a:r>
              <a:rPr lang="ru-RU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насколько я действительно умен, насколько могу справиться с предложенными мне заданиями?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 времени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значительно повышает тревогу ученика, у него появляется страх «не успеть».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0854" y="44624"/>
            <a:ext cx="4145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  <a:latin typeface="Monotype Corsiva" pitchFamily="66" charset="0"/>
              </a:rPr>
              <a:t>Личностные </a:t>
            </a:r>
            <a:r>
              <a:rPr lang="ru-RU" sz="3200" b="1" u="sng" dirty="0">
                <a:solidFill>
                  <a:srgbClr val="FF0000"/>
                </a:solidFill>
                <a:latin typeface="Monotype Corsiva" pitchFamily="66" charset="0"/>
              </a:rPr>
              <a:t>трудности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080" name="Picture 8" descr="https://avatars.mds.yandex.net/get-pdb/2834771/e53b9573-fdcb-4e08-8fb5-499f46b343cd/s1200?webp=false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876256" y="3140968"/>
            <a:ext cx="2301231" cy="35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7266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629399"/>
            <a:ext cx="5472608" cy="917550"/>
          </a:xfrm>
          <a:ln w="19050">
            <a:solidFill>
              <a:schemeClr val="tx2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усугубляет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психологические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выпускника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743" y="1628800"/>
            <a:ext cx="8920148" cy="2248289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just"/>
            <a:r>
              <a:rPr lang="ru-RU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тсутствие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полной и четкой информации о процедуре проведения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ГИА. Известно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дефицит информации повышает тревогу. В ситуации ГИА фактически этот дефицит не может компенсировать никто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 учителя, ни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товарищи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Фактически на традиционном экзамене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находится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ситуации большей психологической защищенности.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выпускной экзамен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повышает его субъективную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значимость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0854" y="44624"/>
            <a:ext cx="4145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  <a:latin typeface="Monotype Corsiva" pitchFamily="66" charset="0"/>
              </a:rPr>
              <a:t>Личностные </a:t>
            </a:r>
            <a:r>
              <a:rPr lang="ru-RU" sz="3200" b="1" u="sng" dirty="0">
                <a:solidFill>
                  <a:srgbClr val="FF0000"/>
                </a:solidFill>
                <a:latin typeface="Monotype Corsiva" pitchFamily="66" charset="0"/>
              </a:rPr>
              <a:t>трудности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7524328" y="4149080"/>
            <a:ext cx="1606674" cy="2699668"/>
          </a:xfrm>
          <a:prstGeom prst="rect">
            <a:avLst/>
          </a:prstGeom>
        </p:spPr>
      </p:pic>
      <p:sp>
        <p:nvSpPr>
          <p:cNvPr id="11" name="Объект 2"/>
          <p:cNvSpPr txBox="1">
            <a:spLocks/>
          </p:cNvSpPr>
          <p:nvPr/>
        </p:nvSpPr>
        <p:spPr>
          <a:xfrm>
            <a:off x="138846" y="3877089"/>
            <a:ext cx="7385482" cy="297165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 3" charset="2"/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Подводя итоги, отметим, что основное следствие личностных трудностей - это </a:t>
            </a:r>
            <a:r>
              <a:rPr lang="ru-RU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повышенный уровень тревоги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на экзамене, что приводит к </a:t>
            </a:r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дезорганизации деятельности, снижению концентрации внимания и работоспособности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Тревога - это весьма энергоемкое занятие. Чем больше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тревожится, тем меньше сил у него остается на учебную деятельность.</a:t>
            </a:r>
          </a:p>
          <a:p>
            <a:pPr marL="0" indent="0" algn="ctr">
              <a:buFont typeface="Wingdings 3" charset="2"/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</a:t>
            </a:r>
            <a:r>
              <a:rPr lang="ru-RU" sz="2000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преодоление личностных трудностей прежде всего должно быть направлено на снижение тревоги.</a:t>
            </a:r>
            <a:endParaRPr lang="ru-RU" sz="2000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3044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395" y="1900791"/>
            <a:ext cx="8848140" cy="2248289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Фронтальная подготовка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учащихся, предоставляющая им необходимую информацию о правилах и нормах процедуры ГИА и направленная на выработку индивидуального стиля работы.</a:t>
            </a: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Выработка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индивидуальных стратегий поддержки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для конкретных учащихся с учетом их индивидуальных особенностей.</a:t>
            </a: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Привлечение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учеников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ознакомление их со спецификой ГИА.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0854" y="44624"/>
            <a:ext cx="4865202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  <a:latin typeface="Monotype Corsiva" pitchFamily="66" charset="0"/>
              </a:rPr>
              <a:t>Психологические </a:t>
            </a:r>
            <a:r>
              <a:rPr lang="ru-RU" sz="3200" b="1" u="sng" dirty="0">
                <a:solidFill>
                  <a:srgbClr val="FF0000"/>
                </a:solidFill>
                <a:latin typeface="Monotype Corsiva" pitchFamily="66" charset="0"/>
              </a:rPr>
              <a:t>трудности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210854" y="4034881"/>
            <a:ext cx="5801306" cy="281386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2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Ситуация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ГИА является сложной </a:t>
            </a:r>
            <a:r>
              <a:rPr lang="ru-RU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практически для всех выпускников. Вместе с тем различные группы учащихся могут испытывать специфические трудности в зависимости от особенностей познавательной и эмоционально-волевой </a:t>
            </a: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сферы.</a:t>
            </a:r>
            <a:endParaRPr lang="en-US" i="1" u="sng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lnSpc>
                <a:spcPct val="200000"/>
              </a:lnSpc>
              <a:spcBef>
                <a:spcPts val="0"/>
              </a:spcBef>
              <a:buNone/>
            </a:pPr>
            <a:endParaRPr lang="en-US" sz="2000" i="1" u="sng" dirty="0" smtClean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lnSpc>
                <a:spcPct val="200000"/>
              </a:lnSpc>
              <a:spcBef>
                <a:spcPts val="0"/>
              </a:spcBef>
              <a:buNone/>
            </a:pPr>
            <a:endParaRPr lang="en-US" sz="2000" i="1" u="sng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lnSpc>
                <a:spcPct val="200000"/>
              </a:lnSpc>
              <a:spcBef>
                <a:spcPts val="0"/>
              </a:spcBef>
              <a:buNone/>
            </a:pPr>
            <a:endParaRPr lang="en-US" sz="2000" i="1" u="sng" dirty="0" smtClean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lnSpc>
                <a:spcPct val="200000"/>
              </a:lnSpc>
              <a:spcBef>
                <a:spcPts val="0"/>
              </a:spcBef>
              <a:buNone/>
            </a:pPr>
            <a:endParaRPr lang="en-US" sz="2000" i="1" u="sng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lnSpc>
                <a:spcPct val="200000"/>
              </a:lnSpc>
              <a:spcBef>
                <a:spcPts val="0"/>
              </a:spcBef>
              <a:buNone/>
            </a:pPr>
            <a:endParaRPr lang="en-US" sz="2000" i="1" u="sng" dirty="0" smtClean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lnSpc>
                <a:spcPct val="200000"/>
              </a:lnSpc>
              <a:spcBef>
                <a:spcPts val="0"/>
              </a:spcBef>
              <a:buNone/>
            </a:pPr>
            <a:endParaRPr lang="en-US" sz="2000" i="1" u="sng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lnSpc>
                <a:spcPct val="200000"/>
              </a:lnSpc>
              <a:spcBef>
                <a:spcPts val="0"/>
              </a:spcBef>
              <a:buNone/>
            </a:pPr>
            <a:endParaRPr lang="ru-RU" sz="2000" i="1" u="sng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20131"/>
            <a:ext cx="7272808" cy="1166461"/>
          </a:xfrm>
          <a:ln w="19050">
            <a:solidFill>
              <a:schemeClr val="tx2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полноценной психологической подготовки – вовлечение всех участников: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выпускников,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sun9-53.userapi.com/c846520/v846520220/1e52eb/dhaVZF5Qq7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26464" y="4437112"/>
            <a:ext cx="2899071" cy="1627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9560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9512" y="1311800"/>
            <a:ext cx="8964488" cy="5546200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51520" y="2122748"/>
            <a:ext cx="2699792" cy="1800200"/>
          </a:xfrm>
          <a:prstGeom prst="ellipse">
            <a:avLst/>
          </a:prstGeom>
          <a:gradFill>
            <a:gsLst>
              <a:gs pos="100000">
                <a:schemeClr val="bg2">
                  <a:lumMod val="50000"/>
                </a:schemeClr>
              </a:gs>
              <a:gs pos="100000">
                <a:schemeClr val="accent2">
                  <a:shade val="98000"/>
                  <a:lumMod val="94000"/>
                </a:schemeClr>
              </a:gs>
            </a:gsLst>
          </a:gra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Monotype Corsiva" pitchFamily="66" charset="0"/>
              </a:rPr>
              <a:t>Информационная готовность</a:t>
            </a:r>
          </a:p>
        </p:txBody>
      </p:sp>
      <p:sp>
        <p:nvSpPr>
          <p:cNvPr id="7" name="Овал 6"/>
          <p:cNvSpPr/>
          <p:nvPr/>
        </p:nvSpPr>
        <p:spPr>
          <a:xfrm>
            <a:off x="6300192" y="1988840"/>
            <a:ext cx="2736304" cy="1800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Теоретическая предметная готовность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06352" y="4895056"/>
            <a:ext cx="2664296" cy="1800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Психологическая готовность</a:t>
            </a:r>
          </a:p>
        </p:txBody>
      </p:sp>
      <p:sp>
        <p:nvSpPr>
          <p:cNvPr id="9" name="Овал 8"/>
          <p:cNvSpPr/>
          <p:nvPr/>
        </p:nvSpPr>
        <p:spPr>
          <a:xfrm>
            <a:off x="6551712" y="4895056"/>
            <a:ext cx="2448272" cy="1728192"/>
          </a:xfrm>
          <a:prstGeom prst="ellipse">
            <a:avLst/>
          </a:prstGeom>
          <a:gradFill>
            <a:gsLst>
              <a:gs pos="100000">
                <a:schemeClr val="bg2">
                  <a:lumMod val="50000"/>
                </a:schemeClr>
              </a:gs>
              <a:gs pos="100000">
                <a:schemeClr val="accent2">
                  <a:shade val="98000"/>
                  <a:lumMod val="94000"/>
                </a:schemeClr>
              </a:gs>
            </a:gsLst>
          </a:gra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Monotype Corsiva" pitchFamily="66" charset="0"/>
              </a:rPr>
              <a:t>Практическая предметная готовность</a:t>
            </a:r>
          </a:p>
        </p:txBody>
      </p:sp>
      <p:sp>
        <p:nvSpPr>
          <p:cNvPr id="11" name="Овал 10"/>
          <p:cNvSpPr/>
          <p:nvPr/>
        </p:nvSpPr>
        <p:spPr>
          <a:xfrm>
            <a:off x="3185592" y="3066807"/>
            <a:ext cx="2952328" cy="1872208"/>
          </a:xfrm>
          <a:prstGeom prst="ellipse">
            <a:avLst/>
          </a:prstGeom>
          <a:gradFill>
            <a:gsLst>
              <a:gs pos="0">
                <a:srgbClr val="FF0000"/>
              </a:gs>
              <a:gs pos="0">
                <a:schemeClr val="accent1">
                  <a:lumMod val="75000"/>
                </a:schemeClr>
              </a:gs>
            </a:gsLst>
          </a:gra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Готовность к ГИА</a:t>
            </a:r>
            <a:endParaRPr lang="ru-RU" sz="32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flipH="1" flipV="1">
            <a:off x="2879812" y="3356992"/>
            <a:ext cx="54006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5868144" y="3465004"/>
            <a:ext cx="683568" cy="2520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724128" y="4653136"/>
            <a:ext cx="93610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2771800" y="4653136"/>
            <a:ext cx="79208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03763"/>
            <a:ext cx="8208912" cy="187185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 </a:t>
            </a:r>
            <a:r>
              <a:rPr lang="ru-RU" dirty="0" smtClean="0"/>
              <a:t> </a:t>
            </a:r>
            <a:r>
              <a:rPr lang="ru-RU" sz="2200" b="1" dirty="0" smtClean="0">
                <a:solidFill>
                  <a:schemeClr val="tx1"/>
                </a:solidFill>
                <a:latin typeface="Monotype Corsiva" pitchFamily="66" charset="0"/>
              </a:rPr>
              <a:t>Результаты государственной </a:t>
            </a:r>
            <a:r>
              <a:rPr lang="ru-RU" sz="2200" b="1" dirty="0">
                <a:solidFill>
                  <a:schemeClr val="tx1"/>
                </a:solidFill>
                <a:latin typeface="Monotype Corsiva" pitchFamily="66" charset="0"/>
              </a:rPr>
              <a:t>(итоговой) аттестации во многом зависят от предварительной подготовки к этому ответственному периоду</a:t>
            </a:r>
            <a:r>
              <a:rPr lang="ru-RU" sz="2200" b="1" dirty="0" smtClean="0">
                <a:solidFill>
                  <a:schemeClr val="tx1"/>
                </a:solidFill>
                <a:latin typeface="Monotype Corsiva" pitchFamily="66" charset="0"/>
              </a:rPr>
              <a:t>.</a:t>
            </a:r>
            <a:br>
              <a:rPr lang="ru-RU" sz="2200" b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200" b="1" dirty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2200" b="1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700" b="1" u="sng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Составляющие готовности учащихся к сдаче экзаменов </a:t>
            </a:r>
            <a:r>
              <a:rPr lang="ru-RU" sz="2700" b="1" u="sng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2700" b="1" u="sng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>
                <a:solidFill>
                  <a:schemeClr val="tx1"/>
                </a:solidFill>
                <a:latin typeface="Monotype Corsiva" pitchFamily="66" charset="0"/>
              </a:rPr>
              <a:t> </a:t>
            </a:r>
            <a:endParaRPr lang="ru-RU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Другая 4">
      <a:dk1>
        <a:sysClr val="windowText" lastClr="000000"/>
      </a:dk1>
      <a:lt1>
        <a:sysClr val="window" lastClr="FFFFFF"/>
      </a:lt1>
      <a:dk2>
        <a:srgbClr val="0070C0"/>
      </a:dk2>
      <a:lt2>
        <a:srgbClr val="E3EACF"/>
      </a:lt2>
      <a:accent1>
        <a:srgbClr val="FF000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FFFFFF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070C0"/>
    </a:dk2>
    <a:lt2>
      <a:srgbClr val="E3EACF"/>
    </a:lt2>
    <a:accent1>
      <a:srgbClr val="FF0000"/>
    </a:accent1>
    <a:accent2>
      <a:srgbClr val="DE7E18"/>
    </a:accent2>
    <a:accent3>
      <a:srgbClr val="9F8351"/>
    </a:accent3>
    <a:accent4>
      <a:srgbClr val="728653"/>
    </a:accent4>
    <a:accent5>
      <a:srgbClr val="92AA4C"/>
    </a:accent5>
    <a:accent6>
      <a:srgbClr val="FFFFFF"/>
    </a:accent6>
    <a:hlink>
      <a:srgbClr val="FB4A18"/>
    </a:hlink>
    <a:folHlink>
      <a:srgbClr val="FB931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Аспект</Template>
  <TotalTime>254</TotalTime>
  <Words>899</Words>
  <Application>Microsoft Office PowerPoint</Application>
  <PresentationFormat>Экран (4:3)</PresentationFormat>
  <Paragraphs>93</Paragraphs>
  <Slides>13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Легкий дым</vt:lpstr>
      <vt:lpstr> Точки риска в подготовке обучающихся к сдаче ГИА  и пути их преодоления                        «Точки риска в подготовке школьников к сдаче ГИА по биологии и пути их преодоления»</vt:lpstr>
      <vt:lpstr>Тенденции изменения приоритетов в вопросе о роли и качестве образования:    </vt:lpstr>
      <vt:lpstr> Наиболее значимые характеристики, которые требуются в процессе сдачи ГИА:</vt:lpstr>
      <vt:lpstr>  Три группы риска (трудностей) ГИА:  когнитивные, личностные и процессуальные </vt:lpstr>
      <vt:lpstr>Тестирование предполагает формирование особых навыков: умения выделять существенные стороны в каждом вопросе и отделять их от второстепенных, умения оперировать фактами и положениями, вырванными из общего контекста.</vt:lpstr>
      <vt:lpstr>Эти затруднения обусловлены особенностями восприятия учеником ситуации экзамена, его субъективными реакциями и состояниями. </vt:lpstr>
      <vt:lpstr>Что усугубляет психологические  трудности выпускника?</vt:lpstr>
      <vt:lpstr>обеспечение полноценной психологической подготовки – вовлечение всех участников: выпускников, педагогов. </vt:lpstr>
      <vt:lpstr>  Результаты государственной (итоговой) аттестации во многом зависят от предварительной подготовки к этому ответственному периоду.  Составляющие готовности учащихся к сдаче экзаменов             </vt:lpstr>
      <vt:lpstr>             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«Точки риска в подготовке школьников к сдаче ГИА по биологии и пути их преодоления»</dc:title>
  <dc:creator>Кристина</dc:creator>
  <cp:lastModifiedBy>slawa</cp:lastModifiedBy>
  <cp:revision>38</cp:revision>
  <dcterms:modified xsi:type="dcterms:W3CDTF">2025-03-25T01:22:11Z</dcterms:modified>
</cp:coreProperties>
</file>