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notesMasterIdLst>
    <p:notesMasterId r:id="rId2"/>
  </p:notesMasterIdLst>
  <p:sldIdLst>
    <p:sldId id="256" r:id="rId3"/>
    <p:sldId id="257" r:id="rId4"/>
    <p:sldId id="260" r:id="rId5"/>
    <p:sldId id="261" r:id="rId6"/>
    <p:sldId id="265" r:id="rId7"/>
    <p:sldId id="266" r:id="rId8"/>
    <p:sldId id="258" r:id="rId9"/>
    <p:sldId id="259" r:id="rId10"/>
    <p:sldId id="263" r:id="rId11"/>
    <p:sldId id="269" r:id="rId12"/>
    <p:sldId id="262" r:id="rId13"/>
    <p:sldId id="267" r:id="rId14"/>
    <p:sldId id="268" r:id="rId15"/>
    <p:sldId id="270" r:id="rId16"/>
    <p:sldId id="271" r:id="rId17"/>
    <p:sldId id="264" r:id="rId18"/>
    <p:sldId id="272" r:id="rId19"/>
    <p:sldId id="273" r:id="rId20"/>
    <p:sldId id="274" r:id="rId21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tags" Target="tags/tag1.xml" /><Relationship Id="rId23" Type="http://schemas.openxmlformats.org/officeDocument/2006/relationships/presProps" Target="presProps.xml" /><Relationship Id="rId24" Type="http://schemas.openxmlformats.org/officeDocument/2006/relationships/viewProps" Target="viewProps.xml" /><Relationship Id="rId25" Type="http://schemas.openxmlformats.org/officeDocument/2006/relationships/theme" Target="theme/theme1.xml" /><Relationship Id="rId26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3A87F-4ED3-4A1D-A78E-191F5BEE308B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1E5A4-C38D-42EE-9EF3-8AEDE33A47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616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1E5A4-C38D-42EE-9EF3-8AEDE33A47E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124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911FB7-5CB7-2FBE-DDEF-74C75DA7A552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200EB947-CF79-2723-BA16-CDC2341C4B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F1E3EF3F-A5B6-BCD9-0883-D6570392BD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F967856-B9BD-44CF-4F2F-A00B5D8306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1E5A4-C38D-42EE-9EF3-8AEDE33A47E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624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0ECCCB-A7AF-FFC5-DA98-215D3AAD0B60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5DFF2162-93ED-9EFB-4D8F-5D11C44B3A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C880B3BC-D5D1-BC23-44B9-9570CCC5DA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CB8ECD4-EBCE-D68A-9EC3-D58D8174BE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1E5A4-C38D-42EE-9EF3-8AEDE33A47E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675176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491E-C060-40F6-A164-26CC593EADD9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C5557-7D46-4686-8293-863F0BFF3D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938434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>
            <a:fillRect/>
          </a:stretch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4491E-C060-40F6-A164-26CC593EADD9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13C5557-7D46-4686-8293-863F0BFF3DC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33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Tx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Tx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Relationship Id="rId4" Type="http://schemas.openxmlformats.org/officeDocument/2006/relationships/image" Target="../media/image24.jpeg" /><Relationship Id="rId5" Type="http://schemas.openxmlformats.org/officeDocument/2006/relationships/image" Target="../media/image2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Relationship Id="rId4" Type="http://schemas.openxmlformats.org/officeDocument/2006/relationships/image" Target="../media/image28.jpeg" /><Relationship Id="rId5" Type="http://schemas.openxmlformats.org/officeDocument/2006/relationships/image" Target="../media/image29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30.jpeg" /><Relationship Id="rId4" Type="http://schemas.openxmlformats.org/officeDocument/2006/relationships/image" Target="../media/image31.jpeg" /><Relationship Id="rId5" Type="http://schemas.openxmlformats.org/officeDocument/2006/relationships/image" Target="../media/image32.jpeg" /><Relationship Id="rId6" Type="http://schemas.openxmlformats.org/officeDocument/2006/relationships/image" Target="../media/image3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34.jpeg" /><Relationship Id="rId4" Type="http://schemas.openxmlformats.org/officeDocument/2006/relationships/image" Target="../media/image35.jpeg" /><Relationship Id="rId5" Type="http://schemas.openxmlformats.org/officeDocument/2006/relationships/image" Target="../media/image36.jpeg" /><Relationship Id="rId6" Type="http://schemas.openxmlformats.org/officeDocument/2006/relationships/image" Target="../media/image37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38.jpeg" /><Relationship Id="rId4" Type="http://schemas.openxmlformats.org/officeDocument/2006/relationships/image" Target="../media/image39.jpeg" /><Relationship Id="rId5" Type="http://schemas.openxmlformats.org/officeDocument/2006/relationships/image" Target="../media/image40.jpeg" /><Relationship Id="rId6" Type="http://schemas.openxmlformats.org/officeDocument/2006/relationships/image" Target="../media/image41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2.jpeg" /><Relationship Id="rId3" Type="http://schemas.openxmlformats.org/officeDocument/2006/relationships/image" Target="../media/image43.jpeg" /><Relationship Id="rId4" Type="http://schemas.openxmlformats.org/officeDocument/2006/relationships/image" Target="../media/image44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5.jpeg" /><Relationship Id="rId3" Type="http://schemas.openxmlformats.org/officeDocument/2006/relationships/image" Target="../media/image46.jpeg" /><Relationship Id="rId4" Type="http://schemas.openxmlformats.org/officeDocument/2006/relationships/image" Target="../media/image47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8.jpeg" /><Relationship Id="rId3" Type="http://schemas.openxmlformats.org/officeDocument/2006/relationships/image" Target="../media/image49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0.jpeg" /><Relationship Id="rId3" Type="http://schemas.openxmlformats.org/officeDocument/2006/relationships/image" Target="../media/image51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Relationship Id="rId4" Type="http://schemas.openxmlformats.org/officeDocument/2006/relationships/image" Target="../media/image7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hyperlink" Target="https://www.maam.ru/obrazovanie/blokada-leningrada" TargetMode="External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Relationship Id="rId5" Type="http://schemas.openxmlformats.org/officeDocument/2006/relationships/image" Target="../media/image18.jpeg" /><Relationship Id="rId6" Type="http://schemas.openxmlformats.org/officeDocument/2006/relationships/image" Target="../media/image19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DB7B1D11-54C0-26CF-E9B6-A781F077D98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26942" y="422031"/>
            <a:ext cx="10452295" cy="51909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2309393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5B401D-3A5A-0DDE-02A7-31ACCBAC1072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0F28249-5366-7723-4724-472DC2A7C035}"/>
              </a:ext>
            </a:extLst>
          </p:cNvPr>
          <p:cNvSpPr txBox="1"/>
          <p:nvPr/>
        </p:nvSpPr>
        <p:spPr>
          <a:xfrm>
            <a:off x="156138" y="164327"/>
            <a:ext cx="344891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>
              <a:latin typeface="Arial" pitchFamily="34" charset="0"/>
              <a:cs typeface="Arial" pitchFamily="34" charset="0"/>
            </a:endParaRPr>
          </a:p>
          <a:p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Люди от голода умирали не только в холодных квартирах, но и прямо на улице, в подъездах, не доходя до  дома.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AC5E0D1-40DF-A66F-F347-18CD5A31A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9840" y="3106633"/>
            <a:ext cx="3554276" cy="276782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BEAD76-BB58-0D73-E2BD-7A70480470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9840" y="275954"/>
            <a:ext cx="3682303" cy="271905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F4ACC74-89B8-EAAF-6C0A-81C6132E58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0499" y="3149309"/>
            <a:ext cx="3731075" cy="268247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1173656-C199-1F3C-E9EE-E9BC51CD6C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1737" y="218748"/>
            <a:ext cx="3828601" cy="274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646636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ECFEC1-C7BD-7B13-4AD0-4600E4AC5B47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D98FC8A-0E6C-667D-E433-412A55F5DE77}"/>
              </a:ext>
            </a:extLst>
          </p:cNvPr>
          <p:cNvSpPr txBox="1"/>
          <p:nvPr/>
        </p:nvSpPr>
        <p:spPr>
          <a:xfrm>
            <a:off x="532725" y="87009"/>
            <a:ext cx="3795751" cy="65546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Когда в Ладожском озере замерзла вода, по льду была проложена дорога, которую сейчас называют «Дорога жизни». Эта дорога спасла многих ленинградцев, помогла выжить людям. 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Сначала по тонкому льду  отправили конно -транспортный батальон, а затем и машины. Они</a:t>
            </a:r>
            <a:r>
              <a:rPr lang="ru-RU" kern="100"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u-RU" ker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</a:t>
            </a: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од бомбежкой доставляли в город муку и другое продовольствие. 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 обратно, на « Большую землю»( так называли территорию за кольцом блокады), стариков и голодных детей. 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1800" kern="1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0D9386-6768-9C0D-1451-DD7D7CDA49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798" y="3216167"/>
            <a:ext cx="3405576" cy="263568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3C27C7C-8285-0D6D-D88D-58436989D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1544" y="538412"/>
            <a:ext cx="3294829" cy="246919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EB94B68-DE35-7993-39F0-E6090F7A00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499" b="51966"/>
          <a:stretch>
            <a:fillRect/>
          </a:stretch>
        </p:blipFill>
        <p:spPr>
          <a:xfrm>
            <a:off x="4637793" y="525517"/>
            <a:ext cx="3467107" cy="248208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36E8CFC-2CC6-7BAA-8983-0F31F7F4C3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8566" y="3216167"/>
            <a:ext cx="3822933" cy="273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993171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7FC03F-35A7-DBFD-6DA5-E2F4CF6E7C48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2EACD78-D9CB-6252-A5B3-CD354BEC1A79}"/>
              </a:ext>
            </a:extLst>
          </p:cNvPr>
          <p:cNvSpPr txBox="1"/>
          <p:nvPr/>
        </p:nvSpPr>
        <p:spPr>
          <a:xfrm>
            <a:off x="502980" y="710865"/>
            <a:ext cx="3480441" cy="273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Но не все машины и повозки доезжали до берега, многие   проваливались под лед. 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Поэтому в годы блокады дорогу по Ладожскому озеру называли еще «Дорогой смерти». </a:t>
            </a:r>
            <a:endParaRPr lang="ru-RU" sz="1800" kern="1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6926218-F9BE-3012-7CB8-BE00A31E2D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620" t="10259" r="6068" b="14224"/>
          <a:stretch>
            <a:fillRect/>
          </a:stretch>
        </p:blipFill>
        <p:spPr>
          <a:xfrm>
            <a:off x="8157030" y="3319517"/>
            <a:ext cx="3815406" cy="254142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52906E-2923-751B-872F-3C63AD85F66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470" t="25776" b="16638"/>
          <a:stretch>
            <a:fillRect/>
          </a:stretch>
        </p:blipFill>
        <p:spPr>
          <a:xfrm>
            <a:off x="4065543" y="369941"/>
            <a:ext cx="3938161" cy="254142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E6D937C-5962-E3EB-5121-CC4B5E6142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7807" y="3239814"/>
            <a:ext cx="3946633" cy="25414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362FEA-4B60-7501-11B8-330D61E364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08581" y="332279"/>
            <a:ext cx="3763855" cy="257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748170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44B9F4-0E5E-D6E8-FFB5-51570EDE1357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E62F4A3-B543-3162-7698-060BF44350AB}"/>
              </a:ext>
            </a:extLst>
          </p:cNvPr>
          <p:cNvSpPr txBox="1"/>
          <p:nvPr/>
        </p:nvSpPr>
        <p:spPr>
          <a:xfrm>
            <a:off x="65784" y="210040"/>
            <a:ext cx="3358131" cy="56732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Но несмотря ни на что, го</a:t>
            </a:r>
            <a:r>
              <a:rPr lang="ru-RU" sz="1800" spc="1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ро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д</a:t>
            </a:r>
            <a:r>
              <a:rPr lang="ru-RU" sz="1800" spc="-1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трудился </a:t>
            </a:r>
            <a:r>
              <a:rPr lang="ru-RU" sz="1800" spc="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и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б</a:t>
            </a:r>
            <a:r>
              <a:rPr lang="ru-RU" sz="1800" spc="1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оро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лся.</a:t>
            </a:r>
            <a:r>
              <a:rPr lang="ru-RU" sz="1800" spc="-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Зав</a:t>
            </a:r>
            <a:r>
              <a:rPr lang="ru-RU" sz="1800" spc="1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о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ды пр</a:t>
            </a:r>
            <a:r>
              <a:rPr lang="ru-RU" sz="1800" spc="1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о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должали</a:t>
            </a:r>
            <a:r>
              <a:rPr lang="ru-RU" sz="1800" spc="-3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вып</a:t>
            </a:r>
            <a:r>
              <a:rPr lang="ru-RU" sz="1800" spc="3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у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скать</a:t>
            </a:r>
            <a:r>
              <a:rPr lang="ru-RU" sz="1800" spc="-3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военн</a:t>
            </a:r>
            <a:r>
              <a:rPr lang="ru-RU" sz="1800" spc="1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у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ю пр</a:t>
            </a:r>
            <a:r>
              <a:rPr lang="ru-RU" sz="1800" spc="1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о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д</a:t>
            </a:r>
            <a:r>
              <a:rPr lang="ru-RU" sz="1800" spc="1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у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кц</a:t>
            </a:r>
            <a:r>
              <a:rPr lang="ru-RU" sz="1800" spc="-1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и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ю: танки, снаряды.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spc="-3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Голодные</a:t>
            </a:r>
            <a:r>
              <a:rPr lang="ru-RU" sz="1800" spc="-1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изм</a:t>
            </a:r>
            <a:r>
              <a:rPr lang="ru-RU" sz="1800" spc="3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у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ченные люди</a:t>
            </a:r>
            <a:r>
              <a:rPr lang="ru-RU" sz="1800" spc="-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нах</a:t>
            </a:r>
            <a:r>
              <a:rPr lang="ru-RU" sz="1800" spc="1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о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дили</a:t>
            </a:r>
            <a:r>
              <a:rPr lang="ru-RU" sz="1800" spc="-2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в себе силы</a:t>
            </a:r>
            <a:r>
              <a:rPr lang="ru-RU" sz="1800" spc="-1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раб</a:t>
            </a:r>
            <a:r>
              <a:rPr lang="ru-RU" sz="1800" spc="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о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тать. 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Из-за нехватки взрослых рабочих на заводах, наравне с женщинами, работали подростки 14-16 лет и даже младше: на вспомогательные работы брали уже с 11 лет.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Заводы</a:t>
            </a:r>
            <a:r>
              <a:rPr lang="ru-RU" sz="1800" spc="-1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бомбили, </a:t>
            </a:r>
            <a:r>
              <a:rPr lang="ru-RU" sz="1800" spc="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в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цехах</a:t>
            </a:r>
            <a:r>
              <a:rPr lang="ru-RU" sz="1800" spc="-1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возн</a:t>
            </a:r>
            <a:r>
              <a:rPr lang="ru-RU" sz="1800" spc="1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и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кали по</a:t>
            </a:r>
            <a:r>
              <a:rPr lang="ru-RU" sz="1800" spc="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жары,</a:t>
            </a:r>
            <a:r>
              <a:rPr lang="ru-RU" sz="1800" spc="-1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но никто</a:t>
            </a:r>
            <a:r>
              <a:rPr lang="ru-RU" sz="1800" spc="-2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не покидал рабочих</a:t>
            </a:r>
            <a:r>
              <a:rPr lang="ru-RU" sz="1800" spc="-1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r>
              <a:rPr lang="ru-RU" sz="1800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мест.</a:t>
            </a:r>
            <a:r>
              <a:rPr lang="ru-RU" sz="1800" spc="5">
                <a:effectLst/>
                <a:latin typeface="Arial" panose="020b0604020202020204" pitchFamily="34" charset="0"/>
                <a:ea typeface="NDLFE+TimesNewRomanPSMT"/>
                <a:cs typeface="Arial" panose="020b0604020202020204" pitchFamily="34" charset="0"/>
              </a:rPr>
              <a:t> </a:t>
            </a:r>
            <a:endParaRPr lang="ru-RU" sz="1800" kern="100">
              <a:effectLst/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49DCC0-95F5-BD0B-75AA-883DC0FE9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826" y="3249624"/>
            <a:ext cx="3261114" cy="271445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DE4A016-4BEF-2855-9604-58D9AC2F5D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5060" y="451516"/>
            <a:ext cx="3802140" cy="26337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AD18EF9-5E3A-2C33-4CFB-38140994AC7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528" t="25594" r="51724" b="36003"/>
          <a:stretch>
            <a:fillRect/>
          </a:stretch>
        </p:blipFill>
        <p:spPr>
          <a:xfrm>
            <a:off x="3662929" y="451516"/>
            <a:ext cx="4183117" cy="26337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D27385D-B4F6-41F6-5D1D-42468AA8FFA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6322" t="25287" r="4137" b="36309"/>
          <a:stretch>
            <a:fillRect/>
          </a:stretch>
        </p:blipFill>
        <p:spPr>
          <a:xfrm>
            <a:off x="8085060" y="3249624"/>
            <a:ext cx="3615559" cy="26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64678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8E8B1F-23EA-4613-5F28-1AE01C1E1216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633E2E0-B970-9855-662A-56196EC9E2AC}"/>
              </a:ext>
            </a:extLst>
          </p:cNvPr>
          <p:cNvSpPr txBox="1"/>
          <p:nvPr/>
        </p:nvSpPr>
        <p:spPr>
          <a:xfrm>
            <a:off x="65784" y="210040"/>
            <a:ext cx="3358131" cy="24417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Осажденный город продолжал жить: поликлиники, детские сады, школы, типографии, публичные библиотеки, театры,  продолжали свою работу ленинградские ученые.</a:t>
            </a:r>
            <a:endParaRPr lang="ru-RU" sz="1800" kern="1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5E6837A-82AA-A6A1-0C61-C8586546DB5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10"/>
          <a:stretch>
            <a:fillRect/>
          </a:stretch>
        </p:blipFill>
        <p:spPr>
          <a:xfrm>
            <a:off x="3874587" y="210040"/>
            <a:ext cx="3608989" cy="263554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4DE3F7-D165-EF40-A60C-5B6A2D47601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59" t="50532" r="51303" b="5062"/>
          <a:stretch>
            <a:fillRect/>
          </a:stretch>
        </p:blipFill>
        <p:spPr>
          <a:xfrm>
            <a:off x="8180527" y="210040"/>
            <a:ext cx="3748714" cy="268277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DD2EDE3-E79F-8328-E2C8-75A32028FD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0527" y="3194534"/>
            <a:ext cx="3675140" cy="271228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314688F-CC09-9832-02EA-4E41B59E53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0667" y="3084633"/>
            <a:ext cx="3762909" cy="282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134110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C47CD9-D26C-C51F-B20C-F4010FF3B416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F09387E-DC1C-C4E6-E3A6-5D168322175C}"/>
              </a:ext>
            </a:extLst>
          </p:cNvPr>
          <p:cNvSpPr txBox="1"/>
          <p:nvPr/>
        </p:nvSpPr>
        <p:spPr>
          <a:xfrm>
            <a:off x="576553" y="101265"/>
            <a:ext cx="4331778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Блокада Ленинграда продлилась почти 900 дней. 27 января 1944 года блокада Ленинграда была полностью ликвидирована.</a:t>
            </a:r>
          </a:p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В этот день в Ленинграде был дан артиллерийский салют и фейерверк (единственное исключение в ходе Великой Отечественной войны, прочие салюты производились в Москве).</a:t>
            </a:r>
          </a:p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Десятки тысяч жителей города вышли на улицы, площади, набережные реки Невы, чтобы отметить долгожданный день снятия блокады. </a:t>
            </a:r>
          </a:p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Салют начался в 20 часов: прозвучали 24 залпа артиллерийских орудий, сопровождавшиеся фейерверком и подсветкой зенитными прожекторами.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978B0EF-2AFE-9B45-0007-314287D7B4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93" r="37433"/>
          <a:stretch>
            <a:fillRect/>
          </a:stretch>
        </p:blipFill>
        <p:spPr>
          <a:xfrm>
            <a:off x="9028386" y="602997"/>
            <a:ext cx="2927624" cy="248777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E4D2A7-910C-BC30-11E4-8028897D9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5365" y="3300783"/>
            <a:ext cx="5691351" cy="259312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4F2EC7-6C4E-EFCA-500E-96DCFD6DB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4596" y="602997"/>
            <a:ext cx="3670890" cy="259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5255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EA8D38-59EE-E083-8006-ABABA6C0BBA9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7A7777A-2B61-8DA0-140A-141BDB134CA7}"/>
              </a:ext>
            </a:extLst>
          </p:cNvPr>
          <p:cNvSpPr txBox="1"/>
          <p:nvPr/>
        </p:nvSpPr>
        <p:spPr>
          <a:xfrm>
            <a:off x="576553" y="101265"/>
            <a:ext cx="344891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За годы блокады, по различным оценкам, погибло от 600 тыс. до 1,5 млн. мирных жителей. </a:t>
            </a:r>
          </a:p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Лишь 3 % из них погибли от артиллерийских обстрелов и бомбежек, 97 % стали жертвами голода. </a:t>
            </a:r>
          </a:p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Большая часть умерших во время блокады жителей Ленинграда похоронена на Пискарёвском мемориальном кладбище. </a:t>
            </a:r>
          </a:p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На этом кладбище было похоронено примерно 500 тыс. ленинградцев.</a:t>
            </a:r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05543069-28D0-4A39-25D8-26E1292C8BD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3190"/>
          <a:stretch>
            <a:fillRect/>
          </a:stretch>
        </p:blipFill>
        <p:spPr>
          <a:xfrm>
            <a:off x="4352517" y="462455"/>
            <a:ext cx="3882039" cy="2375338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796AABF5-7846-A0AE-003A-24FF7B067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4440" y="283779"/>
            <a:ext cx="3674155" cy="2490952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B24AFB91-08E3-8A1D-6452-9A3DFBB005E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15"/>
          <a:stretch>
            <a:fillRect/>
          </a:stretch>
        </p:blipFill>
        <p:spPr>
          <a:xfrm>
            <a:off x="4646533" y="2957245"/>
            <a:ext cx="6774926" cy="30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97658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862402-8B4C-BB76-DE59-68E2F9C6A900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E41A27F-4C74-0283-5F63-5F02905F02C7}"/>
              </a:ext>
            </a:extLst>
          </p:cNvPr>
          <p:cNvSpPr txBox="1"/>
          <p:nvPr/>
        </p:nvSpPr>
        <p:spPr>
          <a:xfrm>
            <a:off x="576553" y="101265"/>
            <a:ext cx="344891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Родина по достоинству оценила подвиг защитников Ленинграда. Более 350 тыс. солдат и офицеров Ленинградского фронта были представлены к различным орденам и медалям. 226 защитников города стали Героями Советского Союза. Медалью «За оборону Ленинграда» было награждено порядка 1,5 млн. человек. За стойкость, мужество и невиданный героизм в дни блокады город 20 января 1945 г. был награжден орденом Ленина, а 8 мая 1965 г. получил почетное звание «Город-герой Ленинград».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D3F14A2-F3DB-EF4D-8A54-9DC71771E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3447" y="1200807"/>
            <a:ext cx="4572000" cy="304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CDC50E2-6D35-6256-94CF-05E71D875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555" y="448332"/>
            <a:ext cx="2209800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192467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EA7026B-ADB9-623E-E251-C0330EBC783C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31D7CA9-75A9-4B53-9CF1-CA03CE6A6A4A}"/>
              </a:ext>
            </a:extLst>
          </p:cNvPr>
          <p:cNvSpPr txBox="1"/>
          <p:nvPr/>
        </p:nvSpPr>
        <p:spPr>
          <a:xfrm>
            <a:off x="408386" y="164327"/>
            <a:ext cx="4067175" cy="5066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 Санкт – Петербурге установлен памятник героическим защитникам блокадного Ленинграда.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800" kern="0">
              <a:solidFill>
                <a:srgbClr val="111111"/>
              </a:solidFill>
              <a:effectLst/>
              <a:latin typeface="Arial" pitchFamily="34" charset="0"/>
              <a:ea typeface="Calibri" panose="020f0502020204030204" pitchFamily="34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kern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А на берегу Ладожского озера, где проходила «Дорога жизни» – мемориал «Разорванное кольцо», в память о том страшном времени, когда многие жители умирали от обстрелов и голода.  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kern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Две железобетонные арки символизируют разорванное кольцо блокады, а между ними- Дорогу жизни.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C6A33ED-3997-B70E-0E1A-28129E9C2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9819" y="367863"/>
            <a:ext cx="4329896" cy="262233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EFA665-402C-3EED-5A71-EE85AC1103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638"/>
          <a:stretch>
            <a:fillRect/>
          </a:stretch>
        </p:blipFill>
        <p:spPr>
          <a:xfrm>
            <a:off x="5819819" y="3271345"/>
            <a:ext cx="4407226" cy="258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092867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8398B25-6E92-5FA1-D0CA-2F6C9410BE71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E029ACB-88D3-3B0F-08D3-9166196E9408}"/>
              </a:ext>
            </a:extLst>
          </p:cNvPr>
          <p:cNvSpPr txBox="1"/>
          <p:nvPr/>
        </p:nvSpPr>
        <p:spPr>
          <a:xfrm>
            <a:off x="3624553" y="1467610"/>
            <a:ext cx="3448910" cy="17645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2400" kern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Спасибо </a:t>
            </a: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2400" kern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за</a:t>
            </a: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2400" kern="0">
                <a:solidFill>
                  <a:srgbClr val="11111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72453184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61DBFF-939A-CDB6-0557-BA99E740CCE5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352A012-1200-FF90-6B86-0C2DD5635757}"/>
              </a:ext>
            </a:extLst>
          </p:cNvPr>
          <p:cNvSpPr txBox="1"/>
          <p:nvPr/>
        </p:nvSpPr>
        <p:spPr>
          <a:xfrm>
            <a:off x="309489" y="393895"/>
            <a:ext cx="3652912" cy="2723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22 июня 1941 года фашистская Германия без объявления войны напала на Советский Союз (так называлась раньше наша страна). </a:t>
            </a:r>
            <a:endParaRPr lang="ru-RU" sz="1600" kern="0">
              <a:solidFill>
                <a:srgbClr val="111111"/>
              </a:solidFill>
              <a:effectLst/>
              <a:latin typeface="Arial" pitchFamily="34" charset="0"/>
              <a:ea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 в нашей стране началась Великая Отечественная война.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785A18D-FB31-582C-064F-10F9F8624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609" y="219515"/>
            <a:ext cx="4304178" cy="2965684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C2BA5D7-D668-37F2-5DF2-525DD2E87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621" y="3429000"/>
            <a:ext cx="5207875" cy="253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944322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AD54C7-71B5-00B2-4181-19407490E36F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F1B23A6-69D5-A08A-F993-247BD74F9EC4}"/>
              </a:ext>
            </a:extLst>
          </p:cNvPr>
          <p:cNvSpPr txBox="1"/>
          <p:nvPr/>
        </p:nvSpPr>
        <p:spPr>
          <a:xfrm>
            <a:off x="309488" y="393895"/>
            <a:ext cx="6995202" cy="1403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Все стали на защиту родины, от мала до велика. </a:t>
            </a:r>
            <a:endParaRPr lang="ru-RU" kern="0">
              <a:solidFill>
                <a:srgbClr val="111111"/>
              </a:solidFill>
              <a:latin typeface="Arial" pitchFamily="34" charset="0"/>
              <a:ea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kern="0">
              <a:solidFill>
                <a:srgbClr val="111111"/>
              </a:solidFill>
              <a:effectLst/>
              <a:latin typeface="Arial" pitchFamily="34" charset="0"/>
              <a:ea typeface="Calibri" panose="020f0502020204030204" pitchFamily="34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kern="100">
              <a:effectLst/>
              <a:latin typeface="Calibri" pitchFamily="34" charset="0"/>
              <a:ea typeface="Calibri" panose="020f0502020204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5F1185-7840-A923-6E27-60DA22E69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805" y="170740"/>
            <a:ext cx="2536691" cy="291619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D8FBBF0-C2E8-B3F2-82C0-67A8649AF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530" y="1304431"/>
            <a:ext cx="6610350" cy="39338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1E7595D-0BC7-79A6-33AD-863E079B93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71747" y="3271344"/>
            <a:ext cx="3553497" cy="255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235181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8FECFE7-4BD6-71B2-87F5-CDC8A0F253E5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781720-CEF9-8AFF-413C-E44B2F8A35B3}"/>
              </a:ext>
            </a:extLst>
          </p:cNvPr>
          <p:cNvSpPr txBox="1"/>
          <p:nvPr/>
        </p:nvSpPr>
        <p:spPr>
          <a:xfrm>
            <a:off x="309489" y="393895"/>
            <a:ext cx="5124360" cy="6117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 начале войны, летом, город Ленинград</a:t>
            </a:r>
            <a:r>
              <a:rPr lang="ru-RU" ker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       </a:t>
            </a: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 так раньше назывался город Санкт-Петербург) оказался в блокаде. 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Блокада – это окружение города вражескими войсками со всех сторон. Посмотрите на карту окружение вокруг города похоже на круг, кольцо. В то время так и говорили: «Кольцо вокруг города сомкнулось».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Ленинград был окружен вражеской армией, не было возможности доставить в город продукты, теплые вещи, дрова и т. д. Из окруженного города нельзя было выехать ни на машине, ни на поезде. Все пути к </a:t>
            </a:r>
            <a:r>
              <a:rPr lang="ru-RU" ker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городу </a:t>
            </a: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на суше были захвачены фашистами.</a:t>
            </a:r>
            <a:endParaRPr lang="ru-RU" sz="1800" kern="100">
              <a:effectLst/>
              <a:latin typeface="Calibri" pitchFamily="34" charset="0"/>
              <a:ea typeface="Calibri" panose="020f0502020204030204" pitchFamily="34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kern="0">
              <a:solidFill>
                <a:srgbClr val="11111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kern="1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33097E9-F9A3-6840-34FD-F72E52BD6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903890"/>
            <a:ext cx="5856923" cy="387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091680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20578F-3566-62A8-58AE-64E8B7243693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FF4885F-9064-BF99-4D50-B9E86BBF9DF8}"/>
              </a:ext>
            </a:extLst>
          </p:cNvPr>
          <p:cNvSpPr txBox="1"/>
          <p:nvPr/>
        </p:nvSpPr>
        <p:spPr>
          <a:xfrm>
            <a:off x="309489" y="393895"/>
            <a:ext cx="3842097" cy="6479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Противник старался любыми средствами завладеть городом.</a:t>
            </a:r>
            <a:endParaRPr lang="ru-RU" sz="1800" kern="1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Гитлер заявлял:  «Ядовитое гнездо Петербург……., должен исчезнуть с лица земли». ….Город уже блокирован; теперь остается только обстреливать его артиллерией и бомбить, пока ….все, что необходимо для жизнедеятельности населения, не будут уничтожены». 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Противник вел непрерывные бомбардировки и артиллерийские обстрелы города. Немецкая авиация </a:t>
            </a:r>
            <a:r>
              <a:rPr lang="ru-RU"/>
              <a:t> 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совершала каждый день по несколько налётов на город.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kern="0">
              <a:solidFill>
                <a:srgbClr val="111111"/>
              </a:solidFill>
              <a:effectLst/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kern="1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74DEC01-E985-FB64-C767-EB64366A8C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604"/>
          <a:stretch>
            <a:fillRect/>
          </a:stretch>
        </p:blipFill>
        <p:spPr>
          <a:xfrm>
            <a:off x="4151586" y="152376"/>
            <a:ext cx="4060288" cy="285013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58CDE1-DC65-4997-5F77-14E3A07F0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2345" y="3118123"/>
            <a:ext cx="4572000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642822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006598-B28E-6E14-0656-FA8A8D29A6F0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5EC96B6-C579-11AB-17B1-43D6CA54F262}"/>
              </a:ext>
            </a:extLst>
          </p:cNvPr>
          <p:cNvSpPr txBox="1"/>
          <p:nvPr/>
        </p:nvSpPr>
        <p:spPr>
          <a:xfrm>
            <a:off x="309489" y="393895"/>
            <a:ext cx="5124360" cy="4419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Во время блокады в Ленинграде не было ни одного района, до которого не мог бы долететь вражеский снаряд. 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Были даже определены районы и улицы, где во время обстрелов находиться было опасно.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Там были развешены специальные предупреждающие таблички с таким, например, текстом: «Граждане! При артобстреле эта сторона улицы наиболее опасна». 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endParaRPr lang="ru-RU" sz="1400" kern="1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71155CA-79A6-A35C-7A4D-7D5FB6741E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4709"/>
          <a:stretch>
            <a:fillRect/>
          </a:stretch>
        </p:blipFill>
        <p:spPr>
          <a:xfrm>
            <a:off x="5150069" y="162667"/>
            <a:ext cx="3473911" cy="269418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A96413-361C-4574-B958-F909C0725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3801" y="3037220"/>
            <a:ext cx="3920357" cy="293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76844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D8E2B0-5465-CEE5-3918-6782415A1105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EB809AC-0F8A-A8EA-B6CC-6FE51710877D}"/>
              </a:ext>
            </a:extLst>
          </p:cNvPr>
          <p:cNvSpPr txBox="1"/>
          <p:nvPr/>
        </p:nvSpPr>
        <p:spPr>
          <a:xfrm>
            <a:off x="295422" y="576775"/>
            <a:ext cx="3330647" cy="4169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Пришла зима, сильный мороз. 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 городе не было света, тепла, воды. 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Люди топили печки. На них же готовили еду.</a:t>
            </a:r>
            <a:endParaRPr lang="ru-RU" kern="0">
              <a:solidFill>
                <a:srgbClr val="11111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За водой ходили к реке Нева, делали прорубь и набирали воду.</a:t>
            </a:r>
          </a:p>
          <a:p>
            <a:pPr indent="228600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1400" kern="1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Picture 84">
            <a:extLst>
              <a:ext uri="{FF2B5EF4-FFF2-40B4-BE49-F238E27FC236}">
                <a16:creationId xmlns:a16="http://schemas.microsoft.com/office/drawing/2014/main" id="{5B32B472-5632-A3F1-BBE3-BBFE0F2396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156028" y="75716"/>
            <a:ext cx="3104270" cy="2585828"/>
          </a:xfrm>
          <a:prstGeom prst="rect">
            <a:avLst/>
          </a:prstGeom>
          <a:noFill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704A2A2-2E15-4865-0E27-68E01AD3E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8624" y="378373"/>
            <a:ext cx="3203749" cy="318781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60C6B6-F820-94B2-92C8-14219D73A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2374" y="2895448"/>
            <a:ext cx="4714204" cy="306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541198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4B84C5-3F75-7C56-F681-358D25EC44F3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7171353-EDC6-4702-8003-795D2E5FD784}"/>
              </a:ext>
            </a:extLst>
          </p:cNvPr>
          <p:cNvSpPr txBox="1"/>
          <p:nvPr/>
        </p:nvSpPr>
        <p:spPr>
          <a:xfrm>
            <a:off x="502980" y="710865"/>
            <a:ext cx="438433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В городе был голод.</a:t>
            </a:r>
            <a:endParaRPr lang="ru-RU" kern="0">
              <a:solidFill>
                <a:srgbClr val="11111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kern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Еды не хватало.</a:t>
            </a: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Хлеб выдавали по карточкам. </a:t>
            </a:r>
          </a:p>
          <a:p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Каждый день люди стояли в огромной очереди, чтобы получить маленький кусочек хлеба. Получили хлеб, с карточки отрезали один талон и так каждый день.</a:t>
            </a:r>
          </a:p>
          <a:p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ru-RU" sz="1800" kern="0"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2" tooltip="Блокада Ленинград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Блокадный хлеб был не такой вкусный</a:t>
            </a:r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как сейчас. В хлеб добавляли соевую, ячменную, овсяную муку. Добавляли даже хвою, иногда бумагу. Ели все и ничего не выкидывали. </a:t>
            </a:r>
          </a:p>
          <a:p>
            <a:r>
              <a:rPr lang="ru-RU" sz="1800" kern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Из под снега доставали все, что осталось после сбора урожая: кочерыжки капусты, свеклы, мороженную картошку и. д.</a:t>
            </a:r>
            <a:endParaRPr lang="ru-RU" sz="1800" kern="1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ru-RU"/>
          </a:p>
        </p:txBody>
      </p:sp>
      <p:pic>
        <p:nvPicPr>
          <p:cNvPr id="8" name="Picture 151">
            <a:extLst>
              <a:ext uri="{FF2B5EF4-FFF2-40B4-BE49-F238E27FC236}">
                <a16:creationId xmlns:a16="http://schemas.microsoft.com/office/drawing/2014/main" id="{C693693A-A011-3A8F-DD5F-7B7DDA945C3C}"/>
              </a:ext>
            </a:extLst>
          </p:cNvPr>
          <p:cNvPicPr/>
          <p:nvPr/>
        </p:nvPicPr>
        <p:blipFill>
          <a:blip r:embed="rId3"/>
          <a:srcRect t="14123" r="55507"/>
          <a:stretch>
            <a:fillRect/>
          </a:stretch>
        </p:blipFill>
        <p:spPr>
          <a:xfrm>
            <a:off x="9565929" y="2932386"/>
            <a:ext cx="2526405" cy="2856792"/>
          </a:xfrm>
          <a:prstGeom prst="rect">
            <a:avLst/>
          </a:prstGeom>
          <a:noFill/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EF76FCF-197F-3B8D-D4D1-C91A896E84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331" y="2846516"/>
            <a:ext cx="4384330" cy="29426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B799092-6F0B-F754-EB4D-C51FDAF5244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6985"/>
          <a:stretch>
            <a:fillRect/>
          </a:stretch>
        </p:blipFill>
        <p:spPr>
          <a:xfrm>
            <a:off x="5274676" y="256482"/>
            <a:ext cx="3740179" cy="233750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2BC7691-6C33-89FE-08CF-A456308156A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1854"/>
          <a:stretch>
            <a:fillRect/>
          </a:stretch>
        </p:blipFill>
        <p:spPr>
          <a:xfrm>
            <a:off x="9316661" y="132768"/>
            <a:ext cx="2775674" cy="258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576324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177589-030E-9EFE-DDC7-21ED43DC2E00}"/>
            </a:ext>
          </a:extLst>
        </p:cNvPr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F48B69B-682B-F9E8-41A7-7C5B4DF40083}"/>
              </a:ext>
            </a:extLst>
          </p:cNvPr>
          <p:cNvSpPr txBox="1"/>
          <p:nvPr/>
        </p:nvSpPr>
        <p:spPr>
          <a:xfrm>
            <a:off x="156137" y="164327"/>
            <a:ext cx="384830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От голода люди умирали целыми семьями.</a:t>
            </a:r>
          </a:p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 14-летняя Таня Савичева жила в обыкновенной ленинградской семье, которая ничем  не отличалась от других.</a:t>
            </a:r>
          </a:p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Началась война, затем блокада. На ее глазах погибли ее бабушка, два дяди, мама, брат и сестра. Дни и время, в которые умирали ее близкие,  она записывала в свой дневник. На последних страницах написано: «Умерли все», «Осталась одна Таня».</a:t>
            </a:r>
          </a:p>
          <a:p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Девочку удалось вывести по « Дороге жизни» на «Большую землю». Врачи боролись за ее жизнь, но помощь пришла слишком поздно. Таня умерла от истощения.</a:t>
            </a: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3BC87128-BEFB-E664-F079-681A67AF5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2303" y="342900"/>
            <a:ext cx="4519451" cy="3086100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4FD90471-FDEB-CE42-17DD-8967028A1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686" y="3563665"/>
            <a:ext cx="4517528" cy="245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60384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Gallery</Template>
  <Company/>
  <PresentationFormat>Широкоэкранный</PresentationFormat>
  <Paragraphs>53</Paragraphs>
  <Slides>19</Slides>
  <Notes>3</Notes>
  <TotalTime>382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baseType="lpstr" size="26">
      <vt:lpstr>Arial</vt:lpstr>
      <vt:lpstr>Gill Sans MT</vt:lpstr>
      <vt:lpstr>Calibri Light</vt:lpstr>
      <vt:lpstr>Calibri</vt:lpstr>
      <vt:lpstr>Times New Roman</vt:lpstr>
      <vt:lpstr>NDLFE+TimesNewRomanPSMT</vt:lpstr>
      <vt:lpstr>Галерея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Topolek Topolek</dc:creator>
  <cp:lastModifiedBy>Topolek Topolek</cp:lastModifiedBy>
  <cp:revision>17</cp:revision>
  <dcterms:created xsi:type="dcterms:W3CDTF">2025-01-21T13:30:00Z</dcterms:created>
  <dcterms:modified xsi:type="dcterms:W3CDTF">2025-03-27T09:10:37Z</dcterms:modified>
</cp:coreProperties>
</file>