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58" r:id="rId3"/>
    <p:sldId id="260" r:id="rId4"/>
    <p:sldId id="261" r:id="rId5"/>
    <p:sldId id="259" r:id="rId6"/>
    <p:sldId id="265" r:id="rId7"/>
    <p:sldId id="275" r:id="rId8"/>
    <p:sldId id="264" r:id="rId9"/>
    <p:sldId id="267" r:id="rId10"/>
    <p:sldId id="266" r:id="rId11"/>
    <p:sldId id="268" r:id="rId12"/>
    <p:sldId id="269" r:id="rId13"/>
    <p:sldId id="263" r:id="rId14"/>
    <p:sldId id="272" r:id="rId15"/>
    <p:sldId id="276" r:id="rId16"/>
    <p:sldId id="274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5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12999"/>
            <a:ext cx="7772400" cy="1096963"/>
          </a:xfrm>
        </p:spPr>
        <p:txBody>
          <a:bodyPr anchor="b"/>
          <a:lstStyle>
            <a:lvl1pPr algn="ctr">
              <a:defRPr sz="6000">
                <a:latin typeface="Monotype Corsiva" panose="03010101010201010101" pitchFamily="66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68362"/>
          </a:xfrm>
        </p:spPr>
        <p:txBody>
          <a:bodyPr/>
          <a:lstStyle>
            <a:lvl1pPr marL="0" indent="0" algn="ctr">
              <a:buNone/>
              <a:defRPr sz="2400">
                <a:latin typeface="Monotype Corsiva" panose="03010101010201010101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363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9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64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3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42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28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99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51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11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78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230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ABEE-E828-43B0-82B1-B6AF7E07729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EE4AD-90E1-41D6-8E32-F70B9A318D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46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Monotype Corsiva" panose="03010101010201010101" pitchFamily="66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diletant.media/" TargetMode="External"/><Relationship Id="rId2" Type="http://schemas.openxmlformats.org/officeDocument/2006/relationships/hyperlink" Target="http://diafilmy.su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eocaching.su/?pn=101&amp;cid=2009" TargetMode="External"/><Relationship Id="rId4" Type="http://schemas.openxmlformats.org/officeDocument/2006/relationships/hyperlink" Target="http://nekrasov-lit.ru/nekrasov/stihi/071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Жизнь и творчество </a:t>
            </a:r>
            <a:br>
              <a:rPr lang="en-US" dirty="0"/>
            </a:br>
            <a:r>
              <a:rPr lang="ru-RU" dirty="0"/>
              <a:t>Н.А. Некрасова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3216" y="3602038"/>
            <a:ext cx="3503054" cy="2644216"/>
          </a:xfrm>
        </p:spPr>
        <p:txBody>
          <a:bodyPr>
            <a:normAutofit/>
          </a:bodyPr>
          <a:lstStyle/>
          <a:p>
            <a:pPr algn="r"/>
            <a:endParaRPr lang="ru-RU" dirty="0"/>
          </a:p>
          <a:p>
            <a:pPr algn="r"/>
            <a:r>
              <a:rPr lang="ru-RU" dirty="0"/>
              <a:t>Автор: </a:t>
            </a:r>
            <a:r>
              <a:rPr lang="ru-RU" dirty="0" err="1"/>
              <a:t>О.Б.Стрельникова</a:t>
            </a:r>
            <a:r>
              <a:rPr lang="ru-RU" dirty="0"/>
              <a:t> ,</a:t>
            </a:r>
          </a:p>
          <a:p>
            <a:pPr algn="r"/>
            <a:r>
              <a:rPr lang="ru-RU" dirty="0"/>
              <a:t>учитель русского языка и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2403728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983" y="184823"/>
            <a:ext cx="7886700" cy="575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Встреча с </a:t>
            </a:r>
            <a:r>
              <a:rPr lang="ru-RU" dirty="0" err="1"/>
              <a:t>В.Г.Белинским</a:t>
            </a:r>
            <a:r>
              <a:rPr lang="ru-RU" dirty="0"/>
              <a:t> </a:t>
            </a:r>
            <a:r>
              <a:rPr lang="ru-RU" sz="2200" dirty="0"/>
              <a:t>(1843г.)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57441" y="940158"/>
            <a:ext cx="5403223" cy="5731097"/>
          </a:xfrm>
        </p:spPr>
        <p:txBody>
          <a:bodyPr>
            <a:normAutofit fontScale="55000" lnSpcReduction="20000"/>
          </a:bodyPr>
          <a:lstStyle/>
          <a:p>
            <a:r>
              <a:rPr lang="ru-RU" i="0" dirty="0"/>
              <a:t>В ходе духовного возмужания судьба свела Некрасова с человеком, которого он до конца дней своих считал своим учителем. </a:t>
            </a:r>
          </a:p>
          <a:p>
            <a:r>
              <a:rPr lang="ru-RU" i="0" dirty="0"/>
              <a:t>«Белинский, — вспоминал Некрасов, — видел во мне богато одаренную натуру, которой недостает разви­тия и образования. И вот около этого-то держались его бе­седы со мной, имевшие для меня значение поучения».</a:t>
            </a:r>
            <a:r>
              <a:rPr lang="ru-RU" b="1" i="0" dirty="0"/>
              <a:t> Памяти Белинского</a:t>
            </a:r>
            <a:br>
              <a:rPr lang="ru-RU" dirty="0"/>
            </a:br>
            <a:br>
              <a:rPr lang="ru-RU" dirty="0"/>
            </a:br>
            <a:r>
              <a:rPr lang="ru-RU" i="0" dirty="0"/>
              <a:t>Наивная и страстная душа,</a:t>
            </a:r>
            <a:br>
              <a:rPr lang="ru-RU" dirty="0"/>
            </a:br>
            <a:r>
              <a:rPr lang="ru-RU" i="0" dirty="0"/>
              <a:t>В ком помыслы прекрасные кипели,</a:t>
            </a:r>
            <a:br>
              <a:rPr lang="ru-RU" dirty="0"/>
            </a:br>
            <a:r>
              <a:rPr lang="ru-RU" i="0" dirty="0"/>
              <a:t>Упорствуя, волнуясь и спеша,</a:t>
            </a:r>
            <a:br>
              <a:rPr lang="ru-RU" dirty="0"/>
            </a:br>
            <a:r>
              <a:rPr lang="ru-RU" i="0" dirty="0"/>
              <a:t>Ты честно шел к одной высокой цели;</a:t>
            </a:r>
            <a:br>
              <a:rPr lang="ru-RU" dirty="0"/>
            </a:br>
            <a:r>
              <a:rPr lang="ru-RU" i="0" dirty="0"/>
              <a:t>Кипел, горел - и быстро ты угас!</a:t>
            </a:r>
            <a:br>
              <a:rPr lang="ru-RU" dirty="0"/>
            </a:br>
            <a:r>
              <a:rPr lang="ru-RU" i="0" dirty="0"/>
              <a:t>Ты нас любил, ты дружеству был верен -</a:t>
            </a:r>
            <a:br>
              <a:rPr lang="ru-RU" dirty="0"/>
            </a:br>
            <a:r>
              <a:rPr lang="ru-RU" i="0" dirty="0"/>
              <a:t>И мы тебя почтили в добрый час!</a:t>
            </a:r>
            <a:br>
              <a:rPr lang="ru-RU" dirty="0"/>
            </a:br>
            <a:r>
              <a:rPr lang="ru-RU" i="0" dirty="0"/>
              <a:t>Ты по судьбе печальной беспримерен:</a:t>
            </a:r>
            <a:br>
              <a:rPr lang="ru-RU" dirty="0"/>
            </a:br>
            <a:r>
              <a:rPr lang="ru-RU" i="0" dirty="0"/>
              <a:t>Твой труд живет и долго не умрет,</a:t>
            </a:r>
            <a:br>
              <a:rPr lang="ru-RU" dirty="0"/>
            </a:br>
            <a:r>
              <a:rPr lang="ru-RU" i="0" dirty="0"/>
              <a:t>А ты погиб, несчастлив и незнаем!</a:t>
            </a:r>
            <a:br>
              <a:rPr lang="ru-RU" dirty="0"/>
            </a:br>
            <a:r>
              <a:rPr lang="ru-RU" i="0" dirty="0"/>
              <a:t>И с дерева неведомого плод,</a:t>
            </a:r>
            <a:br>
              <a:rPr lang="ru-RU" dirty="0"/>
            </a:br>
            <a:r>
              <a:rPr lang="ru-RU" i="0" dirty="0"/>
              <a:t>Беспечные, беспечно мы вкушаем.</a:t>
            </a:r>
            <a:br>
              <a:rPr lang="ru-RU" dirty="0"/>
            </a:br>
            <a:r>
              <a:rPr lang="ru-RU" i="0" dirty="0"/>
              <a:t>Нам дела нет, кто возрастил его,</a:t>
            </a:r>
            <a:br>
              <a:rPr lang="ru-RU" dirty="0"/>
            </a:br>
            <a:r>
              <a:rPr lang="ru-RU" i="0" dirty="0"/>
              <a:t>Кто посвящал ему и труд и время,</a:t>
            </a:r>
            <a:br>
              <a:rPr lang="ru-RU" dirty="0"/>
            </a:br>
            <a:r>
              <a:rPr lang="ru-RU" i="0" dirty="0"/>
              <a:t>И о тебе не скажет ничего</a:t>
            </a:r>
            <a:br>
              <a:rPr lang="ru-RU" dirty="0"/>
            </a:br>
            <a:r>
              <a:rPr lang="ru-RU" i="0" dirty="0"/>
              <a:t>Своим потомкам сдержанное племя...</a:t>
            </a:r>
            <a:br>
              <a:rPr lang="ru-RU" dirty="0"/>
            </a:br>
            <a:r>
              <a:rPr lang="ru-RU" i="0" dirty="0"/>
              <a:t>И, с каждым днем окружена тесней,</a:t>
            </a:r>
            <a:br>
              <a:rPr lang="ru-RU" dirty="0"/>
            </a:br>
            <a:r>
              <a:rPr lang="ru-RU" i="0" dirty="0"/>
              <a:t>Затеряна давно твоя могила,</a:t>
            </a:r>
            <a:br>
              <a:rPr lang="ru-RU" dirty="0"/>
            </a:br>
            <a:r>
              <a:rPr lang="ru-RU" i="0" dirty="0"/>
              <a:t>И память благодарная друзей</a:t>
            </a:r>
            <a:br>
              <a:rPr lang="ru-RU" dirty="0"/>
            </a:br>
            <a:r>
              <a:rPr lang="ru-RU" i="0" dirty="0"/>
              <a:t>Дороги к ней не проторила...</a:t>
            </a:r>
          </a:p>
          <a:p>
            <a:endParaRPr lang="ru-RU" dirty="0"/>
          </a:p>
        </p:txBody>
      </p:sp>
      <p:pic>
        <p:nvPicPr>
          <p:cNvPr id="7170" name="Picture 2" descr="Картинки по запросу &quot;портрет Белинского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89" y="1450899"/>
            <a:ext cx="316230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22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4103" y="772732"/>
            <a:ext cx="3886200" cy="5288321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 вот они опять, знакомые места,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Где жизнь текла отцов моих, бесплодна и пуста,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Текла среди пиров, бессмысленного чванства,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Разврата грязного и мелкого тиранства;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Где рой подавленных и трепетных рабов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Завидовал житью последних барских псов,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Где было суждено мне божий свет увидеть,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Где научился я терпеть и ненавидеть…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49" y="888642"/>
            <a:ext cx="4179999" cy="5288321"/>
          </a:xfrm>
        </p:spPr>
        <p:txBody>
          <a:bodyPr>
            <a:normAutofit fontScale="77500" lnSpcReduction="20000"/>
          </a:bodyPr>
          <a:lstStyle/>
          <a:p>
            <a:r>
              <a:rPr lang="ru-RU" altLang="ru-RU" dirty="0"/>
              <a:t>Поэзия Некрасова, начиная с 1845 года, стала поэзией обличения. Он обличал в своих стихотворениях помещиков («В дороге»,</a:t>
            </a:r>
          </a:p>
          <a:p>
            <a:r>
              <a:rPr lang="ru-RU" altLang="ru-RU" dirty="0"/>
              <a:t>«Родина», «Псовая охота»), чиновников («Чиновник», «Колыбельная песня»,</a:t>
            </a:r>
          </a:p>
          <a:p>
            <a:r>
              <a:rPr lang="ru-RU" altLang="ru-RU" dirty="0"/>
              <a:t>«Современная ода»), богатеев - купцов  ( «Секрет» ). Также в этот момент он много писал о простых зависимых крестьянах.</a:t>
            </a:r>
          </a:p>
          <a:p>
            <a:r>
              <a:rPr lang="ru-RU" altLang="ru-RU" dirty="0"/>
              <a:t>Кроме стихов Некрасов также писал прозу. В 40-е годы появляется очерк «Петербургские углы», который, однако, был сильно изрезан цензурой. </a:t>
            </a:r>
          </a:p>
        </p:txBody>
      </p:sp>
    </p:spTree>
    <p:extLst>
      <p:ext uri="{BB962C8B-B14F-4D97-AF65-F5344CB8AC3E}">
        <p14:creationId xmlns:p14="http://schemas.microsoft.com/office/powerpoint/2010/main" val="1025055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9578"/>
          </a:xfrm>
        </p:spPr>
        <p:txBody>
          <a:bodyPr/>
          <a:lstStyle/>
          <a:p>
            <a:pPr algn="ctr"/>
            <a:r>
              <a:rPr lang="ru-RU" dirty="0"/>
              <a:t>«Современник»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06562" y="1094705"/>
            <a:ext cx="4746670" cy="5082258"/>
          </a:xfrm>
        </p:spPr>
        <p:txBody>
          <a:bodyPr>
            <a:normAutofit fontScale="40000" lnSpcReduction="20000"/>
          </a:bodyPr>
          <a:lstStyle/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1846 году Н. А. Некрасов вместе с Иваном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Панаевым взял в аренду журнал "Современник",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основанный еще Пушкиным.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января 1847 года вышла первая книжка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"Современника". Впервые в России появился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с ярко выраженной революционно -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демократической программой.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первых же книжках "Современника" были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напечатаны </a:t>
            </a:r>
            <a:r>
              <a:rPr lang="ru" sz="4000" b="1"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"Кто виноват?", "Сорока-воровка"</a:t>
            </a: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Герцена, "Обыкновенная история" Гончарова, 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"Псовая охота" Некрасова и другие произведения</a:t>
            </a:r>
          </a:p>
          <a:p>
            <a:pPr lvl="0">
              <a:buNone/>
            </a:pPr>
            <a:r>
              <a:rPr lang="ru" sz="4000" b="1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i="0" dirty="0"/>
          </a:p>
        </p:txBody>
      </p:sp>
      <p:pic>
        <p:nvPicPr>
          <p:cNvPr id="10242" name="Picture 2" descr="Картинки по запросу &quot;Некрасов и Современник редакция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8" y="3263888"/>
            <a:ext cx="3886200" cy="348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Картинки по запросу &quot;Некрасов и Современник редакция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48" y="534473"/>
            <a:ext cx="1672811" cy="237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28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49398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200" i="0" dirty="0"/>
            </a:br>
            <a:r>
              <a:rPr lang="ru-RU" sz="2200" i="0" dirty="0"/>
              <a:t>Личная жизнь</a:t>
            </a:r>
            <a:br>
              <a:rPr lang="ru-RU" sz="2200" i="0" dirty="0"/>
            </a:br>
            <a:r>
              <a:rPr lang="ru-RU" sz="2200" i="0" dirty="0"/>
              <a:t>Авдотья Яковлевна Панаева — главный адресат интимной лирики Некрасова. Отношения с Панаевой стали темой многих стихотворений Некрасова, создававшихся на протяжении почти десяти лет.</a:t>
            </a:r>
            <a:br>
              <a:rPr lang="ru-RU" sz="2200" i="0" dirty="0"/>
            </a:br>
            <a:r>
              <a:rPr lang="ru-RU" sz="2200" i="0" dirty="0"/>
              <a:t>Это настоящий роман в стихах, в котором нашли отражение различные моменты в жизни лирических героев. Именно лирических, так как, хотя цикл и имеет реальную биографическую основу, образы лирических героев нельзя отождествлять с их литературными прототипами.</a:t>
            </a:r>
            <a:br>
              <a:rPr lang="ru-RU" sz="2200" i="0" dirty="0"/>
            </a:br>
            <a:r>
              <a:rPr lang="ru-RU" sz="2200" i="0" dirty="0"/>
              <a:t>«</a:t>
            </a:r>
            <a:r>
              <a:rPr lang="ru-RU" sz="2200" i="0" dirty="0" err="1"/>
              <a:t>Панаевский</a:t>
            </a:r>
            <a:r>
              <a:rPr lang="ru-RU" sz="2200" i="0" dirty="0"/>
              <a:t> цикл» Н. А. Некрасова</a:t>
            </a:r>
            <a:br>
              <a:rPr lang="ru-RU" sz="2200" i="0" dirty="0"/>
            </a:br>
            <a:br>
              <a:rPr lang="ru-RU" sz="2200" i="0" dirty="0"/>
            </a:br>
            <a:br>
              <a:rPr lang="ru-RU" sz="1200" dirty="0"/>
            </a:br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2859110"/>
            <a:ext cx="3886200" cy="3850782"/>
          </a:xfrm>
        </p:spPr>
        <p:txBody>
          <a:bodyPr>
            <a:normAutofit fontScale="62500" lnSpcReduction="20000"/>
          </a:bodyPr>
          <a:lstStyle/>
          <a:p>
            <a:r>
              <a:rPr lang="ru-RU" i="0" dirty="0"/>
              <a:t>Ты всегда хороша несравненно,</a:t>
            </a:r>
            <a:br>
              <a:rPr lang="ru-RU" dirty="0"/>
            </a:br>
            <a:r>
              <a:rPr lang="ru-RU" i="0" dirty="0"/>
              <a:t>Но когда я уныл и угрюм,</a:t>
            </a:r>
            <a:br>
              <a:rPr lang="ru-RU" dirty="0"/>
            </a:br>
            <a:r>
              <a:rPr lang="ru-RU" i="0" dirty="0"/>
              <a:t>Оживляется так вдохновенно</a:t>
            </a:r>
            <a:br>
              <a:rPr lang="ru-RU" dirty="0"/>
            </a:br>
            <a:r>
              <a:rPr lang="ru-RU" i="0" dirty="0"/>
              <a:t>Твой веселый, насмешливый ум;</a:t>
            </a:r>
            <a:br>
              <a:rPr lang="ru-RU" dirty="0"/>
            </a:br>
            <a:br>
              <a:rPr lang="ru-RU" dirty="0"/>
            </a:br>
            <a:r>
              <a:rPr lang="ru-RU" i="0" dirty="0"/>
              <a:t>Ты хохочешь так бойко и мило,</a:t>
            </a:r>
            <a:br>
              <a:rPr lang="ru-RU" dirty="0"/>
            </a:br>
            <a:r>
              <a:rPr lang="ru-RU" i="0" dirty="0"/>
              <a:t>Так врагов моих глупых бранишь,</a:t>
            </a:r>
            <a:br>
              <a:rPr lang="ru-RU" dirty="0"/>
            </a:br>
            <a:r>
              <a:rPr lang="ru-RU" i="0" dirty="0"/>
              <a:t>То, понурив головку уныло,</a:t>
            </a:r>
            <a:br>
              <a:rPr lang="ru-RU" dirty="0"/>
            </a:br>
            <a:r>
              <a:rPr lang="ru-RU" i="0" dirty="0"/>
              <a:t>Так лукаво меня ты смешишь;</a:t>
            </a:r>
            <a:br>
              <a:rPr lang="ru-RU" dirty="0"/>
            </a:br>
            <a:br>
              <a:rPr lang="ru-RU" dirty="0"/>
            </a:br>
            <a:r>
              <a:rPr lang="ru-RU" i="0" dirty="0"/>
              <a:t>Так добра ты, скупая на ласки,</a:t>
            </a:r>
            <a:br>
              <a:rPr lang="ru-RU" dirty="0"/>
            </a:br>
            <a:r>
              <a:rPr lang="ru-RU" i="0" dirty="0"/>
              <a:t>Поцелуй твой так полон огня,</a:t>
            </a:r>
            <a:br>
              <a:rPr lang="ru-RU" dirty="0"/>
            </a:br>
            <a:r>
              <a:rPr lang="ru-RU" i="0" dirty="0"/>
              <a:t>И твои ненаглядные глазки</a:t>
            </a:r>
            <a:br>
              <a:rPr lang="ru-RU" dirty="0"/>
            </a:br>
            <a:r>
              <a:rPr lang="ru-RU" i="0" dirty="0"/>
              <a:t>Так голубят и гладят меня,-</a:t>
            </a:r>
            <a:br>
              <a:rPr lang="ru-RU" dirty="0"/>
            </a:br>
            <a:br>
              <a:rPr lang="ru-RU" dirty="0"/>
            </a:br>
            <a:r>
              <a:rPr lang="ru-RU" i="0" dirty="0"/>
              <a:t>Что с тобой настоящее горе</a:t>
            </a:r>
            <a:br>
              <a:rPr lang="ru-RU" dirty="0"/>
            </a:br>
            <a:r>
              <a:rPr lang="ru-RU" i="0" dirty="0"/>
              <a:t>Я разумно и кротко сношу,</a:t>
            </a:r>
            <a:br>
              <a:rPr lang="ru-RU" dirty="0"/>
            </a:br>
            <a:r>
              <a:rPr lang="ru-RU" i="0" dirty="0"/>
              <a:t>И вперед - в это темное море -</a:t>
            </a:r>
            <a:br>
              <a:rPr lang="ru-RU" dirty="0"/>
            </a:br>
            <a:r>
              <a:rPr lang="ru-RU" i="0" dirty="0"/>
              <a:t>Без обычного страха гляжу...</a:t>
            </a:r>
            <a:endParaRPr lang="ru-RU" dirty="0"/>
          </a:p>
        </p:txBody>
      </p:sp>
      <p:pic>
        <p:nvPicPr>
          <p:cNvPr id="11266" name="Picture 2" descr="Картинки по запросу &quot;Некрасов и панаева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99" y="3274791"/>
            <a:ext cx="3886200" cy="326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19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25" dirty="0"/>
              <a:t>«Некрасов нашел в Зинаиде Николаевне женщину, которая не прельстилась ни славою, ни богатством, а просто любила поэта и жалела в нем измученного жизнью бесконечно усталого человека...»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Ты еще на жизнь имеешь право,</a:t>
            </a:r>
            <a:br>
              <a:rPr lang="ru-RU" dirty="0"/>
            </a:br>
            <a:r>
              <a:rPr lang="ru-RU" dirty="0"/>
              <a:t>Быстро я иду к закату дней.</a:t>
            </a:r>
            <a:br>
              <a:rPr lang="ru-RU" dirty="0"/>
            </a:br>
            <a:r>
              <a:rPr lang="ru-RU" dirty="0"/>
              <a:t>Я умру — моя померкнет слава,</a:t>
            </a:r>
            <a:br>
              <a:rPr lang="ru-RU" dirty="0"/>
            </a:br>
            <a:r>
              <a:rPr lang="ru-RU" dirty="0"/>
              <a:t>Не дивись и не тужи о ней!</a:t>
            </a:r>
            <a:br>
              <a:rPr lang="ru-RU" dirty="0"/>
            </a:br>
            <a:r>
              <a:rPr lang="ru-RU" dirty="0"/>
              <a:t>Знай, дитя; ей долгим, ярким светом</a:t>
            </a:r>
            <a:br>
              <a:rPr lang="ru-RU" dirty="0"/>
            </a:br>
            <a:r>
              <a:rPr lang="ru-RU" dirty="0"/>
              <a:t>Не гореть на имени моем:</a:t>
            </a:r>
            <a:br>
              <a:rPr lang="ru-RU" dirty="0"/>
            </a:br>
            <a:r>
              <a:rPr lang="ru-RU" dirty="0"/>
              <a:t>Мне борьба мешала быть поэтом,</a:t>
            </a:r>
            <a:br>
              <a:rPr lang="ru-RU" dirty="0"/>
            </a:br>
            <a:r>
              <a:rPr lang="ru-RU" dirty="0"/>
              <a:t>Песня мне мешала быть бойцом.</a:t>
            </a:r>
            <a:br>
              <a:rPr lang="ru-RU" dirty="0"/>
            </a:br>
            <a:r>
              <a:rPr lang="ru-RU" dirty="0"/>
              <a:t>Кто, служа великим целям века,</a:t>
            </a:r>
            <a:br>
              <a:rPr lang="ru-RU" dirty="0"/>
            </a:br>
            <a:r>
              <a:rPr lang="ru-RU" dirty="0"/>
              <a:t>Жизнь свою всецело отдает</a:t>
            </a:r>
            <a:br>
              <a:rPr lang="ru-RU" dirty="0"/>
            </a:br>
            <a:r>
              <a:rPr lang="ru-RU" dirty="0"/>
              <a:t>На борьбу за брата человека,</a:t>
            </a:r>
            <a:br>
              <a:rPr lang="ru-RU" dirty="0"/>
            </a:br>
            <a:r>
              <a:rPr lang="ru-RU" dirty="0"/>
              <a:t>Только тот себя переживет...</a:t>
            </a:r>
          </a:p>
          <a:p>
            <a:r>
              <a:rPr lang="ru-RU" sz="1575" dirty="0"/>
              <a:t>18мая 1876г.</a:t>
            </a:r>
          </a:p>
          <a:p>
            <a:r>
              <a:rPr lang="ru-RU" sz="1575" dirty="0"/>
              <a:t>Посвящено жене З.Н. Некрасовой (Викторовой)</a:t>
            </a:r>
          </a:p>
        </p:txBody>
      </p:sp>
      <p:pic>
        <p:nvPicPr>
          <p:cNvPr id="2050" name="Picture 2" descr="Картинки по запросу &quot;Николай Алексеевич Некрасов фотографии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44" y="2226469"/>
            <a:ext cx="2511356" cy="372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080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908720"/>
            <a:ext cx="4917232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После закрытия журнала "Современник" Некрасов приобрел право на издание "Отечественных записок", с которыми были связаны последние десять лет его жизни. В эти годы работал над поэмой "Кому на Руси жить хорошо" (1866 — 1876), написал поэмы о декабристах и их женах ("Дедушка", 1870; "Русские женщины", 1871 — 1872)</a:t>
            </a:r>
          </a:p>
        </p:txBody>
      </p:sp>
      <p:pic>
        <p:nvPicPr>
          <p:cNvPr id="1026" name="Picture 2" descr="http://www.nnekrasov.ru/wcmfiles/nekrasov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295275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517232"/>
            <a:ext cx="3001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1873 г. Некрасов Н.А.</a:t>
            </a:r>
          </a:p>
        </p:txBody>
      </p:sp>
    </p:spTree>
    <p:extLst>
      <p:ext uri="{BB962C8B-B14F-4D97-AF65-F5344CB8AC3E}">
        <p14:creationId xmlns:p14="http://schemas.microsoft.com/office/powerpoint/2010/main" val="2067204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Некрасову принадлежит заслуга открытия для русской литературы </a:t>
            </a:r>
            <a:r>
              <a:rPr lang="ru-RU" sz="2800" i="0" dirty="0"/>
              <a:t>многих замечательных имен. Он первым оценил талант Льва Толстого. «Ваша рукопись имеет в себе настолько интереса, что я ее напечатаю,-писал он молодому офицеру(о повести «Детство»)</a:t>
            </a:r>
          </a:p>
        </p:txBody>
      </p:sp>
      <p:pic>
        <p:nvPicPr>
          <p:cNvPr id="12290" name="Picture 2" descr="Картинки по запросу &quot;фото молодого Льва Толстого&quot;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477" y="2291926"/>
            <a:ext cx="3540523" cy="445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05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332656"/>
            <a:ext cx="4834880" cy="5793507"/>
          </a:xfrm>
        </p:spPr>
        <p:txBody>
          <a:bodyPr>
            <a:normAutofit fontScale="85000" lnSpcReduction="20000"/>
          </a:bodyPr>
          <a:lstStyle/>
          <a:p>
            <a:r>
              <a:rPr lang="ru-RU" sz="3600" i="1" dirty="0"/>
              <a:t>В начале 1875 Некрасов тяжело заболел, ни знаменитый хирург, ни операция не могли приостановить стремительно развивавшегося заболевания. </a:t>
            </a:r>
          </a:p>
          <a:p>
            <a:r>
              <a:rPr lang="ru-RU" sz="3600" i="1" dirty="0"/>
              <a:t>В это время он начал работу над циклом «Последние песни» (1877), своеобразным поэтическим завещанием</a:t>
            </a:r>
          </a:p>
          <a:p>
            <a:r>
              <a:rPr lang="ru-RU" sz="3600" i="1" dirty="0"/>
              <a:t>Некрасов скончался в возрасте 56 лет.</a:t>
            </a:r>
          </a:p>
        </p:txBody>
      </p:sp>
      <p:pic>
        <p:nvPicPr>
          <p:cNvPr id="24578" name="Picture 2" descr="http://www.nnekrasov.ru/wcmfiles/nekrasov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740652" cy="46691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7" y="5373216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Портрет Н. А. Некрасова, Крамской, 1877 г.</a:t>
            </a:r>
          </a:p>
        </p:txBody>
      </p:sp>
    </p:spTree>
    <p:extLst>
      <p:ext uri="{BB962C8B-B14F-4D97-AF65-F5344CB8AC3E}">
        <p14:creationId xmlns:p14="http://schemas.microsoft.com/office/powerpoint/2010/main" val="3082898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algn="ctr"/>
            <a:r>
              <a:rPr lang="ru-RU" b="1" dirty="0"/>
              <a:t>Музей-квартира Н.А.Некрасова</a:t>
            </a:r>
          </a:p>
        </p:txBody>
      </p:sp>
      <p:pic>
        <p:nvPicPr>
          <p:cNvPr id="29698" name="Picture 2" descr="D:\Документы  НАТАША\Рабочий стол\литература 7 класс\Н.А. Некрасов\013.VMP.Sajt.Muzej-kv.Nekr.2_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762" y="1484784"/>
            <a:ext cx="2690581" cy="39035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3923928" y="1412777"/>
            <a:ext cx="48965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Мемориальный </a:t>
            </a:r>
            <a:r>
              <a:rPr lang="ru-RU" b="1" dirty="0">
                <a:solidFill>
                  <a:srgbClr val="FF0000"/>
                </a:solidFill>
              </a:rPr>
              <a:t>Музей-квартира </a:t>
            </a:r>
            <a:r>
              <a:rPr lang="ru-RU" b="1" dirty="0" err="1">
                <a:solidFill>
                  <a:srgbClr val="FF0000"/>
                </a:solidFill>
              </a:rPr>
              <a:t>Н.А.Некрасова</a:t>
            </a:r>
            <a:r>
              <a:rPr lang="ru-RU" b="1" dirty="0"/>
              <a:t>  был открыт в квартире поэта в 1946 году. В этом доме Некрасов прожил с 1857 года до своей кончины в 1877 году. Все эти 20 лет в квартире поэта находилась редакция двух прогрессивных и очень популярных в то время журналов: «Современника», задуманного и издававшегося еще Пушкиным, и «Отечественных записок». В 1850-70 годы квартира Некрасова была своеобразной ареной культурной, литературной жизни общества. Здесь бывал весь цвет российской литературы второй половины XIX века: И.Тургенев, Л.Толстой, А.Островский, Ф.Достоевский, М.Салтыков-Щедрин, И.Гончаров и мн. др.</a:t>
            </a:r>
          </a:p>
        </p:txBody>
      </p:sp>
    </p:spTree>
    <p:extLst>
      <p:ext uri="{BB962C8B-B14F-4D97-AF65-F5344CB8AC3E}">
        <p14:creationId xmlns:p14="http://schemas.microsoft.com/office/powerpoint/2010/main" val="3145690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547813" y="2420938"/>
            <a:ext cx="477355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 i="1" dirty="0"/>
              <a:t>Основные мотивы</a:t>
            </a:r>
          </a:p>
          <a:p>
            <a:r>
              <a:rPr lang="ru-RU" altLang="ru-RU" sz="3600" i="1" dirty="0"/>
              <a:t> лирики Н.А. Некрасова</a:t>
            </a:r>
          </a:p>
        </p:txBody>
      </p:sp>
    </p:spTree>
    <p:extLst>
      <p:ext uri="{BB962C8B-B14F-4D97-AF65-F5344CB8AC3E}">
        <p14:creationId xmlns:p14="http://schemas.microsoft.com/office/powerpoint/2010/main" val="288751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" dirty="0">
                <a:solidFill>
                  <a:srgbClr val="980000"/>
                </a:solidFill>
              </a:rPr>
              <a:t>Николай Алексеевич Некрасов</a:t>
            </a:r>
            <a:br>
              <a:rPr lang="ru" dirty="0">
                <a:solidFill>
                  <a:srgbClr val="980000"/>
                </a:solidFill>
              </a:rPr>
            </a:br>
            <a:r>
              <a:rPr lang="ru" sz="1800" dirty="0">
                <a:solidFill>
                  <a:srgbClr val="980000"/>
                </a:solidFill>
              </a:rPr>
              <a:t>(</a:t>
            </a:r>
            <a:r>
              <a:rPr lang="ru-RU" altLang="ru-RU" sz="1800" b="1" dirty="0">
                <a:solidFill>
                  <a:srgbClr val="A50021"/>
                </a:solidFill>
              </a:rPr>
              <a:t>10 декабря 1821 – 8 января 1878 г.)</a:t>
            </a:r>
            <a:r>
              <a:rPr lang="ru-RU" altLang="ru-RU" sz="1800" dirty="0"/>
              <a:t> 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>
              <a:cs typeface="Mongolian Baiti" panose="03000500000000000000" pitchFamily="66" charset="0"/>
            </a:endParaRPr>
          </a:p>
          <a:p>
            <a:r>
              <a:rPr lang="ru-RU" dirty="0">
                <a:cs typeface="Mongolian Baiti" panose="03000500000000000000" pitchFamily="66" charset="0"/>
              </a:rPr>
              <a:t>Я лиру посвятил народу своему.</a:t>
            </a:r>
            <a:br>
              <a:rPr lang="ru-RU" dirty="0">
                <a:cs typeface="Mongolian Baiti" panose="03000500000000000000" pitchFamily="66" charset="0"/>
              </a:rPr>
            </a:br>
            <a:r>
              <a:rPr lang="ru-RU" dirty="0">
                <a:cs typeface="Mongolian Baiti" panose="03000500000000000000" pitchFamily="66" charset="0"/>
              </a:rPr>
              <a:t>Быть может, я умру неведомый ему,</a:t>
            </a:r>
            <a:br>
              <a:rPr lang="ru-RU" dirty="0">
                <a:cs typeface="Mongolian Baiti" panose="03000500000000000000" pitchFamily="66" charset="0"/>
              </a:rPr>
            </a:br>
            <a:r>
              <a:rPr lang="ru-RU" dirty="0">
                <a:cs typeface="Mongolian Baiti" panose="03000500000000000000" pitchFamily="66" charset="0"/>
              </a:rPr>
              <a:t>Но я ему служил - и сердцем я спокоен...</a:t>
            </a:r>
          </a:p>
        </p:txBody>
      </p:sp>
      <p:pic>
        <p:nvPicPr>
          <p:cNvPr id="8" name="Picture 2" descr="Картинки по запросу &quot;Николай Алексеевич Некрасов фотографии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91" y="1825625"/>
            <a:ext cx="337811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636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11985" y="0"/>
            <a:ext cx="7886700" cy="1325563"/>
          </a:xfrm>
        </p:spPr>
        <p:txBody>
          <a:bodyPr/>
          <a:lstStyle/>
          <a:p>
            <a:r>
              <a:rPr lang="ru-RU" altLang="ru-RU" dirty="0"/>
              <a:t>Тема народа и Родины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619" y="1104409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i="0" dirty="0"/>
              <a:t>Одной из главных тем лирики Некрасова является народ и идея народного служения. Эти мотивы стали для поэта главной очищающей силой, источником нравственного обновления, духовной опорой.</a:t>
            </a:r>
            <a:endParaRPr lang="ru-RU" altLang="ru-RU" dirty="0"/>
          </a:p>
          <a:p>
            <a:r>
              <a:rPr lang="ru-RU" altLang="ru-RU" dirty="0"/>
              <a:t>«В дороге»</a:t>
            </a:r>
          </a:p>
          <a:p>
            <a:r>
              <a:rPr lang="ru-RU" altLang="ru-RU" dirty="0"/>
              <a:t>«Тройка»</a:t>
            </a:r>
          </a:p>
          <a:p>
            <a:r>
              <a:rPr lang="ru-RU" altLang="ru-RU" dirty="0"/>
              <a:t>«Несжатая полоса»</a:t>
            </a:r>
          </a:p>
          <a:p>
            <a:r>
              <a:rPr lang="ru-RU" altLang="ru-RU" dirty="0"/>
              <a:t>«Забытая деревня»</a:t>
            </a:r>
          </a:p>
          <a:p>
            <a:r>
              <a:rPr lang="ru-RU" altLang="ru-RU" dirty="0"/>
              <a:t>«Размышления у парадного подъезда»</a:t>
            </a:r>
          </a:p>
          <a:p>
            <a:r>
              <a:rPr lang="ru-RU" altLang="ru-RU" dirty="0"/>
              <a:t>«Железная дорога»</a:t>
            </a:r>
          </a:p>
          <a:p>
            <a:r>
              <a:rPr lang="ru-RU" altLang="ru-RU" dirty="0"/>
              <a:t>«Родина»</a:t>
            </a:r>
          </a:p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2019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365126"/>
            <a:ext cx="7886700" cy="56215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dirty="0"/>
              <a:t>Тема поэта и поэзии</a:t>
            </a:r>
            <a:br>
              <a:rPr lang="ru-RU" altLang="ru-RU" sz="4000" dirty="0"/>
            </a:br>
            <a:endParaRPr lang="ru-RU" altLang="ru-RU" sz="4000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8650" y="746975"/>
            <a:ext cx="7886700" cy="5429988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i="0" dirty="0"/>
              <a:t>Тема поэта и поэзии</a:t>
            </a:r>
            <a:r>
              <a:rPr lang="ru-RU" sz="2400" i="0" dirty="0"/>
              <a:t> занимает особенное место в творчестве Некрасова. Своеобразие ее определяется тем, что для Некрасова проблема назначения художника не была только эстетической. Осмысление ее – означало решение кардинального вопроса о назначении человека-гражданина в обществе. «Особое чутье к страданию», которое и современники Некрасова, и исследователи его творчества отмечают как характерную черту поэта, проявилось и в восприятии Некрасовым своей эпохи как трагической, как «годины горя». Свидетель народного страдания, «глубоко раненный» этим страданием, как точно сказал Достоевский, Некрасов и долг свой поэта видел не только в том, чтобы поведать об этих страданиях миру, «воспеть» их, но и в том, чтобы «перевернуть действительность», «пересоздать умы».</a:t>
            </a:r>
            <a:endParaRPr lang="ru-RU" altLang="ru-RU" sz="2200" dirty="0"/>
          </a:p>
          <a:p>
            <a:pPr algn="ctr"/>
            <a:r>
              <a:rPr lang="ru-RU" altLang="ru-RU" u="sng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Работа со стихотворениями</a:t>
            </a:r>
          </a:p>
          <a:p>
            <a:r>
              <a:rPr lang="ru-RU" altLang="ru-RU" dirty="0"/>
              <a:t>«Муза»</a:t>
            </a:r>
          </a:p>
          <a:p>
            <a:r>
              <a:rPr lang="ru-RU" altLang="ru-RU" dirty="0"/>
              <a:t>«Умру я скоро. Жалкое наследство…»</a:t>
            </a:r>
          </a:p>
          <a:p>
            <a:r>
              <a:rPr lang="ru-RU" altLang="ru-RU" dirty="0"/>
              <a:t>«Элегия» («Пускай нам говорит изменчивая мода, что тема старая…»)</a:t>
            </a:r>
          </a:p>
          <a:p>
            <a:r>
              <a:rPr lang="ru-RU" altLang="ru-RU" dirty="0"/>
              <a:t>«Блажен незлобивый поэт»</a:t>
            </a:r>
          </a:p>
          <a:p>
            <a:r>
              <a:rPr lang="ru-RU" altLang="ru-RU" dirty="0"/>
              <a:t>«Поэт и гражданин»</a:t>
            </a:r>
          </a:p>
        </p:txBody>
      </p:sp>
    </p:spTree>
    <p:extLst>
      <p:ext uri="{BB962C8B-B14F-4D97-AF65-F5344CB8AC3E}">
        <p14:creationId xmlns:p14="http://schemas.microsoft.com/office/powerpoint/2010/main" val="405178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Любовная лирика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«Я не люблю иронии твоей»</a:t>
            </a:r>
          </a:p>
          <a:p>
            <a:r>
              <a:rPr lang="ru-RU" altLang="ru-RU"/>
              <a:t>«Мы с тобой бестолковые люди»</a:t>
            </a:r>
          </a:p>
          <a:p>
            <a:r>
              <a:rPr lang="ru-RU" altLang="ru-RU"/>
              <a:t>«Горящие письма»</a:t>
            </a:r>
          </a:p>
          <a:p>
            <a:r>
              <a:rPr lang="ru-RU" altLang="ru-RU"/>
              <a:t>«О письма женщины, нам милой!»</a:t>
            </a:r>
          </a:p>
          <a:p>
            <a:r>
              <a:rPr lang="ru-RU" altLang="ru-RU"/>
              <a:t>«Ты всегда хороша несравненно»</a:t>
            </a:r>
          </a:p>
          <a:p>
            <a:endParaRPr lang="ru-RU" altLang="ru-RU"/>
          </a:p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08390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9882"/>
          </a:xfrm>
        </p:spPr>
        <p:txBody>
          <a:bodyPr/>
          <a:lstStyle/>
          <a:p>
            <a:pPr algn="ctr"/>
            <a:r>
              <a:rPr lang="ru-RU" dirty="0"/>
              <a:t>Тема природы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0304" y="1133341"/>
            <a:ext cx="4334546" cy="5318974"/>
          </a:xfrm>
        </p:spPr>
        <p:txBody>
          <a:bodyPr>
            <a:normAutofit fontScale="77500" lnSpcReduction="20000"/>
          </a:bodyPr>
          <a:lstStyle/>
          <a:p>
            <a:r>
              <a:rPr lang="ru-RU" b="1" i="0" dirty="0"/>
              <a:t>Тема природы</a:t>
            </a:r>
            <a:r>
              <a:rPr lang="ru-RU" i="0" dirty="0"/>
              <a:t> также обретает особый смысл и особенный колорит в лирике поэта. Русская природа привлекает его не возможностью постичь ее тайны, ее скрытую жизнь. Своеобразие некрасовских пейзажей определяется тем же чувством социальности, которое отметил Б.О. </a:t>
            </a:r>
            <a:r>
              <a:rPr lang="ru-RU" i="0" dirty="0" err="1"/>
              <a:t>Корман</a:t>
            </a:r>
            <a:r>
              <a:rPr lang="ru-RU" i="0" dirty="0"/>
              <a:t>. В описании природы доминируют приметы именно русской жизни, ярко раскрывающие все своеобразие русского бытия и быта. Причем человеческая жизнь никогда не противостоит у автора жизни природной, она кажется ее органическим продолжением.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«Перед дождем»</a:t>
            </a:r>
          </a:p>
          <a:p>
            <a:r>
              <a:rPr lang="ru-RU" dirty="0"/>
              <a:t>«Утро»</a:t>
            </a:r>
          </a:p>
          <a:p>
            <a:r>
              <a:rPr lang="ru-RU" dirty="0"/>
              <a:t>«Зеленый шум»</a:t>
            </a:r>
          </a:p>
        </p:txBody>
      </p:sp>
    </p:spTree>
    <p:extLst>
      <p:ext uri="{BB962C8B-B14F-4D97-AF65-F5344CB8AC3E}">
        <p14:creationId xmlns:p14="http://schemas.microsoft.com/office/powerpoint/2010/main" val="3914930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Используемые источники: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2124" y="1825625"/>
            <a:ext cx="8103226" cy="4351338"/>
          </a:xfrm>
        </p:spPr>
        <p:txBody>
          <a:bodyPr/>
          <a:lstStyle/>
          <a:p>
            <a:br>
              <a:rPr lang="ru-RU" dirty="0"/>
            </a:br>
            <a:r>
              <a:rPr lang="ru-RU" sz="2400" i="0" dirty="0">
                <a:cs typeface="Mongolian Baiti" panose="03000500000000000000" pitchFamily="66" charset="0"/>
              </a:rPr>
              <a:t>Диафильмы.</a:t>
            </a:r>
            <a:r>
              <a:rPr lang="en-US" sz="2400" i="0" dirty="0" err="1">
                <a:latin typeface="Mongolian Baiti" panose="03000500000000000000" pitchFamily="66" charset="0"/>
                <a:cs typeface="Mongolian Baiti" panose="03000500000000000000" pitchFamily="66" charset="0"/>
              </a:rPr>
              <a:t>su</a:t>
            </a:r>
            <a:r>
              <a:rPr lang="ru-RU" sz="2400" i="0" dirty="0">
                <a:cs typeface="Mongolian Baiti" panose="03000500000000000000" pitchFamily="66" charset="0"/>
              </a:rPr>
              <a:t>/</a:t>
            </a:r>
            <a:r>
              <a:rPr lang="en-US" sz="2400" i="0" dirty="0">
                <a:latin typeface="Mongolian Baiti" panose="03000500000000000000" pitchFamily="66" charset="0"/>
                <a:cs typeface="Mongolian Baiti" panose="03000500000000000000" pitchFamily="66" charset="0"/>
              </a:rPr>
              <a:t>  </a:t>
            </a:r>
            <a:r>
              <a:rPr lang="en-US" sz="2400" dirty="0">
                <a:latin typeface="Mongolian Baiti" panose="03000500000000000000" pitchFamily="66" charset="0"/>
                <a:cs typeface="Mongolian Baiti" panose="03000500000000000000" pitchFamily="66" charset="0"/>
                <a:hlinkClick r:id="rId2"/>
              </a:rPr>
              <a:t>http://</a:t>
            </a:r>
            <a:r>
              <a:rPr lang="en-US" sz="2400" u="sng" dirty="0">
                <a:latin typeface="Mongolian Baiti" panose="03000500000000000000" pitchFamily="66" charset="0"/>
                <a:cs typeface="Mongolian Baiti" panose="03000500000000000000" pitchFamily="66" charset="0"/>
                <a:hlinkClick r:id="rId2"/>
              </a:rPr>
              <a:t>diafilmy.su</a:t>
            </a:r>
            <a:r>
              <a:rPr lang="en-US" sz="2400" dirty="0">
                <a:latin typeface="Mongolian Baiti" panose="03000500000000000000" pitchFamily="66" charset="0"/>
                <a:cs typeface="Mongolian Baiti" panose="03000500000000000000" pitchFamily="66" charset="0"/>
                <a:hlinkClick r:id="rId2"/>
              </a:rPr>
              <a:t>/</a:t>
            </a:r>
            <a:endParaRPr lang="ru-RU" sz="2400" dirty="0">
              <a:cs typeface="Mongolian Baiti" panose="03000500000000000000" pitchFamily="66" charset="0"/>
            </a:endParaRPr>
          </a:p>
          <a:p>
            <a:r>
              <a:rPr lang="ru-RU" sz="2400" dirty="0">
                <a:cs typeface="Mongolian Baiti" panose="03000500000000000000" pitchFamily="66" charset="0"/>
              </a:rPr>
              <a:t>Авдотья Панаева: как влюбить в себя весь «Современник»/ </a:t>
            </a:r>
            <a:r>
              <a:rPr lang="en-US" sz="2400" dirty="0">
                <a:latin typeface="Mongolian Baiti" panose="03000500000000000000" pitchFamily="66" charset="0"/>
                <a:cs typeface="Mongolian Baiti" panose="03000500000000000000" pitchFamily="66" charset="0"/>
                <a:hlinkClick r:id="rId3"/>
              </a:rPr>
              <a:t>https://diletant.media/</a:t>
            </a:r>
            <a:endParaRPr lang="ru-RU" sz="2400" dirty="0">
              <a:cs typeface="Mongolian Baiti" panose="03000500000000000000" pitchFamily="66" charset="0"/>
            </a:endParaRPr>
          </a:p>
          <a:p>
            <a:r>
              <a:rPr lang="en-US" sz="2400" dirty="0">
                <a:latin typeface="Mongolian Baiti" panose="03000500000000000000" pitchFamily="66" charset="0"/>
                <a:cs typeface="Mongolian Baiti" panose="03000500000000000000" pitchFamily="66" charset="0"/>
                <a:hlinkClick r:id="rId4"/>
              </a:rPr>
              <a:t>http://nekrasov-lit.ru/nekrasov/stihi/071.htm</a:t>
            </a:r>
            <a:endParaRPr lang="ru-RU" sz="2400" dirty="0">
              <a:cs typeface="Mongolian Baiti" panose="03000500000000000000" pitchFamily="66" charset="0"/>
            </a:endParaRPr>
          </a:p>
          <a:p>
            <a:r>
              <a:rPr lang="ru-RU" sz="2400" i="0" dirty="0" err="1">
                <a:cs typeface="Mongolian Baiti" panose="03000500000000000000" pitchFamily="66" charset="0"/>
              </a:rPr>
              <a:t>Грешнево</a:t>
            </a:r>
            <a:r>
              <a:rPr lang="ru-RU" sz="2400" i="0" dirty="0">
                <a:cs typeface="Mongolian Baiti" panose="03000500000000000000" pitchFamily="66" charset="0"/>
              </a:rPr>
              <a:t> - родовое имение Некрасовых/</a:t>
            </a:r>
          </a:p>
          <a:p>
            <a:r>
              <a:rPr lang="en-US" sz="2400" dirty="0">
                <a:latin typeface="Mongolian Baiti" panose="03000500000000000000" pitchFamily="66" charset="0"/>
                <a:cs typeface="Mongolian Baiti" panose="03000500000000000000" pitchFamily="66" charset="0"/>
                <a:hlinkClick r:id="rId5"/>
              </a:rPr>
              <a:t>https://geocaching.su/?pn=101&amp;cid=2009</a:t>
            </a:r>
            <a:endParaRPr lang="ru-RU" sz="2400" dirty="0">
              <a:cs typeface="Mongolian Baiti" panose="030005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389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6442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Николай Алексеевич Некрасов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940158"/>
            <a:ext cx="3886200" cy="5236805"/>
          </a:xfrm>
        </p:spPr>
        <p:txBody>
          <a:bodyPr>
            <a:normAutofit fontScale="70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родился 10 декабря 1821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г.в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местечке Немирове (Винницкий уезд Подольской губернии), </a:t>
            </a:r>
          </a:p>
          <a:p>
            <a:pPr>
              <a:lnSpc>
                <a:spcPct val="95000"/>
              </a:lnSpc>
              <a:tabLst>
                <a:tab pos="0" algn="l"/>
                <a:tab pos="230188" algn="l"/>
                <a:tab pos="679450" algn="l"/>
                <a:tab pos="1128713" algn="l"/>
                <a:tab pos="1577975" algn="l"/>
                <a:tab pos="2027238" algn="l"/>
                <a:tab pos="2476500" algn="l"/>
                <a:tab pos="2925763" algn="l"/>
                <a:tab pos="3375025" algn="l"/>
                <a:tab pos="3824288" algn="l"/>
                <a:tab pos="4273550" algn="l"/>
                <a:tab pos="4722813" algn="l"/>
                <a:tab pos="5172075" algn="l"/>
                <a:tab pos="5621338" algn="l"/>
                <a:tab pos="6070600" algn="l"/>
                <a:tab pos="6519863" algn="l"/>
                <a:tab pos="6969125" algn="l"/>
                <a:tab pos="7418388" algn="l"/>
                <a:tab pos="7867650" algn="l"/>
                <a:tab pos="8316913" algn="l"/>
                <a:tab pos="87661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семье небогатого мелкопоместного дворянина. </a:t>
            </a:r>
          </a:p>
          <a:p>
            <a:pPr>
              <a:lnSpc>
                <a:spcPct val="95000"/>
              </a:lnSpc>
              <a:tabLst>
                <a:tab pos="0" algn="l"/>
                <a:tab pos="230188" algn="l"/>
                <a:tab pos="679450" algn="l"/>
                <a:tab pos="1128713" algn="l"/>
                <a:tab pos="1577975" algn="l"/>
                <a:tab pos="2027238" algn="l"/>
                <a:tab pos="2476500" algn="l"/>
                <a:tab pos="2925763" algn="l"/>
                <a:tab pos="3375025" algn="l"/>
                <a:tab pos="3824288" algn="l"/>
                <a:tab pos="4273550" algn="l"/>
                <a:tab pos="4722813" algn="l"/>
                <a:tab pos="5172075" algn="l"/>
                <a:tab pos="5621338" algn="l"/>
                <a:tab pos="6070600" algn="l"/>
                <a:tab pos="6519863" algn="l"/>
                <a:tab pos="6969125" algn="l"/>
                <a:tab pos="7418388" algn="l"/>
                <a:tab pos="7867650" algn="l"/>
                <a:tab pos="8316913" algn="l"/>
                <a:tab pos="87661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третьим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ребенком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семье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—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Елена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Андреевна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урожденная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Закревская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малороссийская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дворянка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>
              <a:lnSpc>
                <a:spcPct val="95000"/>
              </a:lnSpc>
              <a:tabLst>
                <a:tab pos="0" algn="l"/>
                <a:tab pos="230188" algn="l"/>
                <a:tab pos="679450" algn="l"/>
                <a:tab pos="1128713" algn="l"/>
                <a:tab pos="1577975" algn="l"/>
                <a:tab pos="2027238" algn="l"/>
                <a:tab pos="2476500" algn="l"/>
                <a:tab pos="2925763" algn="l"/>
                <a:tab pos="3375025" algn="l"/>
                <a:tab pos="3824288" algn="l"/>
                <a:tab pos="4273550" algn="l"/>
                <a:tab pos="4722813" algn="l"/>
                <a:tab pos="5172075" algn="l"/>
                <a:tab pos="5621338" algn="l"/>
                <a:tab pos="6070600" algn="l"/>
                <a:tab pos="6519863" algn="l"/>
                <a:tab pos="6969125" algn="l"/>
                <a:tab pos="7418388" algn="l"/>
                <a:tab pos="7867650" algn="l"/>
                <a:tab pos="8316913" algn="l"/>
                <a:tab pos="87661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Отец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—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Алексей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Сергеевич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небогатый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помещик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армейский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офицер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Через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три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года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после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рождения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сына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выйдя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отставку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майором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навсегда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переселился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свое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родовое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поместье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ru-RU" sz="3200" dirty="0">
                <a:solidFill>
                  <a:srgbClr val="000000"/>
                </a:solidFill>
                <a:cs typeface="Courier New CYR" charset="0"/>
              </a:rPr>
              <a:t>Я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рославском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имении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Грешневе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Здесь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деревне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поэт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провел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свое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детс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тво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://obshe.net/upload/000/u10/88/56/c514cc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48" y="2083973"/>
            <a:ext cx="4210302" cy="315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56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1246"/>
          </a:xfrm>
        </p:spPr>
        <p:txBody>
          <a:bodyPr>
            <a:noAutofit/>
          </a:bodyPr>
          <a:lstStyle/>
          <a:p>
            <a:r>
              <a:rPr lang="ru-RU" sz="3600" b="1" i="0" dirty="0"/>
              <a:t>«Я рос, как многие, в глуши, у берегов большой реки»: </a:t>
            </a:r>
            <a:r>
              <a:rPr lang="ru-RU" sz="3600" b="1" i="0" dirty="0" err="1"/>
              <a:t>грешневское</a:t>
            </a:r>
            <a:r>
              <a:rPr lang="ru-RU" sz="3600" b="1" i="0" dirty="0"/>
              <a:t> детство поэта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236373"/>
            <a:ext cx="3886200" cy="494059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r>
              <a:rPr lang="ru-RU" altLang="ru-RU" dirty="0"/>
              <a:t>          Детство  поэта прошло в селе      </a:t>
            </a:r>
            <a:r>
              <a:rPr lang="ru-RU" altLang="ru-RU" dirty="0" err="1"/>
              <a:t>Грешнево</a:t>
            </a:r>
            <a:r>
              <a:rPr lang="ru-RU" altLang="ru-RU" dirty="0"/>
              <a:t> .</a:t>
            </a:r>
          </a:p>
          <a:p>
            <a:r>
              <a:rPr lang="ru-RU" altLang="ru-RU" dirty="0"/>
              <a:t>      При усадьбе был старый, запущенный сад, обнесенный глухим забором. Мальчик проделал в заборе лазейку и в те часы, когда отца не было дома, зазывал к себе крестьянских детей. Конечно, барскому сыну не разрешали дружить с детьми крепостных крестьян. Но, улучив удобную минуту, мальчик убегал через ту же лазейку к своим деревенским друзьям, уходил с ними в лес, купался в речке Самарке.</a:t>
            </a:r>
          </a:p>
          <a:p>
            <a:r>
              <a:rPr lang="ru-RU" altLang="ru-RU" dirty="0"/>
              <a:t>    Этот момент его жизни – непосредственное общение с крестьянскими детьми, оказал влияние на его творчество.  </a:t>
            </a:r>
            <a:endParaRPr lang="ru-RU" dirty="0"/>
          </a:p>
        </p:txBody>
      </p:sp>
      <p:pic>
        <p:nvPicPr>
          <p:cNvPr id="2050" name="Picture 2" descr="http://karabiha-museum.ru/upload/information_system_90/2/8/4/item_2848/information_items_property_39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88" y="1566072"/>
            <a:ext cx="3886200" cy="275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532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914435"/>
          </a:xfrm>
        </p:spPr>
        <p:txBody>
          <a:bodyPr>
            <a:normAutofit fontScale="90000"/>
          </a:bodyPr>
          <a:lstStyle/>
          <a:p>
            <a:r>
              <a:rPr lang="ru-RU" altLang="ru-RU" dirty="0"/>
              <a:t> </a:t>
            </a:r>
            <a:r>
              <a:rPr lang="ru-RU" altLang="ru-RU" sz="2700" i="0" dirty="0"/>
              <a:t>Барский дом стоял у самой дороги, а дорога была в ту пору многолюдной и бойкой - столбовая </a:t>
            </a:r>
            <a:r>
              <a:rPr lang="ru-RU" altLang="ru-RU" sz="2700" i="0" dirty="0" err="1"/>
              <a:t>ярославско</a:t>
            </a:r>
            <a:r>
              <a:rPr lang="ru-RU" altLang="ru-RU" sz="2700" i="0" dirty="0"/>
              <a:t>-костромская дорога.         Мальчик, выбравшись тайком за ограду усадьбы, знакомился на дороге со всяким рабочим народом: с печниками, малярами, кузнецами, землекопами, плотниками, переходившими из деревни в деревню, из города в город в поисках работы. </a:t>
            </a:r>
            <a:br>
              <a:rPr lang="ru-RU" sz="2700" i="0" dirty="0"/>
            </a:br>
            <a:endParaRPr lang="ru-RU" sz="2700" i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2871989"/>
            <a:ext cx="3886200" cy="3304974"/>
          </a:xfrm>
        </p:spPr>
        <p:txBody>
          <a:bodyPr>
            <a:normAutofit/>
          </a:bodyPr>
          <a:lstStyle/>
          <a:p>
            <a:r>
              <a:rPr lang="ru-RU" altLang="ru-RU" dirty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9724" y="2640168"/>
            <a:ext cx="5074276" cy="3073155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наши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густые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старинные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вязы</a:t>
            </a:r>
            <a:endParaRPr lang="en-GB" sz="1600" i="0" dirty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отдых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тянуло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усталых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людей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endParaRPr lang="ru-RU" sz="1600" i="0" dirty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Ребята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обступят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начнутся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рассказы</a:t>
            </a:r>
            <a:endParaRPr lang="ru-RU" sz="1600" i="0" dirty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Киев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турки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чудных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зверей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Рабочий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расставит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разложит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снаряды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—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Рубанки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подпилки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долота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ножи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"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Гляди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чертенята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?"</a:t>
            </a: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-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а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дети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рады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tabLst>
                <a:tab pos="0" algn="l"/>
                <a:tab pos="233363" algn="l"/>
                <a:tab pos="682625" algn="l"/>
                <a:tab pos="1131888" algn="l"/>
                <a:tab pos="1581150" algn="l"/>
                <a:tab pos="2030413" algn="l"/>
                <a:tab pos="2479675" algn="l"/>
                <a:tab pos="2928938" algn="l"/>
                <a:tab pos="3378200" algn="l"/>
                <a:tab pos="3827463" algn="l"/>
                <a:tab pos="4276725" algn="l"/>
                <a:tab pos="4725988" algn="l"/>
                <a:tab pos="5175250" algn="l"/>
                <a:tab pos="5624513" algn="l"/>
                <a:tab pos="6075363" algn="l"/>
                <a:tab pos="6523038" algn="l"/>
                <a:tab pos="6972300" algn="l"/>
                <a:tab pos="7421563" algn="l"/>
                <a:tab pos="7870825" algn="l"/>
                <a:tab pos="8320088" algn="l"/>
                <a:tab pos="8769350" algn="l"/>
              </a:tabLst>
              <a:defRPr/>
            </a:pPr>
            <a:r>
              <a:rPr lang="ru-RU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               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Как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пилишь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как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лудишь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—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им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все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sz="1600" i="0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покажи</a:t>
            </a:r>
            <a:r>
              <a:rPr lang="en-GB" sz="1600" i="0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endParaRPr lang="ru-RU" altLang="ru-RU" sz="1600" i="0" dirty="0"/>
          </a:p>
        </p:txBody>
      </p:sp>
      <p:pic>
        <p:nvPicPr>
          <p:cNvPr id="3074" name="Picture 2" descr="Картинки по запросу &quot;Левитан владимирка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18" y="2871989"/>
            <a:ext cx="4041482" cy="260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809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9882" y="1352282"/>
            <a:ext cx="3863662" cy="482468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Детские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воспоминания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поэта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связаны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Волгой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посвятил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много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стихов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Courier New CYR" charset="0"/>
            </a:endParaRPr>
          </a:p>
          <a:p>
            <a:pPr marL="0" indent="0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Здесь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впервые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увидел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глубокое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человеческое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страдание.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брел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берегу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жаркую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пору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вдруг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услышал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стоны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увидел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бурлаков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которые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брели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вдоль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реки</a:t>
            </a:r>
            <a:r>
              <a:rPr lang="ru-RU" dirty="0">
                <a:solidFill>
                  <a:srgbClr val="000000"/>
                </a:solidFill>
                <a:cs typeface="Courier New CYR" charset="0"/>
              </a:rPr>
              <a:t>,</a:t>
            </a:r>
          </a:p>
          <a:p>
            <a:pPr marL="0" indent="0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ru-RU" dirty="0">
                <a:solidFill>
                  <a:srgbClr val="000000"/>
                </a:solidFill>
                <a:cs typeface="Courier New CYR" charset="0"/>
              </a:rPr>
              <a:t> «</a:t>
            </a:r>
            <a:r>
              <a:rPr lang="ru-RU" sz="3200" dirty="0">
                <a:solidFill>
                  <a:srgbClr val="000000"/>
                </a:solidFill>
                <a:cs typeface="Courier New CYR" charset="0"/>
              </a:rPr>
              <a:t>п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очти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пригнувшись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головой</a:t>
            </a:r>
            <a:r>
              <a:rPr lang="ru-RU" dirty="0">
                <a:solidFill>
                  <a:srgbClr val="000000"/>
                </a:solidFill>
                <a:cs typeface="Courier New CYR" charset="0"/>
              </a:rPr>
              <a:t> </a:t>
            </a:r>
          </a:p>
          <a:p>
            <a:pPr marL="0" indent="0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ногам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обвитым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бечевой</a:t>
            </a:r>
            <a:r>
              <a:rPr lang="ru-RU" dirty="0">
                <a:solidFill>
                  <a:srgbClr val="000000"/>
                </a:solidFill>
                <a:cs typeface="Courier New CYR" charset="0"/>
              </a:rPr>
              <a:t>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стонали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непосильной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работы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>
              <a:lnSpc>
                <a:spcPct val="95000"/>
              </a:lnSpc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  <a:defRPr/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Ребенок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начал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задумываться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над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жестокостью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жизни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Рано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ему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открылась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картина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народного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бедствия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843241"/>
            <a:ext cx="7453515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Marmelad"/>
              </a:rPr>
              <a:t>О Волга!.. колыбель моя! Любил ли кто тебя, как я? </a:t>
            </a:r>
            <a:endParaRPr kumimoji="0" lang="ru-RU" altLang="ru-RU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5" name="Picture 5" descr="&quot;Бурлаки на Волге&quot; Репина. Почему картина стала культовой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51891"/>
            <a:ext cx="4890328" cy="227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831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/>
              <a:t>Образование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r>
              <a:rPr lang="ru-RU" b="1" i="1" dirty="0"/>
              <a:t>В 1832 — 1837 Некрасов учился в Ярославской гимназии. Тогда же начал писать стихи.</a:t>
            </a:r>
          </a:p>
        </p:txBody>
      </p:sp>
      <p:pic>
        <p:nvPicPr>
          <p:cNvPr id="4" name="Picture 3" descr="Gumnas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5150656" cy="34316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803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822" y="365126"/>
            <a:ext cx="7858527" cy="6523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«Петербургские мытарства»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21994" y="1236372"/>
            <a:ext cx="5215944" cy="494059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 1838 г.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принимает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решение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поступать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Петербургский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университет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Эту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мечту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поддерживала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отец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настаивал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поступлении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кадетский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корпус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юноша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послушал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отца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твердо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решил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идти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военную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службу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стать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«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гуманитарием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».</a:t>
            </a:r>
          </a:p>
          <a:p>
            <a:pPr marL="0" inden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Петербург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юный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явился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рекомендательным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письмом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к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жандармскому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генералу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Д. П.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Полозову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Генерал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одобрил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гуманитарные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планы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юноши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отписал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о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них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отцу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Ответом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грубое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письмо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угрозой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оставить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материальной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поддержки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которая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была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выполнена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  <a:p>
            <a:pPr marL="0" indent="0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	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Можно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с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уверенностью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сказать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что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один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большой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русский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писатель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имел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такого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тяжелого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житейского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жизненного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опыта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через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который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прошел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молодой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Некрасов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в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свои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первые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петербургские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годы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" pitchFamily="49" charset="0"/>
              </a:rPr>
              <a:t>.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Он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оказался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единой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точки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опоры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: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места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иногда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просто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пристанища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и,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конечно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,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без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денег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Courier New CYR" charset="0"/>
              </a:rPr>
              <a:t>.</a:t>
            </a:r>
          </a:p>
        </p:txBody>
      </p:sp>
      <p:pic>
        <p:nvPicPr>
          <p:cNvPr id="6146" name="Picture 2" descr="Картинки по запросу &quot;фото Петербурга 1860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9205"/>
            <a:ext cx="3737288" cy="252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&quot;портрет молодого Некрасова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13" y="1396824"/>
            <a:ext cx="3634481" cy="242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184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523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«Мечты и звуки»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96237" y="1249251"/>
            <a:ext cx="5203064" cy="4927712"/>
          </a:xfrm>
        </p:spPr>
        <p:txBody>
          <a:bodyPr>
            <a:normAutofit fontScale="62500" lnSpcReduction="20000"/>
          </a:bodyPr>
          <a:lstStyle/>
          <a:p>
            <a:r>
              <a:rPr lang="ru-RU" altLang="ru-RU" dirty="0"/>
              <a:t> В 1840 году Некрасов напечатал свой первый сборник юношеских стихов «Мечты и звуки» под псевдонимом «Н.Н».</a:t>
            </a:r>
          </a:p>
          <a:p>
            <a:r>
              <a:rPr lang="ru-RU" altLang="ru-RU" dirty="0"/>
              <a:t>       Но вскоре стали появляться отрицательные отзывы на первый сборник. Поэт скупил почти весь тираж своей книги и уничтожил его.</a:t>
            </a:r>
          </a:p>
          <a:p>
            <a:r>
              <a:rPr lang="ru-RU" altLang="ru-RU" dirty="0"/>
              <a:t>         Неуспех книги не остановил поэта. В 40-е годы было написано огромное</a:t>
            </a:r>
          </a:p>
          <a:p>
            <a:r>
              <a:rPr lang="ru-RU" altLang="ru-RU" dirty="0"/>
              <a:t>количество стихов, пьес, фельетонов, водевилей, сказок, критических статей,</a:t>
            </a:r>
          </a:p>
          <a:p>
            <a:r>
              <a:rPr lang="ru-RU" altLang="ru-RU" dirty="0"/>
              <a:t>рецензий, комедий, и все под псевдонимами. Но так мало платили поэту за его титаническую работу. Он продолжал испытывать нужду еще пять лет.</a:t>
            </a:r>
          </a:p>
          <a:p>
            <a:r>
              <a:rPr lang="ru-RU" altLang="ru-RU" dirty="0"/>
              <a:t>     Именно в этот момент жизни он научился смотреть на жизни иначе, найти свое предназначение в литературе. Он видел, каково живется бедноте в условиях рабства, навсегда возненавидел притеснителей трудового народа.</a:t>
            </a:r>
            <a:endParaRPr lang="ru-RU" dirty="0"/>
          </a:p>
        </p:txBody>
      </p:sp>
      <p:pic>
        <p:nvPicPr>
          <p:cNvPr id="8194" name="Picture 2" descr="Картинки по запросу &quot;портрет молодого Некрасова&quot;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37" y="1017431"/>
            <a:ext cx="3048000" cy="226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Николай Алексеевич Некрасо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01" y="3522239"/>
            <a:ext cx="3539632" cy="265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427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2318</Words>
  <Application>Microsoft Office PowerPoint</Application>
  <PresentationFormat>Экран (4:3)</PresentationFormat>
  <Paragraphs>130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Calibri</vt:lpstr>
      <vt:lpstr>Courier New CYR</vt:lpstr>
      <vt:lpstr>Marmelad</vt:lpstr>
      <vt:lpstr>Mongolian Baiti</vt:lpstr>
      <vt:lpstr>Monotype Corsiva</vt:lpstr>
      <vt:lpstr>Times New Roman</vt:lpstr>
      <vt:lpstr>Wingdings 2</vt:lpstr>
      <vt:lpstr>Тема Office</vt:lpstr>
      <vt:lpstr>Жизнь и творчество  Н.А. Некрасова</vt:lpstr>
      <vt:lpstr>Николай Алексеевич Некрасов (10 декабря 1821 – 8 января 1878 г.) </vt:lpstr>
      <vt:lpstr>Николай Алексеевич Некрасов  </vt:lpstr>
      <vt:lpstr>«Я рос, как многие, в глуши, у берегов большой реки»: грешневское детство поэта</vt:lpstr>
      <vt:lpstr> Барский дом стоял у самой дороги, а дорога была в ту пору многолюдной и бойкой - столбовая ярославско-костромская дорога.         Мальчик, выбравшись тайком за ограду усадьбы, знакомился на дороге со всяким рабочим народом: с печниками, малярами, кузнецами, землекопами, плотниками, переходившими из деревни в деревню, из города в город в поисках работы.  </vt:lpstr>
      <vt:lpstr>О Волга!.. колыбель моя! Любил ли кто тебя, как я? </vt:lpstr>
      <vt:lpstr>Образование</vt:lpstr>
      <vt:lpstr>«Петербургские мытарства»</vt:lpstr>
      <vt:lpstr>«Мечты и звуки»</vt:lpstr>
      <vt:lpstr>Встреча с В.Г.Белинским (1843г.)</vt:lpstr>
      <vt:lpstr>Презентация PowerPoint</vt:lpstr>
      <vt:lpstr>«Современник»</vt:lpstr>
      <vt:lpstr> Личная жизнь Авдотья Яковлевна Панаева — главный адресат интимной лирики Некрасова. Отношения с Панаевой стали темой многих стихотворений Некрасова, создававшихся на протяжении почти десяти лет. Это настоящий роман в стихах, в котором нашли отражение различные моменты в жизни лирических героев. Именно лирических, так как, хотя цикл и имеет реальную биографическую основу, образы лирических героев нельзя отождествлять с их литературными прототипами. «Панаевский цикл» Н. А. Некрасова   </vt:lpstr>
      <vt:lpstr>«Некрасов нашел в Зинаиде Николаевне женщину, которая не прельстилась ни славою, ни богатством, а просто любила поэта и жалела в нем измученного жизнью бесконечно усталого человека...»</vt:lpstr>
      <vt:lpstr>Презентация PowerPoint</vt:lpstr>
      <vt:lpstr>  Некрасову принадлежит заслуга открытия для русской литературы многих замечательных имен. Он первым оценил талант Льва Толстого. «Ваша рукопись имеет в себе настолько интереса, что я ее напечатаю,-писал он молодому офицеру(о повести «Детство»)</vt:lpstr>
      <vt:lpstr>Презентация PowerPoint</vt:lpstr>
      <vt:lpstr>Музей-квартира Н.А.Некрасова</vt:lpstr>
      <vt:lpstr>Презентация PowerPoint</vt:lpstr>
      <vt:lpstr>Тема народа и Родины</vt:lpstr>
      <vt:lpstr>Тема поэта и поэзии </vt:lpstr>
      <vt:lpstr>Любовная лирика</vt:lpstr>
      <vt:lpstr>Тема природы</vt:lpstr>
      <vt:lpstr>Используемые 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Оксана Стрельникова</cp:lastModifiedBy>
  <cp:revision>24</cp:revision>
  <dcterms:created xsi:type="dcterms:W3CDTF">2014-10-24T11:55:36Z</dcterms:created>
  <dcterms:modified xsi:type="dcterms:W3CDTF">2025-03-27T11:40:44Z</dcterms:modified>
</cp:coreProperties>
</file>