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32" r:id="rId1"/>
  </p:sldMasterIdLst>
  <p:notesMasterIdLst>
    <p:notesMasterId r:id="rId15"/>
  </p:notesMasterIdLst>
  <p:sldIdLst>
    <p:sldId id="256" r:id="rId2"/>
    <p:sldId id="258" r:id="rId3"/>
    <p:sldId id="259" r:id="rId4"/>
    <p:sldId id="261" r:id="rId5"/>
    <p:sldId id="280" r:id="rId6"/>
    <p:sldId id="281" r:id="rId7"/>
    <p:sldId id="282" r:id="rId8"/>
    <p:sldId id="284" r:id="rId9"/>
    <p:sldId id="285" r:id="rId10"/>
    <p:sldId id="286" r:id="rId11"/>
    <p:sldId id="287" r:id="rId12"/>
    <p:sldId id="288" r:id="rId13"/>
    <p:sldId id="27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2634" y="-8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A19048-AFEB-4475-889A-72E7711440A9}" type="datetimeFigureOut">
              <a:rPr lang="ru-RU" smtClean="0"/>
              <a:t>26.03.2025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F75B01-BCE2-47DA-AF83-4216CA0D0B0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715178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26.03.2025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26.03.2025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26.03.2025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26.03.2025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26.03.2025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26.03.2025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26.03.2025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26.03.2025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26.03.2025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26.03.2025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26.03.2025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26.03.2025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3" r:id="rId1"/>
    <p:sldLayoutId id="2147484034" r:id="rId2"/>
    <p:sldLayoutId id="2147484035" r:id="rId3"/>
    <p:sldLayoutId id="2147484036" r:id="rId4"/>
    <p:sldLayoutId id="2147484037" r:id="rId5"/>
    <p:sldLayoutId id="2147484038" r:id="rId6"/>
    <p:sldLayoutId id="2147484039" r:id="rId7"/>
    <p:sldLayoutId id="2147484040" r:id="rId8"/>
    <p:sldLayoutId id="2147484041" r:id="rId9"/>
    <p:sldLayoutId id="2147484042" r:id="rId10"/>
    <p:sldLayoutId id="21474840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2232247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Создание условий для формирования функциональной грамотности обучающихся на уроках математики в 5-9 классах</a:t>
            </a:r>
            <a:br>
              <a:rPr lang="ru-RU" sz="2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869160"/>
            <a:ext cx="6400800" cy="1296144"/>
          </a:xfrm>
        </p:spPr>
        <p:txBody>
          <a:bodyPr>
            <a:normAutofit fontScale="70000" lnSpcReduction="20000"/>
          </a:bodyPr>
          <a:lstStyle/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Подготовила: учитель математики     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МБОУ  «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Бобровская средняя общеобразовательная школа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 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Баймухамбетова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Г.К.</a:t>
            </a:r>
          </a:p>
          <a:p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с.Бобровка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2025</a:t>
            </a:r>
            <a:endParaRPr lang="ru-RU" sz="17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14558PIC64tXSs991afYP_PIC2018.png"/>
          <p:cNvPicPr>
            <a:picLocks noChangeAspect="1"/>
          </p:cNvPicPr>
          <p:nvPr/>
        </p:nvPicPr>
        <p:blipFill>
          <a:blip r:embed="rId2" cstate="print"/>
          <a:srcRect l="25625" t="16410" r="21325" b="25771"/>
          <a:stretch>
            <a:fillRect/>
          </a:stretch>
        </p:blipFill>
        <p:spPr>
          <a:xfrm>
            <a:off x="6660232" y="2348880"/>
            <a:ext cx="2070203" cy="1656184"/>
          </a:xfrm>
          <a:prstGeom prst="rect">
            <a:avLst/>
          </a:prstGeom>
        </p:spPr>
      </p:pic>
      <p:pic>
        <p:nvPicPr>
          <p:cNvPr id="5" name="Рисунок 4" descr="bal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042" y="2126016"/>
            <a:ext cx="2273300" cy="2088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7156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1" y="1556792"/>
            <a:ext cx="8640960" cy="4569371"/>
          </a:xfrm>
        </p:spPr>
        <p:txBody>
          <a:bodyPr>
            <a:normAutofit/>
          </a:bodyPr>
          <a:lstStyle/>
          <a:p>
            <a:pPr marL="0" lvl="0" indent="0">
              <a:buClr>
                <a:srgbClr val="31B6FD"/>
              </a:buClr>
              <a:buNone/>
            </a:pPr>
            <a:r>
              <a:rPr lang="ru-RU" sz="2000" dirty="0">
                <a:solidFill>
                  <a:srgbClr val="073E87"/>
                </a:solidFill>
                <a:latin typeface="Times New Roman" pitchFamily="18" charset="0"/>
                <a:cs typeface="Times New Roman" pitchFamily="18" charset="0"/>
              </a:rPr>
              <a:t>Учащиеся 9-10 классов совершенствуют навыки функциональной</a:t>
            </a:r>
            <a:br>
              <a:rPr lang="ru-RU" sz="2000" dirty="0">
                <a:solidFill>
                  <a:srgbClr val="073E87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rgbClr val="073E87"/>
                </a:solidFill>
                <a:latin typeface="Times New Roman" pitchFamily="18" charset="0"/>
                <a:cs typeface="Times New Roman" pitchFamily="18" charset="0"/>
              </a:rPr>
              <a:t>грамотности, соответствуя 6-7 ее уровням и должны </a:t>
            </a:r>
            <a:r>
              <a:rPr lang="ru-RU" sz="2000" dirty="0" smtClean="0">
                <a:solidFill>
                  <a:srgbClr val="073E87"/>
                </a:solidFill>
                <a:latin typeface="Times New Roman" pitchFamily="18" charset="0"/>
                <a:cs typeface="Times New Roman" pitchFamily="18" charset="0"/>
              </a:rPr>
              <a:t>уметь: </a:t>
            </a:r>
            <a:endParaRPr lang="ru-RU" sz="2000" dirty="0">
              <a:solidFill>
                <a:srgbClr val="073E87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buClr>
                <a:srgbClr val="31B6FD"/>
              </a:buClr>
              <a:buNone/>
            </a:pPr>
            <a:endParaRPr lang="ru-RU" sz="2000" dirty="0">
              <a:solidFill>
                <a:srgbClr val="073E87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buClr>
                <a:srgbClr val="31B6FD"/>
              </a:buClr>
              <a:buNone/>
            </a:pPr>
            <a:r>
              <a:rPr lang="ru-RU" sz="2000" dirty="0" smtClean="0">
                <a:solidFill>
                  <a:srgbClr val="073E87"/>
                </a:solidFill>
                <a:latin typeface="Times New Roman" pitchFamily="18" charset="0"/>
                <a:cs typeface="Times New Roman" pitchFamily="18" charset="0"/>
              </a:rPr>
              <a:t>- разрабатывать </a:t>
            </a:r>
            <a:r>
              <a:rPr lang="ru-RU" sz="2000" dirty="0">
                <a:solidFill>
                  <a:srgbClr val="073E87"/>
                </a:solidFill>
                <a:latin typeface="Times New Roman" pitchFamily="18" charset="0"/>
                <a:cs typeface="Times New Roman" pitchFamily="18" charset="0"/>
              </a:rPr>
              <a:t>сложные модели реальных</a:t>
            </a:r>
            <a:br>
              <a:rPr lang="ru-RU" sz="2000" dirty="0">
                <a:solidFill>
                  <a:srgbClr val="073E87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rgbClr val="073E87"/>
                </a:solidFill>
                <a:latin typeface="Times New Roman" pitchFamily="18" charset="0"/>
                <a:cs typeface="Times New Roman" pitchFamily="18" charset="0"/>
              </a:rPr>
              <a:t>ситуаций, </a:t>
            </a:r>
            <a:r>
              <a:rPr lang="ru-RU" sz="2000" dirty="0" smtClean="0">
                <a:solidFill>
                  <a:srgbClr val="073E87"/>
                </a:solidFill>
                <a:latin typeface="Times New Roman" pitchFamily="18" charset="0"/>
                <a:cs typeface="Times New Roman" pitchFamily="18" charset="0"/>
              </a:rPr>
              <a:t>развивать умение </a:t>
            </a:r>
            <a:r>
              <a:rPr lang="ru-RU" sz="2000" dirty="0">
                <a:solidFill>
                  <a:srgbClr val="073E87"/>
                </a:solidFill>
                <a:latin typeface="Times New Roman" pitchFamily="18" charset="0"/>
                <a:cs typeface="Times New Roman" pitchFamily="18" charset="0"/>
              </a:rPr>
              <a:t>работать с кейсами в группах</a:t>
            </a:r>
          </a:p>
          <a:p>
            <a:pPr marL="0" lvl="0" indent="0">
              <a:buClr>
                <a:srgbClr val="31B6FD"/>
              </a:buClr>
              <a:buNone/>
            </a:pPr>
            <a:r>
              <a:rPr lang="ru-RU" sz="2000" dirty="0">
                <a:solidFill>
                  <a:srgbClr val="073E87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solidFill>
                  <a:srgbClr val="073E87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73E87"/>
                </a:solidFill>
                <a:latin typeface="Times New Roman" pitchFamily="18" charset="0"/>
                <a:cs typeface="Times New Roman" pitchFamily="18" charset="0"/>
              </a:rPr>
              <a:t>- аргументировано </a:t>
            </a:r>
            <a:r>
              <a:rPr lang="ru-RU" sz="2000" dirty="0">
                <a:solidFill>
                  <a:srgbClr val="073E87"/>
                </a:solidFill>
                <a:latin typeface="Times New Roman" pitchFamily="18" charset="0"/>
                <a:cs typeface="Times New Roman" pitchFamily="18" charset="0"/>
              </a:rPr>
              <a:t>высказывать свои суждения, составлять</a:t>
            </a:r>
            <a:br>
              <a:rPr lang="ru-RU" sz="2000" dirty="0">
                <a:solidFill>
                  <a:srgbClr val="073E87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rgbClr val="073E87"/>
                </a:solidFill>
                <a:latin typeface="Times New Roman" pitchFamily="18" charset="0"/>
                <a:cs typeface="Times New Roman" pitchFamily="18" charset="0"/>
              </a:rPr>
              <a:t>задания по тексту, задавать вопросы оппонентам</a:t>
            </a:r>
          </a:p>
          <a:p>
            <a:pPr marL="0" lvl="0" indent="0">
              <a:buClr>
                <a:srgbClr val="31B6FD"/>
              </a:buClr>
              <a:buNone/>
            </a:pPr>
            <a:r>
              <a:rPr lang="ru-RU" sz="2000" dirty="0">
                <a:solidFill>
                  <a:srgbClr val="073E87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solidFill>
                  <a:srgbClr val="073E87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73E87"/>
                </a:solidFill>
                <a:latin typeface="Times New Roman" pitchFamily="18" charset="0"/>
                <a:cs typeface="Times New Roman" pitchFamily="18" charset="0"/>
              </a:rPr>
              <a:t>- работать </a:t>
            </a:r>
            <a:r>
              <a:rPr lang="ru-RU" sz="2000" dirty="0">
                <a:solidFill>
                  <a:srgbClr val="073E87"/>
                </a:solidFill>
                <a:latin typeface="Times New Roman" pitchFamily="18" charset="0"/>
                <a:cs typeface="Times New Roman" pitchFamily="18" charset="0"/>
              </a:rPr>
              <a:t>со сложными научными текстами, выделять из них</a:t>
            </a:r>
            <a:br>
              <a:rPr lang="ru-RU" sz="2000" dirty="0">
                <a:solidFill>
                  <a:srgbClr val="073E87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rgbClr val="073E87"/>
                </a:solidFill>
                <a:latin typeface="Times New Roman" pitchFamily="18" charset="0"/>
                <a:cs typeface="Times New Roman" pitchFamily="18" charset="0"/>
              </a:rPr>
              <a:t>основную идею и применять знания на практике </a:t>
            </a:r>
            <a:br>
              <a:rPr lang="ru-RU" sz="2000" dirty="0">
                <a:solidFill>
                  <a:srgbClr val="073E87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solidFill>
                <a:srgbClr val="073E87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>
                <a:solidFill>
                  <a:srgbClr val="C6E7FC">
                    <a:lumMod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Уровни математической грамотности </a:t>
            </a:r>
            <a:r>
              <a:rPr lang="ru-RU" sz="2400" dirty="0" smtClean="0">
                <a:solidFill>
                  <a:srgbClr val="C6E7FC">
                    <a:lumMod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9-10 </a:t>
            </a:r>
            <a:r>
              <a:rPr lang="ru-RU" sz="2400" dirty="0">
                <a:solidFill>
                  <a:srgbClr val="C6E7FC">
                    <a:lumMod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классы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679518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>
                <a:solidFill>
                  <a:srgbClr val="C6E7FC">
                    <a:lumMod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Практико-ориентированные задача «Участок»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412776"/>
            <a:ext cx="8712968" cy="4713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049951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>
                <a:solidFill>
                  <a:srgbClr val="C6E7FC">
                    <a:lumMod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Практико-ориентированные задача «Участок»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348880"/>
            <a:ext cx="8064896" cy="237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259887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188640"/>
            <a:ext cx="8784975" cy="5937523"/>
          </a:xfrm>
        </p:spPr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                                 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94818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1772816"/>
            <a:ext cx="8352927" cy="435334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1. Введение</a:t>
            </a:r>
          </a:p>
          <a:p>
            <a:pPr marL="0" indent="0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2. Уровни </a:t>
            </a:r>
            <a:r>
              <a:rPr lang="ru-RU" sz="3200" dirty="0" smtClean="0">
                <a:solidFill>
                  <a:srgbClr val="04617B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обучения </a:t>
            </a:r>
            <a:r>
              <a:rPr lang="ru-RU" sz="3200" dirty="0">
                <a:solidFill>
                  <a:srgbClr val="04617B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финансовым задачам </a:t>
            </a:r>
            <a:br>
              <a:rPr lang="ru-RU" sz="3200" dirty="0">
                <a:solidFill>
                  <a:srgbClr val="04617B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3200" dirty="0">
                <a:solidFill>
                  <a:srgbClr val="04617B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в рамках школьного курса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3. Задания по формированию функциональной грамотности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 выступления</a:t>
            </a:r>
            <a:endParaRPr lang="ru-RU" sz="3200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6157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412776"/>
            <a:ext cx="7408333" cy="4713387"/>
          </a:xfrm>
        </p:spPr>
        <p:txBody>
          <a:bodyPr>
            <a:no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Понятие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«функциональная грамотность»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предполагает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владение умениями: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Выявлять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проблемы, возникающие в окружающем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мире, решаемые посредством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математических знаний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решать их, используя математические знания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методы.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2. Обосновывать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принятые решения путем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математических суждений.   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3. Анализировать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использованные методы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решения. 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4. Интерпретировать полученные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результаты с учетом поставленной задачи.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274320" lvl="0" indent="-274320">
              <a:spcBef>
                <a:spcPct val="20000"/>
              </a:spcBef>
            </a:pPr>
            <a:r>
              <a:rPr lang="ru-RU" sz="3200" dirty="0" smtClean="0">
                <a:solidFill>
                  <a:srgbClr val="073E87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rgbClr val="073E87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3100" dirty="0" smtClean="0">
                <a:solidFill>
                  <a:srgbClr val="073E87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Введение</a:t>
            </a:r>
            <a:r>
              <a:rPr lang="ru-RU" sz="3100" dirty="0">
                <a:solidFill>
                  <a:srgbClr val="073E87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3100" dirty="0">
                <a:solidFill>
                  <a:srgbClr val="073E87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sz="3100" dirty="0"/>
          </a:p>
        </p:txBody>
      </p:sp>
    </p:spTree>
    <p:extLst>
      <p:ext uri="{BB962C8B-B14F-4D97-AF65-F5344CB8AC3E}">
        <p14:creationId xmlns:p14="http://schemas.microsoft.com/office/powerpoint/2010/main" val="2747688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7" y="1340768"/>
            <a:ext cx="8352928" cy="47853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Учащиеся 5-6 классов  соответствуют 1-2 уровню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математической  грамотности и  решают задачи 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-на переливание (задача Пуассона) и взвешивание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-логические задачи о ≪мудрецах≫, о лжецах и тех, кто всегда говорит правду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-первые шаги в геометрии, простейшие геометрические фигуры, наглядная геометрия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-задачи на разрезание и перекраивание, разбиение объекта на части и составление модели 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-комбинаторные задачи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-представление данных в виде таблиц, диаграмм, графиков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Уровни математической грамотности 5-6 классы</a:t>
            </a:r>
            <a:endParaRPr lang="ru-RU" sz="28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3925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340768"/>
            <a:ext cx="8640959" cy="47853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задачах на переливания требуется указать последовательность действий, при которой осуществляется требуемое переливание и выполнены все условия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задачи.</a:t>
            </a:r>
          </a:p>
          <a:p>
            <a:pPr marL="0" indent="0"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Имеются два сосуда вместимостью 3 литра и 5 литров. Как с помощью этих сосудов налить из водопроводного крана 4 литра воды?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на переливание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4221088"/>
            <a:ext cx="2592288" cy="2272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645024"/>
            <a:ext cx="6120680" cy="14401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625777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1" y="1196752"/>
            <a:ext cx="8640960" cy="49685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Задача. </a:t>
            </a:r>
            <a:r>
              <a:rPr lang="ru-RU" sz="2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каждой парте по три кубика: красный,  жёлтый и синий.  Необходимо составить из трех одинаковых по размеру кубиков красного, желтого и синего цвета несколько отличающихся друг от друга построек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хаотично переставляют кубики, считают, сколько различных вариантов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получилось.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первый стол выносят все шесть вариантов. Необходимо поставить их так, чтобы рядом были постройки с одинаковыми нижними кубиками.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Ответ: 6 вариантов.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786416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Комбинаторные </a:t>
            </a:r>
            <a:r>
              <a:rPr lang="ru-RU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0413" y="4149080"/>
            <a:ext cx="4871987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232171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1628800"/>
            <a:ext cx="8280919" cy="4497363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4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 </a:t>
            </a:r>
            <a:r>
              <a:rPr lang="ru-RU" sz="4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7-8 классах </a:t>
            </a:r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 усложняются и соответствуют 3-5 уровню математической  грамотности. </a:t>
            </a:r>
          </a:p>
          <a:p>
            <a:pPr marL="0" indent="0">
              <a:buNone/>
            </a:pPr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-развивают умение геометрической грамотности, понимание 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свойств </a:t>
            </a:r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геометрических фигур</a:t>
            </a:r>
          </a:p>
          <a:p>
            <a:pPr marL="0" indent="0">
              <a:buNone/>
            </a:pPr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-формируют  умение пространственного воображения</a:t>
            </a:r>
          </a:p>
          <a:p>
            <a:pPr marL="0" indent="0">
              <a:buNone/>
            </a:pPr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-формируют умение работы с 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таблицами и диаграммами</a:t>
            </a:r>
            <a:endParaRPr lang="ru-RU" sz="4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-демонстрируют навыки четко описывать предлагаемую структуру задания</a:t>
            </a:r>
          </a:p>
          <a:p>
            <a:pPr marL="0" indent="0">
              <a:buNone/>
            </a:pPr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-работают по схеме (алгоритму), добавляя условия некоторых ограничений</a:t>
            </a:r>
          </a:p>
          <a:p>
            <a:pPr marL="0" indent="0">
              <a:buNone/>
            </a:pP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демонстрируют умения аргументировать свои высказывания</a:t>
            </a:r>
          </a:p>
          <a:p>
            <a:pPr marL="0" indent="0">
              <a:buNone/>
            </a:pPr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-формируют умение работы с научно-популярными текстами,</a:t>
            </a:r>
          </a:p>
          <a:p>
            <a:pPr marL="0" indent="0">
              <a:buNone/>
            </a:pPr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находить в них новую информацию и анализировать ее, умение работать с</a:t>
            </a:r>
          </a:p>
          <a:p>
            <a:pPr marL="0" indent="0">
              <a:buNone/>
            </a:pPr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кейсами в группах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>
                <a:solidFill>
                  <a:srgbClr val="C6E7FC">
                    <a:lumMod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Уровни математической грамотности </a:t>
            </a:r>
            <a:r>
              <a:rPr lang="ru-RU" sz="2400" dirty="0" smtClean="0">
                <a:solidFill>
                  <a:srgbClr val="C6E7FC">
                    <a:lumMod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7-8 </a:t>
            </a:r>
            <a:r>
              <a:rPr lang="ru-RU" sz="2400" dirty="0">
                <a:solidFill>
                  <a:srgbClr val="C6E7FC">
                    <a:lumMod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классы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409377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412776"/>
            <a:ext cx="8640959" cy="471338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практической направленности как элемент исследования, для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вывода определений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геометрических понятий, теорем, связанных с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ним.</a:t>
            </a:r>
          </a:p>
          <a:p>
            <a:pPr marL="0" indent="0">
              <a:buNone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Задача.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Кабинет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математики имеет форму прямоугольного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параллелепипеда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Сколько потребуется желтой краски, чтобы покрасить стены кабинета, имеющего размеры 8,5 м, 6,5 м, 3 м, если на 1 м</a:t>
            </a:r>
            <a:r>
              <a:rPr lang="ru-RU" sz="2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расходуется 150 граммов краски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0" indent="0">
              <a:buNone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(8,5*3*2+6,5*3*2)*0,150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13,5кг краски.</a:t>
            </a:r>
          </a:p>
          <a:p>
            <a:pPr marL="0" indent="0">
              <a:buNone/>
            </a:pP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074448"/>
          </a:xfrm>
        </p:spPr>
        <p:txBody>
          <a:bodyPr>
            <a:normAutofit/>
          </a:bodyPr>
          <a:lstStyle/>
          <a:p>
            <a:pPr lvl="0">
              <a:spcBef>
                <a:spcPct val="20000"/>
              </a:spcBef>
            </a:pPr>
            <a:r>
              <a:rPr lang="ru-RU" sz="2400" dirty="0" smtClean="0">
                <a:solidFill>
                  <a:srgbClr val="073E87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Понимание </a:t>
            </a:r>
            <a:r>
              <a:rPr lang="ru-RU" sz="2400" dirty="0">
                <a:solidFill>
                  <a:srgbClr val="073E87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свойств геометрических фигур</a:t>
            </a:r>
            <a:br>
              <a:rPr lang="ru-RU" sz="2400" dirty="0">
                <a:solidFill>
                  <a:srgbClr val="073E87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9154" y="3370806"/>
            <a:ext cx="3549270" cy="27944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594277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268760"/>
            <a:ext cx="8640960" cy="485740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Задача.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рисунке показана среднемесячная температура в поселке Котово в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2022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году. По горизонтали указываются месяцы, а по вертикали – температура в градусах Цельсия. По приведенным данным определите, сколько месяцев температура была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выше 10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градусов.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Ответ: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1196" y="332656"/>
            <a:ext cx="8229600" cy="858424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диаграммами</a:t>
            </a:r>
            <a:endParaRPr lang="ru-RU" sz="24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708920"/>
            <a:ext cx="6120680" cy="345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942300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1026</TotalTime>
  <Words>417</Words>
  <Application>Microsoft Office PowerPoint</Application>
  <PresentationFormat>Экран (4:3)</PresentationFormat>
  <Paragraphs>71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Волна</vt:lpstr>
      <vt:lpstr>Создание условий для формирования функциональной грамотности обучающихся на уроках математики в 5-9 классах </vt:lpstr>
      <vt:lpstr>План выступления</vt:lpstr>
      <vt:lpstr> Введение </vt:lpstr>
      <vt:lpstr>Уровни математической грамотности 5-6 классы</vt:lpstr>
      <vt:lpstr>Задачи на переливание </vt:lpstr>
      <vt:lpstr>Комбинаторные задачи </vt:lpstr>
      <vt:lpstr>Уровни математической грамотности 7-8 классы</vt:lpstr>
      <vt:lpstr>Понимание свойств геометрических фигур </vt:lpstr>
      <vt:lpstr> Работа с диаграммами</vt:lpstr>
      <vt:lpstr>Уровни математической грамотности 9-10 классы</vt:lpstr>
      <vt:lpstr>Практико-ориентированные задача «Участок»</vt:lpstr>
      <vt:lpstr>Практико-ориентированные задача «Участок»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Создание условий для формирования функциональной грамотности обучающихся на уроках математики в 5-9 классах</dc:title>
  <dc:creator>User</dc:creator>
  <cp:lastModifiedBy>Сергей</cp:lastModifiedBy>
  <cp:revision>149</cp:revision>
  <dcterms:created xsi:type="dcterms:W3CDTF">2023-08-30T03:49:41Z</dcterms:created>
  <dcterms:modified xsi:type="dcterms:W3CDTF">2025-03-26T05:48:50Z</dcterms:modified>
</cp:coreProperties>
</file>