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9" r:id="rId10"/>
    <p:sldId id="264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65" r:id="rId21"/>
    <p:sldId id="266" r:id="rId22"/>
    <p:sldId id="289" r:id="rId23"/>
    <p:sldId id="291" r:id="rId24"/>
    <p:sldId id="290" r:id="rId25"/>
    <p:sldId id="267" r:id="rId26"/>
    <p:sldId id="268" r:id="rId27"/>
    <p:sldId id="269" r:id="rId28"/>
    <p:sldId id="270" r:id="rId29"/>
    <p:sldId id="271" r:id="rId30"/>
    <p:sldId id="272" r:id="rId31"/>
    <p:sldId id="273" r:id="rId32"/>
    <p:sldId id="275" r:id="rId33"/>
    <p:sldId id="274" r:id="rId34"/>
    <p:sldId id="276" r:id="rId35"/>
    <p:sldId id="277" r:id="rId36"/>
    <p:sldId id="278" r:id="rId37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3606E8"/>
  </p:clrMru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2412" y="-7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 rot="10800000" flipH="1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0" y="2393175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 rot="10800000" flipH="1">
            <a:off x="0" y="2983958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pPr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Shape 18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pPr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" name="Shape 32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pPr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 rot="10800000" flipH="1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/>
          <p:nvPr/>
        </p:nvSpPr>
        <p:spPr>
          <a:xfrm flipH="1">
            <a:off x="4526627" y="3820834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/>
          <p:nvPr/>
        </p:nvSpPr>
        <p:spPr>
          <a:xfrm rot="10800000">
            <a:off x="4526627" y="4411617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pPr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6676" y="76256"/>
            <a:ext cx="9134130" cy="5054792"/>
          </a:xfrm>
          <a:custGeom>
            <a:avLst/>
            <a:gdLst/>
            <a:ahLst/>
            <a:cxnLst/>
            <a:rect l="0" t="0" r="0" b="0"/>
            <a:pathLst>
              <a:path w="9157023" h="6739723" extrusionOk="0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pPr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pPr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ctrTitle"/>
          </p:nvPr>
        </p:nvSpPr>
        <p:spPr>
          <a:xfrm>
            <a:off x="82200" y="68550"/>
            <a:ext cx="8979600" cy="2906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ru" sz="4600"/>
              <a:t>Проект:</a:t>
            </a:r>
          </a:p>
          <a:p>
            <a:pPr algn="ctr" rtl="0">
              <a:spcBef>
                <a:spcPts val="0"/>
              </a:spcBef>
              <a:buNone/>
            </a:pPr>
            <a:r>
              <a:rPr lang="ru" sz="4600" b="1" i="1"/>
              <a:t>“</a:t>
            </a:r>
            <a:r>
              <a:rPr lang="ru" sz="4900" b="1" i="1"/>
              <a:t>Беспредметная композиция</a:t>
            </a:r>
            <a:r>
              <a:rPr lang="ru" sz="4600" b="1" i="1"/>
              <a:t>”</a:t>
            </a:r>
          </a:p>
        </p:txBody>
      </p:sp>
      <p:sp>
        <p:nvSpPr>
          <p:cNvPr id="47" name="Shape 47"/>
          <p:cNvSpPr txBox="1"/>
          <p:nvPr/>
        </p:nvSpPr>
        <p:spPr>
          <a:xfrm>
            <a:off x="194550" y="2974875"/>
            <a:ext cx="8798699" cy="204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 sz="3800" b="1" dirty="0" smtClean="0">
                <a:solidFill>
                  <a:schemeClr val="dk2"/>
                </a:solidFill>
              </a:rPr>
              <a:t>Выразительные средства композиции. </a:t>
            </a:r>
            <a:r>
              <a:rPr lang="ru" sz="3800" b="1" smtClean="0">
                <a:solidFill>
                  <a:schemeClr val="dk2"/>
                </a:solidFill>
              </a:rPr>
              <a:t>Литература.</a:t>
            </a:r>
            <a:endParaRPr lang="ru" sz="3800" b="1">
              <a:solidFill>
                <a:schemeClr val="dk2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2400"/>
              <a:t>Попытайтесь сравнить средства выразительности в разных видах искусства: Литература и русский язык.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214282" y="1214100"/>
            <a:ext cx="4757699" cy="3929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" sz="1500" i="1" dirty="0"/>
              <a:t>Дайте полночь с луною в мои осторожные руки,</a:t>
            </a:r>
          </a:p>
          <a:p>
            <a:pPr rtl="0">
              <a:spcBef>
                <a:spcPts val="0"/>
              </a:spcBef>
              <a:buNone/>
            </a:pPr>
            <a:r>
              <a:rPr lang="ru" sz="1500" i="1" dirty="0"/>
              <a:t>Чтоб шумели широкой и мокрой сиренью.</a:t>
            </a:r>
          </a:p>
          <a:p>
            <a:pPr rtl="0">
              <a:spcBef>
                <a:spcPts val="0"/>
              </a:spcBef>
              <a:buNone/>
            </a:pPr>
            <a:r>
              <a:rPr lang="ru" sz="1500" i="1" dirty="0"/>
              <a:t>Я не трону ее, только в шумы и звуки</a:t>
            </a:r>
          </a:p>
          <a:p>
            <a:pPr rtl="0">
              <a:spcBef>
                <a:spcPts val="0"/>
              </a:spcBef>
              <a:buNone/>
            </a:pPr>
            <a:r>
              <a:rPr lang="ru" sz="1500" i="1" dirty="0"/>
              <a:t>Аккуратно проставлю кой-где ударенья…</a:t>
            </a:r>
          </a:p>
          <a:p>
            <a:pPr rtl="0">
              <a:spcBef>
                <a:spcPts val="0"/>
              </a:spcBef>
              <a:buNone/>
            </a:pPr>
            <a:r>
              <a:rPr lang="ru" sz="1500" i="1" dirty="0"/>
              <a:t>Дайте плотные ливни и молнии мая, </a:t>
            </a:r>
          </a:p>
          <a:p>
            <a:pPr rtl="0">
              <a:spcBef>
                <a:spcPts val="0"/>
              </a:spcBef>
              <a:buNone/>
            </a:pPr>
            <a:r>
              <a:rPr lang="ru" sz="1500" i="1" dirty="0"/>
              <a:t>Закоулки лесные и даль заревую.</a:t>
            </a:r>
          </a:p>
          <a:p>
            <a:pPr rtl="0">
              <a:spcBef>
                <a:spcPts val="0"/>
              </a:spcBef>
              <a:buNone/>
            </a:pPr>
            <a:r>
              <a:rPr lang="ru" sz="1500" i="1" dirty="0"/>
              <a:t>Я листа не помну, стебельки не сломаю,</a:t>
            </a:r>
          </a:p>
          <a:p>
            <a:pPr rtl="0">
              <a:spcBef>
                <a:spcPts val="0"/>
              </a:spcBef>
              <a:buNone/>
            </a:pPr>
            <a:r>
              <a:rPr lang="ru" sz="1500" i="1" dirty="0"/>
              <a:t>Только шелесты трав и берез зарифмую…</a:t>
            </a:r>
          </a:p>
          <a:p>
            <a:pPr rtl="0">
              <a:spcBef>
                <a:spcPts val="0"/>
              </a:spcBef>
              <a:buNone/>
            </a:pPr>
            <a:r>
              <a:rPr lang="ru" sz="1500" i="1" dirty="0"/>
              <a:t>Дайте полные неба речные затоны,</a:t>
            </a:r>
          </a:p>
          <a:p>
            <a:pPr rtl="0">
              <a:spcBef>
                <a:spcPts val="0"/>
              </a:spcBef>
              <a:buNone/>
            </a:pPr>
            <a:r>
              <a:rPr lang="ru" sz="1500" i="1" dirty="0"/>
              <a:t>В острых искорках звезд, и откосы крутые,</a:t>
            </a:r>
          </a:p>
          <a:p>
            <a:pPr rtl="0">
              <a:spcBef>
                <a:spcPts val="0"/>
              </a:spcBef>
              <a:buNone/>
            </a:pPr>
            <a:r>
              <a:rPr lang="ru" sz="1500" i="1" dirty="0"/>
              <a:t>Я в полях предвечерних травинки не трону,</a:t>
            </a:r>
          </a:p>
          <a:p>
            <a:pPr rtl="0">
              <a:spcBef>
                <a:spcPts val="0"/>
              </a:spcBef>
              <a:buNone/>
            </a:pPr>
            <a:r>
              <a:rPr lang="ru" sz="1500" i="1" dirty="0"/>
              <a:t>Лишь, волнуясь, помечу кой-где запятые…</a:t>
            </a:r>
          </a:p>
          <a:p>
            <a:pPr algn="r">
              <a:spcBef>
                <a:spcPts val="0"/>
              </a:spcBef>
              <a:buNone/>
            </a:pPr>
            <a:r>
              <a:rPr lang="ru" sz="1500" b="1" i="1" dirty="0"/>
              <a:t>Е.Винокуров.</a:t>
            </a:r>
          </a:p>
        </p:txBody>
      </p:sp>
      <p:pic>
        <p:nvPicPr>
          <p:cNvPr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3100" y="1310550"/>
            <a:ext cx="2942439" cy="3678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такое </a:t>
            </a:r>
            <a:r>
              <a:rPr lang="ru-RU" dirty="0" err="1" smtClean="0"/>
              <a:t>цветопись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b="1" dirty="0" err="1" smtClean="0">
                <a:solidFill>
                  <a:srgbClr val="7030A0"/>
                </a:solidFill>
              </a:rPr>
              <a:t>Цветопись</a:t>
            </a:r>
            <a:r>
              <a:rPr lang="ru-RU" dirty="0" smtClean="0"/>
              <a:t> – это когда автор цветом пишет то, что не может сказать словами.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b="1" dirty="0" err="1" smtClean="0">
                <a:solidFill>
                  <a:srgbClr val="7030A0"/>
                </a:solidFill>
              </a:rPr>
              <a:t>Цветопись</a:t>
            </a:r>
            <a:r>
              <a:rPr lang="ru-RU" dirty="0" smtClean="0"/>
              <a:t> – это использование писателем определенного цвета для того, чтобы внимательный читатель мог понять чувства автора.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b="1" dirty="0" err="1" smtClean="0">
                <a:solidFill>
                  <a:srgbClr val="7030A0"/>
                </a:solidFill>
              </a:rPr>
              <a:t>Цветопись</a:t>
            </a:r>
            <a:r>
              <a:rPr lang="ru-RU" dirty="0" smtClean="0"/>
              <a:t> – воздействие через цвет на наши чувства и мысли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b="1" dirty="0" err="1" smtClean="0">
                <a:solidFill>
                  <a:srgbClr val="7030A0"/>
                </a:solidFill>
              </a:rPr>
              <a:t>Цветопись</a:t>
            </a:r>
            <a:r>
              <a:rPr lang="ru-RU" dirty="0" smtClean="0"/>
              <a:t> – в художественной речи: цветовые </a:t>
            </a:r>
            <a:r>
              <a:rPr lang="ru-RU" dirty="0" err="1" smtClean="0"/>
              <a:t>повторы,ю</a:t>
            </a:r>
            <a:r>
              <a:rPr lang="ru-RU" dirty="0" smtClean="0"/>
              <a:t> насыщенность одинаковыми или похожими цветами при создании того или иного образа.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8"/>
            <a:ext cx="9144000" cy="857400"/>
          </a:xfrm>
        </p:spPr>
        <p:txBody>
          <a:bodyPr/>
          <a:lstStyle/>
          <a:p>
            <a:pPr algn="ctr"/>
            <a:r>
              <a:rPr lang="ru-RU" sz="4400" dirty="0" smtClean="0"/>
              <a:t>Любимые цвета Сергея Есенина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1285866"/>
            <a:ext cx="5357850" cy="3725699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>Любимые цвета поэта – синий и </a:t>
            </a:r>
            <a:r>
              <a:rPr lang="ru-RU" sz="2000" dirty="0" err="1" smtClean="0">
                <a:solidFill>
                  <a:schemeClr val="tx1"/>
                </a:solidFill>
              </a:rPr>
              <a:t>голубой</a:t>
            </a:r>
            <a:r>
              <a:rPr lang="ru-RU" sz="2000" dirty="0" smtClean="0">
                <a:solidFill>
                  <a:schemeClr val="tx1"/>
                </a:solidFill>
              </a:rPr>
              <a:t>. </a:t>
            </a:r>
          </a:p>
          <a:p>
            <a:endParaRPr lang="ru-RU" sz="2000" dirty="0" smtClean="0"/>
          </a:p>
          <a:p>
            <a:r>
              <a:rPr lang="ru-RU" sz="2000" dirty="0" smtClean="0"/>
              <a:t>Эти цветовые тона усиливают ощущение необъятности просторов России, создают атмосферу светлой радости бытия  («вечером лунным, вечером синим»,         «в летний вечер </a:t>
            </a:r>
            <a:r>
              <a:rPr lang="ru-RU" sz="2000" dirty="0" err="1" smtClean="0"/>
              <a:t>голубой</a:t>
            </a:r>
            <a:r>
              <a:rPr lang="ru-RU" sz="2000" dirty="0" smtClean="0"/>
              <a:t>»), выражают чувство нежности, любви («</a:t>
            </a:r>
            <a:r>
              <a:rPr lang="ru-RU" sz="2000" dirty="0" err="1" smtClean="0"/>
              <a:t>голубая</a:t>
            </a:r>
            <a:r>
              <a:rPr lang="ru-RU" sz="2000" dirty="0" smtClean="0"/>
              <a:t> кофта, «синие глаза», «парень синеглазый», «заметался пожар </a:t>
            </a:r>
            <a:r>
              <a:rPr lang="ru-RU" sz="2000" dirty="0" err="1" smtClean="0"/>
              <a:t>голубой</a:t>
            </a:r>
            <a:r>
              <a:rPr lang="ru-RU" sz="2000" dirty="0" smtClean="0"/>
              <a:t>»).</a:t>
            </a:r>
            <a:endParaRPr lang="ru-RU" sz="2000" dirty="0"/>
          </a:p>
        </p:txBody>
      </p:sp>
      <p:pic>
        <p:nvPicPr>
          <p:cNvPr id="4" name="Рисунок 3" descr="https://im0-tub-ru.yandex.net/i?id=a24a16d5a5c45962a058b51d10fd6f9f-l&amp;n=13"/>
          <p:cNvPicPr/>
          <p:nvPr/>
        </p:nvPicPr>
        <p:blipFill>
          <a:blip r:embed="rId2"/>
          <a:srcRect l="51203" t="21138" r="5505" b="3500"/>
          <a:stretch>
            <a:fillRect/>
          </a:stretch>
        </p:blipFill>
        <p:spPr bwMode="auto">
          <a:xfrm>
            <a:off x="5857884" y="1285866"/>
            <a:ext cx="292895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8"/>
            <a:ext cx="8229600" cy="857400"/>
          </a:xfrm>
        </p:spPr>
        <p:txBody>
          <a:bodyPr/>
          <a:lstStyle/>
          <a:p>
            <a:r>
              <a:rPr lang="ru-RU" sz="3600" dirty="0" smtClean="0"/>
              <a:t>Цвета, используемые при создании образа России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285866"/>
            <a:ext cx="4543428" cy="3725699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Есенин воспевает синие озера, малиновую ширь полей, желтые дороги, седые вербы. Он создает зримые образы заросшего пруда, поля, белого сада.</a:t>
            </a:r>
          </a:p>
          <a:p>
            <a:endParaRPr lang="ru-RU" dirty="0" smtClean="0"/>
          </a:p>
          <a:p>
            <a:r>
              <a:rPr lang="ru-RU" dirty="0" smtClean="0"/>
              <a:t>Синий цвет – символ свободы; возвышение роли России до небес; золотой– золотые купола, рожь, бескрайние поля. </a:t>
            </a:r>
          </a:p>
          <a:p>
            <a:endParaRPr lang="ru-RU" dirty="0" smtClean="0"/>
          </a:p>
          <a:p>
            <a:r>
              <a:rPr lang="ru-RU" dirty="0" smtClean="0"/>
              <a:t>Есенин также использует красный, черный и белый цвета. </a:t>
            </a:r>
            <a:endParaRPr lang="ru-RU" dirty="0"/>
          </a:p>
        </p:txBody>
      </p:sp>
      <p:pic>
        <p:nvPicPr>
          <p:cNvPr id="4" name="Рисунок 3" descr="https://im2-tub-ru.yandex.net/i?id=52c6e376edb0714dd9063611dd53f6e2-l&amp;n=13"/>
          <p:cNvPicPr/>
          <p:nvPr/>
        </p:nvPicPr>
        <p:blipFill>
          <a:blip r:embed="rId2"/>
          <a:srcRect l="51203" t="21138" r="3100" b="14725"/>
          <a:stretch>
            <a:fillRect/>
          </a:stretch>
        </p:blipFill>
        <p:spPr bwMode="auto">
          <a:xfrm>
            <a:off x="5429256" y="1285866"/>
            <a:ext cx="342902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im1-tub-ru.yandex.net/i?id=69cb1e62ffee6621c4db2c96b03d5b59-l&amp;n=13"/>
          <p:cNvPicPr/>
          <p:nvPr/>
        </p:nvPicPr>
        <p:blipFill>
          <a:blip r:embed="rId2"/>
          <a:srcRect t="11341" r="1562" b="14433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Образ желтого Петербурга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200150"/>
            <a:ext cx="6000760" cy="3943350"/>
          </a:xfrm>
        </p:spPr>
        <p:txBody>
          <a:bodyPr>
            <a:noAutofit/>
          </a:bodyPr>
          <a:lstStyle/>
          <a:p>
            <a:r>
              <a:rPr lang="ru-RU" sz="2400" dirty="0" smtClean="0"/>
              <a:t>Человек задыхается в Петербурге Достоевского, в городе, где желтый цвет очень ярко высвечивает болезненную атмосферу города. Не случайно автор обращает внимание именно на этот цвет – </a:t>
            </a:r>
            <a:r>
              <a:rPr lang="ru-RU" sz="2400" dirty="0" err="1" smtClean="0"/>
              <a:t>цвет</a:t>
            </a:r>
            <a:r>
              <a:rPr lang="ru-RU" sz="2400" dirty="0" smtClean="0"/>
              <a:t> сумасшествия, что еще раз говорит о неизлечимой болезни Петербурга. Так, образ Петербурга прочно ассоциировался в русской литературе с желтым цветом.</a:t>
            </a:r>
            <a:endParaRPr lang="ru-RU" sz="2400" dirty="0"/>
          </a:p>
        </p:txBody>
      </p:sp>
      <p:pic>
        <p:nvPicPr>
          <p:cNvPr id="4" name="Рисунок 3" descr="http://www.rebenki.ru/wp-content/uploads/2010/08/dostoyevskiy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285866"/>
            <a:ext cx="3071802" cy="385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Символика цвета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Рассмотрим два основных символических цвета романа: желтый и красный.</a:t>
            </a:r>
          </a:p>
          <a:p>
            <a:endParaRPr lang="ru-RU" dirty="0" smtClean="0"/>
          </a:p>
          <a:p>
            <a:pPr algn="ctr"/>
            <a:r>
              <a:rPr lang="ru-RU" dirty="0" smtClean="0">
                <a:solidFill>
                  <a:srgbClr val="FF9900"/>
                </a:solidFill>
              </a:rPr>
              <a:t>Желтый</a:t>
            </a:r>
          </a:p>
          <a:p>
            <a:pPr algn="ctr"/>
            <a:endParaRPr lang="ru-RU" dirty="0" smtClean="0"/>
          </a:p>
          <a:p>
            <a:r>
              <a:rPr lang="ru-RU" dirty="0" smtClean="0"/>
              <a:t>Раскольников (желтая каморка с желтенькими обоями: «тяжелая, желчная, злая улыбка змеилась по его губам»).</a:t>
            </a:r>
          </a:p>
          <a:p>
            <a:endParaRPr lang="ru-RU" dirty="0" smtClean="0"/>
          </a:p>
          <a:p>
            <a:r>
              <a:rPr lang="ru-RU" dirty="0" smtClean="0"/>
              <a:t>Соня (комната с «желтоватыми обоями»).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1214428"/>
            <a:ext cx="6472254" cy="372569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Порфирий Петрович (мебель из «желтого отполированного дерева»).</a:t>
            </a:r>
          </a:p>
          <a:p>
            <a:endParaRPr lang="ru-RU" dirty="0" smtClean="0"/>
          </a:p>
          <a:p>
            <a:r>
              <a:rPr lang="ru-RU" dirty="0" err="1" smtClean="0"/>
              <a:t>Свидригайлов</a:t>
            </a:r>
            <a:r>
              <a:rPr lang="ru-RU" dirty="0" smtClean="0"/>
              <a:t> (желтый цвет обоев в комнате гостиницы, где остановился герой).</a:t>
            </a:r>
          </a:p>
          <a:p>
            <a:endParaRPr lang="ru-RU" dirty="0" smtClean="0"/>
          </a:p>
          <a:p>
            <a:r>
              <a:rPr lang="ru-RU" dirty="0" smtClean="0"/>
              <a:t>Старуха – </a:t>
            </a:r>
            <a:r>
              <a:rPr lang="ru-RU" dirty="0" smtClean="0"/>
              <a:t>процентщица </a:t>
            </a:r>
            <a:r>
              <a:rPr lang="ru-RU" dirty="0" smtClean="0"/>
              <a:t>(одета в истрепанную и пожелтелую кацавейку, мебель из желтого дерева).</a:t>
            </a:r>
          </a:p>
          <a:p>
            <a:endParaRPr lang="ru-RU" dirty="0"/>
          </a:p>
        </p:txBody>
      </p:sp>
      <p:pic>
        <p:nvPicPr>
          <p:cNvPr id="4" name="Рисунок 3" descr="http://uslide.ru/images/22/29010/736/img4.jpg"/>
          <p:cNvPicPr/>
          <p:nvPr/>
        </p:nvPicPr>
        <p:blipFill>
          <a:blip r:embed="rId2"/>
          <a:srcRect l="64431" t="21138" r="4302" b="21138"/>
          <a:stretch>
            <a:fillRect/>
          </a:stretch>
        </p:blipFill>
        <p:spPr bwMode="auto">
          <a:xfrm>
            <a:off x="6500826" y="1357304"/>
            <a:ext cx="242889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6"/>
            <a:ext cx="8472518" cy="857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 какой осени стихи И. Бунина?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214428"/>
            <a:ext cx="5686436" cy="372905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Лес, точно терем расписной,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Лиловый, золотой, багряный.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Веселой, пестрою стеной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Стоит над светлою поляной.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Березы желтую резьбой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Блестят в лазури </a:t>
            </a:r>
            <a:r>
              <a:rPr lang="ru-RU" dirty="0" err="1" smtClean="0"/>
              <a:t>голубой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https://im0-tub-ru.yandex.net/i?id=629bd27b06f81c85d7565cd809b2486c-l&amp;n=13"/>
          <p:cNvPicPr/>
          <p:nvPr/>
        </p:nvPicPr>
        <p:blipFill>
          <a:blip r:embed="rId2"/>
          <a:srcRect l="48797" t="16328" r="695" b="9914"/>
          <a:stretch>
            <a:fillRect/>
          </a:stretch>
        </p:blipFill>
        <p:spPr bwMode="auto">
          <a:xfrm>
            <a:off x="5500694" y="1285866"/>
            <a:ext cx="335758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8229600" cy="386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Взяв в руки репродукцию с картины художника, мы увидим на ней изображение: напр. деревьев, фруктов, человека. Художник, изображая предметы, восхищался их красотой и эту красоту он доносил до нас с помощью знакомых ему и нам средств выразительности - цвета, ритм, светотени и определенных приемов. 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/>
              <a:t>Точка. 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" b="1" i="1"/>
              <a:t>Точка-</a:t>
            </a:r>
            <a:r>
              <a:rPr lang="ru"/>
              <a:t>разделительный знак, отделяет в тексте предложения друг от друга. Её по праву можно назвать родоначальницей русской пунктуации. </a:t>
            </a:r>
          </a:p>
          <a:p>
            <a:pPr rtl="0">
              <a:spcBef>
                <a:spcPts val="0"/>
              </a:spcBef>
              <a:buNone/>
            </a:pPr>
            <a:r>
              <a:rPr lang="ru"/>
              <a:t>(Раньше в старославянском языке текст не делился на предложения, было сложно читать, много непонятного).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/>
              <a:t>Многоточие...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" b="1" i="1"/>
              <a:t>Многоточие</a:t>
            </a:r>
            <a:r>
              <a:rPr lang="ru"/>
              <a:t> - </a:t>
            </a:r>
            <a:r>
              <a:rPr lang="ru" sz="2400"/>
              <a:t>вносит в предложения значение незаконченности, недоговоренности и прерванности мысли, вызванной волнением говорящего.</a:t>
            </a:r>
          </a:p>
          <a:p>
            <a:pPr rtl="0">
              <a:spcBef>
                <a:spcPts val="0"/>
              </a:spcBef>
              <a:buNone/>
            </a:pPr>
            <a:endParaRPr sz="1800" i="1"/>
          </a:p>
          <a:p>
            <a:pPr rtl="0">
              <a:lnSpc>
                <a:spcPct val="100000"/>
              </a:lnSpc>
              <a:spcBef>
                <a:spcPts val="300"/>
              </a:spcBef>
              <a:spcAft>
                <a:spcPts val="100"/>
              </a:spcAft>
              <a:buNone/>
            </a:pPr>
            <a:r>
              <a:rPr lang="ru" sz="1800" i="1">
                <a:latin typeface="Arial"/>
                <a:ea typeface="Arial"/>
                <a:cs typeface="Arial"/>
                <a:sym typeface="Arial"/>
              </a:rPr>
              <a:t>Дубровский молчал… Вдруг он поднял голову, глаза его засверкали, он топнул ногою, оттолкнул секретаря… (А. С. Пушкин «Дубровский»)</a:t>
            </a:r>
          </a:p>
          <a:p>
            <a:pPr>
              <a:spcBef>
                <a:spcPts val="0"/>
              </a:spcBef>
              <a:buNone/>
            </a:pPr>
            <a:r>
              <a:rPr lang="ru" sz="1800" i="1">
                <a:latin typeface="Arial"/>
                <a:ea typeface="Arial"/>
                <a:cs typeface="Arial"/>
                <a:sym typeface="Arial"/>
              </a:rPr>
              <a:t>Да что тут предлагать?.. А то пишут, пишут… Конгресс, немцы какие-то… Голова пухнет. Взять всё, да и поделить… (М. Булгаков «Собачье сердце»)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Сюжетная линия романа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71618"/>
            <a:ext cx="8229600" cy="3354231"/>
          </a:xfrm>
        </p:spPr>
        <p:txBody>
          <a:bodyPr/>
          <a:lstStyle/>
          <a:p>
            <a:pPr algn="ctr"/>
            <a:r>
              <a:rPr lang="ru-RU" dirty="0" smtClean="0"/>
              <a:t>Сюжетная линия - относительно законченная часть сюжета, связанная с каким-либо одним героем произведения или с группой героев (персонажей). 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8"/>
            <a:ext cx="8472518" cy="857400"/>
          </a:xfrm>
        </p:spPr>
        <p:txBody>
          <a:bodyPr/>
          <a:lstStyle/>
          <a:p>
            <a:r>
              <a:rPr lang="ru-RU" sz="4400" dirty="0" smtClean="0"/>
              <a:t>В романе две сюжетные линии: 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57356" y="1643056"/>
            <a:ext cx="7286644" cy="2782727"/>
          </a:xfrm>
        </p:spPr>
        <p:txBody>
          <a:bodyPr/>
          <a:lstStyle/>
          <a:p>
            <a:pPr marL="514350" lvl="2" indent="-514350">
              <a:buFont typeface="Arial" pitchFamily="34" charset="0"/>
              <a:buChar char="•"/>
            </a:pPr>
            <a:r>
              <a:rPr lang="ru-RU" dirty="0" smtClean="0"/>
              <a:t>Знакомство – вечер у Лариных.</a:t>
            </a:r>
          </a:p>
          <a:p>
            <a:pPr marL="514350" lvl="2" indent="-514350">
              <a:buFont typeface="Arial" pitchFamily="34" charset="0"/>
              <a:buChar char="•"/>
            </a:pPr>
            <a:r>
              <a:rPr lang="ru-RU" dirty="0" smtClean="0"/>
              <a:t>Разговор с няней, письмо к Онегину. </a:t>
            </a:r>
          </a:p>
          <a:p>
            <a:pPr marL="514350" lvl="2" indent="-514350">
              <a:buFont typeface="Arial" pitchFamily="34" charset="0"/>
              <a:buChar char="•"/>
            </a:pPr>
            <a:r>
              <a:rPr lang="ru-RU" dirty="0" smtClean="0"/>
              <a:t>Через два дня объяснение в саду.</a:t>
            </a:r>
          </a:p>
          <a:p>
            <a:pPr marL="514350" lvl="2" indent="-514350">
              <a:buFont typeface="Arial" pitchFamily="34" charset="0"/>
              <a:buChar char="•"/>
            </a:pPr>
            <a:r>
              <a:rPr lang="ru-RU" dirty="0" smtClean="0"/>
              <a:t>Сон Татьяны. Именины.</a:t>
            </a:r>
          </a:p>
          <a:p>
            <a:pPr marL="514350" lvl="2" indent="-514350">
              <a:buFont typeface="Arial" pitchFamily="34" charset="0"/>
              <a:buChar char="•"/>
            </a:pPr>
            <a:r>
              <a:rPr lang="ru-RU" dirty="0" smtClean="0"/>
              <a:t>Татьяна приходит в дом Онегина.</a:t>
            </a:r>
          </a:p>
          <a:p>
            <a:pPr marL="514350" lvl="2" indent="-514350">
              <a:buFont typeface="Arial" pitchFamily="34" charset="0"/>
              <a:buChar char="•"/>
            </a:pPr>
            <a:r>
              <a:rPr lang="ru-RU" dirty="0" smtClean="0"/>
              <a:t>Отъезд в Москву.</a:t>
            </a:r>
          </a:p>
          <a:p>
            <a:pPr marL="514350" lvl="2" indent="-514350">
              <a:buFont typeface="Arial" pitchFamily="34" charset="0"/>
              <a:buChar char="•"/>
            </a:pPr>
            <a:r>
              <a:rPr lang="ru-RU" dirty="0" smtClean="0"/>
              <a:t>Встреча на балу в Петербурге через два года.</a:t>
            </a:r>
          </a:p>
          <a:p>
            <a:pPr marL="514350" lvl="2" indent="-514350">
              <a:buFont typeface="Arial" pitchFamily="34" charset="0"/>
              <a:buChar char="•"/>
            </a:pPr>
            <a:r>
              <a:rPr lang="ru-RU" dirty="0" smtClean="0"/>
              <a:t>Вечер у Татьяны.</a:t>
            </a:r>
          </a:p>
          <a:p>
            <a:pPr marL="514350" lvl="2" indent="-514350">
              <a:buFont typeface="Arial" pitchFamily="34" charset="0"/>
              <a:buChar char="•"/>
            </a:pPr>
            <a:r>
              <a:rPr lang="ru-RU" dirty="0" smtClean="0"/>
              <a:t>Письмо к Татьяне. Объяснение.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142990"/>
            <a:ext cx="4139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Georgia" pitchFamily="18" charset="0"/>
              </a:rPr>
              <a:t>1. Онегин – Татьяна:</a:t>
            </a:r>
            <a:endParaRPr lang="ru-RU" sz="32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mypresentation.ru/documents/b67be454471153bd73a1e19501499100/img11.jpg"/>
          <p:cNvPicPr/>
          <p:nvPr/>
        </p:nvPicPr>
        <p:blipFill>
          <a:blip r:embed="rId3">
            <a:lum contrast="10000"/>
          </a:blip>
          <a:srcRect l="3100" t="25949" r="3100" b="350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142858"/>
            <a:ext cx="524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Georgia" pitchFamily="18" charset="0"/>
              </a:rPr>
              <a:t>2.</a:t>
            </a:r>
            <a:endParaRPr lang="ru-RU" sz="32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 sz="6000"/>
              <a:t>Пятно.</a:t>
            </a:r>
          </a:p>
        </p:txBody>
      </p:sp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775" y="1894025"/>
            <a:ext cx="904875" cy="35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8575" y="2198825"/>
            <a:ext cx="171450" cy="17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Shape 119"/>
          <p:cNvPicPr preferRelativeResize="0"/>
          <p:nvPr/>
        </p:nvPicPr>
        <p:blipFill rotWithShape="1">
          <a:blip r:embed="rId4">
            <a:alphaModFix/>
          </a:blip>
          <a:srcRect l="12368" t="3851" r="13966" b="2664"/>
          <a:stretch/>
        </p:blipFill>
        <p:spPr>
          <a:xfrm>
            <a:off x="529625" y="1894025"/>
            <a:ext cx="3473876" cy="315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Shape 1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05050" y="1166950"/>
            <a:ext cx="4219574" cy="380047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286650" y="1166950"/>
            <a:ext cx="5781299" cy="816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>
                <a:latin typeface="Comic Sans MS"/>
                <a:ea typeface="Comic Sans MS"/>
                <a:cs typeface="Comic Sans MS"/>
                <a:sym typeface="Comic Sans MS"/>
              </a:rPr>
              <a:t>В русском языке - это клякса!</a:t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/>
              <a:t>Ритм.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3607950" y="1298875"/>
            <a:ext cx="52788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" b="1" i="1"/>
              <a:t>Ритм</a:t>
            </a:r>
            <a:r>
              <a:rPr lang="ru"/>
              <a:t> - это основная сила, основная энергия стиха, объяснять его нельзя.</a:t>
            </a:r>
          </a:p>
          <a:p>
            <a:pPr algn="r">
              <a:spcBef>
                <a:spcPts val="0"/>
              </a:spcBef>
              <a:buNone/>
            </a:pPr>
            <a:r>
              <a:rPr lang="ru"/>
              <a:t>В. Маяковский</a:t>
            </a:r>
          </a:p>
        </p:txBody>
      </p:sp>
      <p:pic>
        <p:nvPicPr>
          <p:cNvPr id="128" name="Shape 128"/>
          <p:cNvPicPr preferRelativeResize="0"/>
          <p:nvPr/>
        </p:nvPicPr>
        <p:blipFill rotWithShape="1">
          <a:blip r:embed="rId3">
            <a:alphaModFix/>
          </a:blip>
          <a:srcRect l="4925" t="7760" r="4033" b="8787"/>
          <a:stretch/>
        </p:blipFill>
        <p:spPr>
          <a:xfrm>
            <a:off x="215425" y="1359250"/>
            <a:ext cx="3114824" cy="3604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197475" y="205975"/>
            <a:ext cx="8761199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ru" sz="2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Ритм является основной организацией стиха. Значительна его роль в создании настроения, выражаемого в поэтическом произведении.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457200" y="1247725"/>
            <a:ext cx="8229600" cy="3677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" sz="1800"/>
              <a:t>Возьмем, например, строки из стихотворения А. С. Пушкина ”Бесы”:</a:t>
            </a:r>
          </a:p>
          <a:p>
            <a:pPr rtl="0">
              <a:spcBef>
                <a:spcPts val="0"/>
              </a:spcBef>
              <a:buNone/>
            </a:pPr>
            <a:endParaRPr sz="1800"/>
          </a:p>
          <a:p>
            <a:pPr algn="ctr" rtl="0">
              <a:spcBef>
                <a:spcPts val="0"/>
              </a:spcBef>
              <a:buNone/>
            </a:pPr>
            <a:r>
              <a:rPr lang="ru" sz="1800"/>
              <a:t>Мчатся тучи, вьются тучи;</a:t>
            </a:r>
          </a:p>
          <a:p>
            <a:pPr algn="ctr" rtl="0">
              <a:spcBef>
                <a:spcPts val="0"/>
              </a:spcBef>
              <a:buNone/>
            </a:pPr>
            <a:r>
              <a:rPr lang="ru" sz="1800"/>
              <a:t>Невидимою луна</a:t>
            </a:r>
          </a:p>
          <a:p>
            <a:pPr algn="ctr" rtl="0">
              <a:spcBef>
                <a:spcPts val="0"/>
              </a:spcBef>
              <a:buNone/>
            </a:pPr>
            <a:r>
              <a:rPr lang="ru" sz="1800"/>
              <a:t>Освещает снег летучий;</a:t>
            </a:r>
          </a:p>
          <a:p>
            <a:pPr algn="ctr" rtl="0">
              <a:spcBef>
                <a:spcPts val="0"/>
              </a:spcBef>
              <a:buNone/>
            </a:pPr>
            <a:r>
              <a:rPr lang="ru" sz="1800"/>
              <a:t>Мутно небо, ночь мутна.</a:t>
            </a:r>
          </a:p>
          <a:p>
            <a:pPr algn="ctr" rtl="0">
              <a:spcBef>
                <a:spcPts val="0"/>
              </a:spcBef>
              <a:buNone/>
            </a:pPr>
            <a:endParaRPr sz="1800"/>
          </a:p>
          <a:p>
            <a:pPr>
              <a:spcBef>
                <a:spcPts val="0"/>
              </a:spcBef>
              <a:buNone/>
            </a:pPr>
            <a:r>
              <a:rPr lang="ru" sz="1800"/>
              <a:t>Данный ритм называется четырехстопным хореем. Он создает энергичный темп речи. В этом стихотворении он усиливает настроение тревоги.</a:t>
            </a: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457200" y="1166925"/>
            <a:ext cx="8229600" cy="375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" sz="1800"/>
              <a:t>Теперь сравните с хореем ритм “Песни о вещем Олеге” А.С.Пушкина:</a:t>
            </a:r>
          </a:p>
          <a:p>
            <a:pPr rtl="0">
              <a:spcBef>
                <a:spcPts val="0"/>
              </a:spcBef>
              <a:buNone/>
            </a:pPr>
            <a:endParaRPr sz="1800"/>
          </a:p>
          <a:p>
            <a:pPr algn="ctr" rtl="0">
              <a:spcBef>
                <a:spcPts val="0"/>
              </a:spcBef>
              <a:buNone/>
            </a:pPr>
            <a:r>
              <a:rPr lang="ru" sz="1800"/>
              <a:t>Как ныне сбирается вещий Олег</a:t>
            </a:r>
          </a:p>
          <a:p>
            <a:pPr algn="ctr" rtl="0">
              <a:spcBef>
                <a:spcPts val="0"/>
              </a:spcBef>
              <a:buNone/>
            </a:pPr>
            <a:r>
              <a:rPr lang="ru" sz="1800"/>
              <a:t>Отмстить неразумным хозарам:</a:t>
            </a:r>
          </a:p>
          <a:p>
            <a:pPr algn="ctr" rtl="0">
              <a:spcBef>
                <a:spcPts val="0"/>
              </a:spcBef>
              <a:buNone/>
            </a:pPr>
            <a:r>
              <a:rPr lang="ru" sz="1800"/>
              <a:t>Их села и нивы за буйный набег</a:t>
            </a:r>
          </a:p>
          <a:p>
            <a:pPr algn="ctr" rtl="0">
              <a:spcBef>
                <a:spcPts val="0"/>
              </a:spcBef>
              <a:buNone/>
            </a:pPr>
            <a:r>
              <a:rPr lang="ru" sz="1800"/>
              <a:t>Обрёк он мечам и пожарам…</a:t>
            </a:r>
          </a:p>
          <a:p>
            <a:pPr algn="ctr" rtl="0">
              <a:spcBef>
                <a:spcPts val="0"/>
              </a:spcBef>
              <a:buNone/>
            </a:pPr>
            <a:endParaRPr sz="1800"/>
          </a:p>
          <a:p>
            <a:pPr>
              <a:spcBef>
                <a:spcPts val="0"/>
              </a:spcBef>
              <a:buNone/>
            </a:pPr>
            <a:r>
              <a:rPr lang="ru" sz="1800"/>
              <a:t>Этот ритм, четырёхстопный амфибрахий, подходит для передачи торжественной повествовательной речи и часто используется поэтами в балладах. В таком ритме написаный “Три пальмы” М.Ю.Лермонтова, “Василий Шибанов” А. К. Толстого, “Иван Сусанин” Рылеева и др.</a:t>
            </a: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57200" y="53850"/>
            <a:ext cx="8229600" cy="10094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endParaRPr sz="3600"/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457200" y="1063350"/>
            <a:ext cx="2971799" cy="4035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" sz="1600">
                <a:solidFill>
                  <a:srgbClr val="274E13"/>
                </a:solidFill>
              </a:rPr>
              <a:t>Я по травке шла,</a:t>
            </a:r>
          </a:p>
          <a:p>
            <a:pPr rtl="0">
              <a:spcBef>
                <a:spcPts val="0"/>
              </a:spcBef>
              <a:buNone/>
            </a:pPr>
            <a:r>
              <a:rPr lang="ru" sz="1600">
                <a:solidFill>
                  <a:srgbClr val="274E13"/>
                </a:solidFill>
              </a:rPr>
              <a:t>По муравке шла,</a:t>
            </a:r>
          </a:p>
          <a:p>
            <a:pPr rtl="0">
              <a:spcBef>
                <a:spcPts val="0"/>
              </a:spcBef>
              <a:buNone/>
            </a:pPr>
            <a:r>
              <a:rPr lang="ru" sz="1600">
                <a:solidFill>
                  <a:srgbClr val="274E13"/>
                </a:solidFill>
              </a:rPr>
              <a:t>Клубок лент нашла.</a:t>
            </a:r>
          </a:p>
          <a:p>
            <a:pPr rtl="0">
              <a:spcBef>
                <a:spcPts val="0"/>
              </a:spcBef>
              <a:buNone/>
            </a:pPr>
            <a:r>
              <a:rPr lang="ru" sz="1600">
                <a:solidFill>
                  <a:srgbClr val="274E13"/>
                </a:solidFill>
              </a:rPr>
              <a:t>Клубок катится,</a:t>
            </a:r>
          </a:p>
          <a:p>
            <a:pPr rtl="0">
              <a:spcBef>
                <a:spcPts val="0"/>
              </a:spcBef>
              <a:buNone/>
            </a:pPr>
            <a:r>
              <a:rPr lang="ru" sz="1600">
                <a:solidFill>
                  <a:srgbClr val="274E13"/>
                </a:solidFill>
              </a:rPr>
              <a:t>Ленты тянутся.</a:t>
            </a:r>
          </a:p>
          <a:p>
            <a:pPr rtl="0">
              <a:spcBef>
                <a:spcPts val="0"/>
              </a:spcBef>
              <a:buNone/>
            </a:pPr>
            <a:r>
              <a:rPr lang="ru" sz="1600">
                <a:solidFill>
                  <a:srgbClr val="274E13"/>
                </a:solidFill>
              </a:rPr>
              <a:t>Тут и речка протекла,</a:t>
            </a:r>
          </a:p>
          <a:p>
            <a:pPr rtl="0">
              <a:spcBef>
                <a:spcPts val="0"/>
              </a:spcBef>
              <a:buNone/>
            </a:pPr>
            <a:r>
              <a:rPr lang="ru" sz="1600">
                <a:solidFill>
                  <a:srgbClr val="274E13"/>
                </a:solidFill>
              </a:rPr>
              <a:t>Речка тиновая,</a:t>
            </a:r>
          </a:p>
          <a:p>
            <a:pPr rtl="0">
              <a:spcBef>
                <a:spcPts val="0"/>
              </a:spcBef>
              <a:buNone/>
            </a:pPr>
            <a:r>
              <a:rPr lang="ru" sz="1600">
                <a:solidFill>
                  <a:srgbClr val="274E13"/>
                </a:solidFill>
              </a:rPr>
              <a:t>Вся рябиновая.</a:t>
            </a:r>
          </a:p>
          <a:p>
            <a:pPr rtl="0">
              <a:spcBef>
                <a:spcPts val="0"/>
              </a:spcBef>
              <a:buNone/>
            </a:pPr>
            <a:r>
              <a:rPr lang="ru" sz="1600">
                <a:solidFill>
                  <a:srgbClr val="274E13"/>
                </a:solidFill>
              </a:rPr>
              <a:t>А рябинушки густы,</a:t>
            </a:r>
          </a:p>
          <a:p>
            <a:pPr rtl="0">
              <a:spcBef>
                <a:spcPts val="0"/>
              </a:spcBef>
              <a:buNone/>
            </a:pPr>
            <a:r>
              <a:rPr lang="ru" sz="1600">
                <a:solidFill>
                  <a:srgbClr val="274E13"/>
                </a:solidFill>
              </a:rPr>
              <a:t>Клубок катится в кусты,</a:t>
            </a:r>
          </a:p>
          <a:p>
            <a:pPr rtl="0">
              <a:spcBef>
                <a:spcPts val="0"/>
              </a:spcBef>
              <a:buNone/>
            </a:pPr>
            <a:r>
              <a:rPr lang="ru" sz="1600">
                <a:solidFill>
                  <a:srgbClr val="274E13"/>
                </a:solidFill>
              </a:rPr>
              <a:t>Я за ленту взялась,</a:t>
            </a:r>
          </a:p>
          <a:p>
            <a:pPr rtl="0">
              <a:spcBef>
                <a:spcPts val="0"/>
              </a:spcBef>
              <a:buNone/>
            </a:pPr>
            <a:r>
              <a:rPr lang="ru" sz="1600">
                <a:solidFill>
                  <a:srgbClr val="274E13"/>
                </a:solidFill>
              </a:rPr>
              <a:t>Моя лента порвалась.</a:t>
            </a:r>
          </a:p>
          <a:p>
            <a:pPr>
              <a:spcBef>
                <a:spcPts val="0"/>
              </a:spcBef>
              <a:buNone/>
            </a:pPr>
            <a:endParaRPr sz="1600"/>
          </a:p>
        </p:txBody>
      </p:sp>
      <p:sp>
        <p:nvSpPr>
          <p:cNvPr id="146" name="Shape 146"/>
          <p:cNvSpPr txBox="1"/>
          <p:nvPr/>
        </p:nvSpPr>
        <p:spPr>
          <a:xfrm>
            <a:off x="3841700" y="1777125"/>
            <a:ext cx="5053799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ru" sz="3600">
                <a:latin typeface="Georgia"/>
                <a:ea typeface="Georgia"/>
                <a:cs typeface="Georgia"/>
                <a:sym typeface="Georgia"/>
              </a:rPr>
              <a:t>Песня - хороводная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ru" sz="3600">
                <a:latin typeface="Georgia"/>
                <a:ea typeface="Georgia"/>
                <a:cs typeface="Georgia"/>
                <a:sym typeface="Georgia"/>
              </a:rPr>
              <a:t>Ритм плавный напевный.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ru"/>
              <a:t>В самом начале XX века часть художников перестала видеть в реальной жизни повод для вдохновения, их перестали интересовать реальные предметы. Художники увлеклись небывалыми до этого экспериментами в изобразительном искусстве.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0" y="2439025"/>
            <a:ext cx="4910100" cy="2462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" sz="2000">
                <a:solidFill>
                  <a:srgbClr val="073763"/>
                </a:solidFill>
              </a:rPr>
              <a:t>Вода бесконечные лики вмещает</a:t>
            </a:r>
          </a:p>
          <a:p>
            <a:pPr rtl="0">
              <a:spcBef>
                <a:spcPts val="0"/>
              </a:spcBef>
              <a:buNone/>
            </a:pPr>
            <a:r>
              <a:rPr lang="ru" sz="2000">
                <a:solidFill>
                  <a:srgbClr val="073763"/>
                </a:solidFill>
              </a:rPr>
              <a:t>В безмерность своей глубины.</a:t>
            </a:r>
          </a:p>
          <a:p>
            <a:pPr rtl="0">
              <a:spcBef>
                <a:spcPts val="0"/>
              </a:spcBef>
              <a:buNone/>
            </a:pPr>
            <a:r>
              <a:rPr lang="ru" sz="2000">
                <a:solidFill>
                  <a:srgbClr val="073763"/>
                </a:solidFill>
              </a:rPr>
              <a:t>Мечтанье на зыбях различных качает,</a:t>
            </a:r>
          </a:p>
          <a:p>
            <a:pPr rtl="0">
              <a:spcBef>
                <a:spcPts val="0"/>
              </a:spcBef>
              <a:buNone/>
            </a:pPr>
            <a:r>
              <a:rPr lang="ru" sz="2000">
                <a:solidFill>
                  <a:srgbClr val="073763"/>
                </a:solidFill>
              </a:rPr>
              <a:t>Молчаньем и пеньем душе отвечает,</a:t>
            </a:r>
          </a:p>
          <a:p>
            <a:pPr rtl="0">
              <a:spcBef>
                <a:spcPts val="0"/>
              </a:spcBef>
              <a:buNone/>
            </a:pPr>
            <a:r>
              <a:rPr lang="ru" sz="2000">
                <a:solidFill>
                  <a:srgbClr val="073763"/>
                </a:solidFill>
              </a:rPr>
              <a:t>Уводит сознание в сны…</a:t>
            </a:r>
          </a:p>
          <a:p>
            <a:pPr algn="r">
              <a:spcBef>
                <a:spcPts val="0"/>
              </a:spcBef>
              <a:buNone/>
            </a:pPr>
            <a:r>
              <a:rPr lang="ru" sz="2000">
                <a:solidFill>
                  <a:srgbClr val="073763"/>
                </a:solidFill>
              </a:rPr>
              <a:t>К. Д. Бальмонт &lt;&lt;Вода&gt;&gt;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x="4362600" y="1316850"/>
            <a:ext cx="4781399" cy="1642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ru" sz="2200">
                <a:latin typeface="Georgia"/>
                <a:ea typeface="Georgia"/>
                <a:cs typeface="Georgia"/>
                <a:sym typeface="Georgia"/>
              </a:rPr>
              <a:t>Плавный ритм сочетания гласных и звонких согласных придают строчкам текучесть, как покачивания на волнах.</a:t>
            </a: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771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" sz="2000">
                <a:solidFill>
                  <a:srgbClr val="660000"/>
                </a:solidFill>
              </a:rPr>
              <a:t>Трепеща и цепенея</a:t>
            </a:r>
          </a:p>
          <a:p>
            <a:pPr rtl="0">
              <a:spcBef>
                <a:spcPts val="0"/>
              </a:spcBef>
              <a:buNone/>
            </a:pPr>
            <a:r>
              <a:rPr lang="ru" sz="2000">
                <a:solidFill>
                  <a:srgbClr val="660000"/>
                </a:solidFill>
              </a:rPr>
              <a:t>Вырастал огонь, блестя,</a:t>
            </a:r>
          </a:p>
          <a:p>
            <a:pPr rtl="0">
              <a:spcBef>
                <a:spcPts val="0"/>
              </a:spcBef>
              <a:buNone/>
            </a:pPr>
            <a:r>
              <a:rPr lang="ru" sz="2000">
                <a:solidFill>
                  <a:srgbClr val="660000"/>
                </a:solidFill>
              </a:rPr>
              <a:t>Он дрожал, слегка свистя,</a:t>
            </a:r>
          </a:p>
          <a:p>
            <a:pPr rtl="0">
              <a:spcBef>
                <a:spcPts val="0"/>
              </a:spcBef>
              <a:buNone/>
            </a:pPr>
            <a:r>
              <a:rPr lang="ru" sz="2000">
                <a:solidFill>
                  <a:srgbClr val="660000"/>
                </a:solidFill>
              </a:rPr>
              <a:t>Он сверкал проворством змея</a:t>
            </a:r>
          </a:p>
          <a:p>
            <a:pPr rtl="0">
              <a:spcBef>
                <a:spcPts val="0"/>
              </a:spcBef>
              <a:buNone/>
            </a:pPr>
            <a:r>
              <a:rPr lang="ru" sz="2000">
                <a:solidFill>
                  <a:srgbClr val="660000"/>
                </a:solidFill>
              </a:rPr>
              <a:t>Все быстрей,</a:t>
            </a:r>
          </a:p>
          <a:p>
            <a:pPr rtl="0">
              <a:spcBef>
                <a:spcPts val="0"/>
              </a:spcBef>
              <a:buNone/>
            </a:pPr>
            <a:r>
              <a:rPr lang="ru" sz="2000">
                <a:solidFill>
                  <a:srgbClr val="660000"/>
                </a:solidFill>
              </a:rPr>
              <a:t>Он являл передо мною</a:t>
            </a:r>
          </a:p>
          <a:p>
            <a:pPr rtl="0">
              <a:spcBef>
                <a:spcPts val="0"/>
              </a:spcBef>
              <a:buNone/>
            </a:pPr>
            <a:r>
              <a:rPr lang="ru" sz="2000">
                <a:solidFill>
                  <a:srgbClr val="660000"/>
                </a:solidFill>
              </a:rPr>
              <a:t>Лики сказочных зверей</a:t>
            </a:r>
          </a:p>
          <a:p>
            <a:pPr algn="r">
              <a:spcBef>
                <a:spcPts val="0"/>
              </a:spcBef>
              <a:buNone/>
            </a:pPr>
            <a:r>
              <a:rPr lang="ru" sz="2000">
                <a:solidFill>
                  <a:srgbClr val="660000"/>
                </a:solidFill>
              </a:rPr>
              <a:t>К. Д. Бальмонд &lt;&lt;Огонь&gt;&gt;</a:t>
            </a:r>
          </a:p>
        </p:txBody>
      </p:sp>
      <p:sp>
        <p:nvSpPr>
          <p:cNvPr id="160" name="Shape 160"/>
          <p:cNvSpPr txBox="1"/>
          <p:nvPr/>
        </p:nvSpPr>
        <p:spPr>
          <a:xfrm>
            <a:off x="4820350" y="1319525"/>
            <a:ext cx="4200900" cy="153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/>
              <a:t>Контраст</a:t>
            </a:r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457200" y="924575"/>
            <a:ext cx="8229600" cy="2118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" i="1"/>
              <a:t>Антитеза</a:t>
            </a:r>
            <a:r>
              <a:rPr lang="ru"/>
              <a:t> </a:t>
            </a:r>
            <a:r>
              <a:rPr lang="ru" sz="1800"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ru" sz="18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(от др.-греч. «противопоставление») </a:t>
            </a:r>
            <a:r>
              <a:rPr lang="ru" sz="1800"/>
              <a:t> - </a:t>
            </a:r>
            <a:r>
              <a:rPr lang="ru" sz="18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риторическое противопоставление, стилистическая фигура контраста в художественной или ораторской речи, заключающаяся в резком противопоставлении понятий, положений, образов, состояний, связанных между собой общей конструкцией или внутренним смыслом.</a:t>
            </a:r>
          </a:p>
          <a:p>
            <a:pPr rtl="0">
              <a:spcBef>
                <a:spcPts val="0"/>
              </a:spcBef>
              <a:buNone/>
            </a:pPr>
            <a:endParaRPr sz="1800">
              <a:solidFill>
                <a:srgbClr val="252525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0"/>
              </a:spcBef>
              <a:buNone/>
            </a:pPr>
            <a:endParaRPr sz="1800">
              <a:solidFill>
                <a:srgbClr val="25252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Shape 173"/>
          <p:cNvSpPr txBox="1"/>
          <p:nvPr/>
        </p:nvSpPr>
        <p:spPr>
          <a:xfrm>
            <a:off x="4521000" y="3895775"/>
            <a:ext cx="4623000" cy="1086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ru" sz="1800">
                <a:solidFill>
                  <a:srgbClr val="783F04"/>
                </a:solidFill>
              </a:rPr>
              <a:t>Мороз и солнце </a:t>
            </a:r>
          </a:p>
          <a:p>
            <a:pPr lvl="0" rtl="0">
              <a:spcBef>
                <a:spcPts val="600"/>
              </a:spcBef>
              <a:buNone/>
            </a:pPr>
            <a:r>
              <a:rPr lang="ru" sz="1800">
                <a:solidFill>
                  <a:srgbClr val="783F04"/>
                </a:solidFill>
              </a:rPr>
              <a:t>День чудесный…</a:t>
            </a:r>
          </a:p>
          <a:p>
            <a:pPr lvl="0" algn="r" rtl="0">
              <a:spcBef>
                <a:spcPts val="60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ru" sz="1800">
                <a:solidFill>
                  <a:srgbClr val="783F04"/>
                </a:solidFill>
              </a:rPr>
              <a:t>А. С. Пушкин</a:t>
            </a:r>
          </a:p>
        </p:txBody>
      </p:sp>
      <p:sp>
        <p:nvSpPr>
          <p:cNvPr id="174" name="Shape 174"/>
          <p:cNvSpPr txBox="1"/>
          <p:nvPr/>
        </p:nvSpPr>
        <p:spPr>
          <a:xfrm>
            <a:off x="4521000" y="2760200"/>
            <a:ext cx="4623000" cy="1086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ru" sz="1800">
                <a:solidFill>
                  <a:srgbClr val="0000FF"/>
                </a:solidFill>
              </a:rPr>
              <a:t>Вечор, ты помнишь, вьюга злилась,</a:t>
            </a:r>
          </a:p>
          <a:p>
            <a:pPr lvl="0" rtl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ru" sz="1800">
                <a:solidFill>
                  <a:srgbClr val="0000FF"/>
                </a:solidFill>
              </a:rPr>
              <a:t>На мутном небе мгла носилась;</a:t>
            </a:r>
          </a:p>
          <a:p>
            <a:pPr algn="r">
              <a:spcBef>
                <a:spcPts val="0"/>
              </a:spcBef>
              <a:buNone/>
            </a:pPr>
            <a:r>
              <a:rPr lang="ru" sz="1800">
                <a:solidFill>
                  <a:srgbClr val="0000FF"/>
                </a:solidFill>
              </a:rPr>
              <a:t>А. С. Пушкин</a:t>
            </a:r>
          </a:p>
        </p:txBody>
      </p:sp>
      <p:pic>
        <p:nvPicPr>
          <p:cNvPr id="175" name="Shape 1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9" y="2760191"/>
            <a:ext cx="4009375" cy="22667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/>
              <a:t>Нюансы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116700" y="1200150"/>
            <a:ext cx="8913599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1800"/>
              <a:t>Читая классиков, натыкаешься на устарелое написание (и звучание) некоторых названий предметов домашнего обихода: </a:t>
            </a:r>
            <a:r>
              <a:rPr lang="ru" sz="1200"/>
              <a:t>&lt;&lt;</a:t>
            </a:r>
            <a:r>
              <a:rPr lang="ru" sz="1800"/>
              <a:t>шкап</a:t>
            </a:r>
            <a:r>
              <a:rPr lang="ru" sz="1200"/>
              <a:t>&gt;&gt;</a:t>
            </a:r>
            <a:r>
              <a:rPr lang="ru" sz="1800"/>
              <a:t> вместо </a:t>
            </a:r>
            <a:r>
              <a:rPr lang="ru" sz="1200"/>
              <a:t>&lt;&lt;</a:t>
            </a:r>
            <a:r>
              <a:rPr lang="ru" sz="1800"/>
              <a:t>шкаф</a:t>
            </a:r>
            <a:r>
              <a:rPr lang="ru" sz="1200"/>
              <a:t>&gt;&gt;</a:t>
            </a:r>
            <a:r>
              <a:rPr lang="ru" sz="1800"/>
              <a:t> (</a:t>
            </a:r>
            <a:r>
              <a:rPr lang="ru" sz="1200"/>
              <a:t>&lt;&lt;</a:t>
            </a:r>
            <a:r>
              <a:rPr lang="ru" sz="1800"/>
              <a:t>Дорогой, многоуважаемый шкап!</a:t>
            </a:r>
            <a:r>
              <a:rPr lang="ru" sz="1200"/>
              <a:t>&gt;&gt;</a:t>
            </a:r>
            <a:r>
              <a:rPr lang="ru" sz="1800"/>
              <a:t> - говорит Гаев в </a:t>
            </a:r>
            <a:r>
              <a:rPr lang="ru" sz="1200"/>
              <a:t>&lt;&lt;</a:t>
            </a:r>
            <a:r>
              <a:rPr lang="ru" sz="1800"/>
              <a:t>Вишневом саде</a:t>
            </a:r>
            <a:r>
              <a:rPr lang="ru" sz="1200"/>
              <a:t>&gt;&gt;</a:t>
            </a:r>
            <a:r>
              <a:rPr lang="ru" sz="1800"/>
              <a:t> Чехова), </a:t>
            </a:r>
            <a:r>
              <a:rPr lang="ru" sz="1200"/>
              <a:t>&lt;&lt;</a:t>
            </a:r>
            <a:r>
              <a:rPr lang="ru" sz="1800"/>
              <a:t>стора</a:t>
            </a:r>
            <a:r>
              <a:rPr lang="ru" sz="1200"/>
              <a:t>&gt;&gt;</a:t>
            </a:r>
            <a:r>
              <a:rPr lang="ru" sz="1800"/>
              <a:t> вместо </a:t>
            </a:r>
            <a:r>
              <a:rPr lang="ru" sz="1200"/>
              <a:t>&lt;&lt;</a:t>
            </a:r>
            <a:r>
              <a:rPr lang="ru" sz="1800"/>
              <a:t>штора</a:t>
            </a:r>
            <a:r>
              <a:rPr lang="ru" sz="1200"/>
              <a:t>&gt;&gt;</a:t>
            </a:r>
            <a:r>
              <a:rPr lang="ru" sz="1800"/>
              <a:t>, </a:t>
            </a:r>
            <a:r>
              <a:rPr lang="ru" sz="1200"/>
              <a:t>&lt;&lt;</a:t>
            </a:r>
            <a:r>
              <a:rPr lang="ru" sz="1800"/>
              <a:t>снурок</a:t>
            </a:r>
            <a:r>
              <a:rPr lang="ru" sz="1200"/>
              <a:t>&gt;&gt;</a:t>
            </a:r>
            <a:r>
              <a:rPr lang="ru" sz="1800"/>
              <a:t> вместо </a:t>
            </a:r>
            <a:r>
              <a:rPr lang="ru" sz="1200"/>
              <a:t>&lt;&lt;</a:t>
            </a:r>
            <a:r>
              <a:rPr lang="ru" sz="1800"/>
              <a:t>шнурок</a:t>
            </a:r>
            <a:r>
              <a:rPr lang="ru" sz="1200"/>
              <a:t>&gt;&gt;</a:t>
            </a:r>
            <a:r>
              <a:rPr lang="ru" sz="1800"/>
              <a:t> и т.п. Меняются слова и по родам (прежде чаще говорили </a:t>
            </a:r>
            <a:r>
              <a:rPr lang="ru" sz="1200"/>
              <a:t>&lt;&lt;</a:t>
            </a:r>
            <a:r>
              <a:rPr lang="ru" sz="1800"/>
              <a:t>зала</a:t>
            </a:r>
            <a:r>
              <a:rPr lang="ru" sz="1200"/>
              <a:t>&gt;&gt;</a:t>
            </a:r>
            <a:r>
              <a:rPr lang="ru" sz="1800"/>
              <a:t> вместо современного</a:t>
            </a:r>
            <a:r>
              <a:rPr lang="ru" sz="1200"/>
              <a:t> &lt;&lt;</a:t>
            </a:r>
            <a:r>
              <a:rPr lang="ru" sz="1800"/>
              <a:t>зал</a:t>
            </a:r>
            <a:r>
              <a:rPr lang="ru" sz="1200"/>
              <a:t>&gt;&gt;</a:t>
            </a:r>
            <a:r>
              <a:rPr lang="ru" sz="1800"/>
              <a:t>), и по падежным окончаниям. Кстати, если сейчас МЕБЕЛЬ - понятие собирательное, то в прошлом это слово означало </a:t>
            </a:r>
            <a:r>
              <a:rPr lang="ru" sz="1200"/>
              <a:t>&lt;&lt;</a:t>
            </a:r>
            <a:r>
              <a:rPr lang="ru" sz="1800"/>
              <a:t>отдельный предмет обстанови</a:t>
            </a:r>
            <a:r>
              <a:rPr lang="ru" sz="1200"/>
              <a:t>&gt;&gt;</a:t>
            </a:r>
            <a:r>
              <a:rPr lang="ru" sz="1800"/>
              <a:t>. </a:t>
            </a:r>
            <a:r>
              <a:rPr lang="ru" sz="1200" i="1"/>
              <a:t>&lt;&lt;</a:t>
            </a:r>
            <a:r>
              <a:rPr lang="ru" sz="1800" i="1"/>
              <a:t>Мебели, довольно хорошие, были покрыты пылью</a:t>
            </a:r>
            <a:r>
              <a:rPr lang="ru" sz="1200" i="1"/>
              <a:t>&gt;&gt;</a:t>
            </a:r>
            <a:r>
              <a:rPr lang="ru" sz="1800"/>
              <a:t>, - так сказано в </a:t>
            </a:r>
            <a:r>
              <a:rPr lang="ru" sz="1200"/>
              <a:t>&lt;&lt;</a:t>
            </a:r>
            <a:r>
              <a:rPr lang="ru" sz="1800"/>
              <a:t>Невском проспекте</a:t>
            </a:r>
            <a:r>
              <a:rPr lang="ru" sz="1200"/>
              <a:t>&gt;&gt;</a:t>
            </a:r>
            <a:r>
              <a:rPr lang="ru" sz="1800"/>
              <a:t> Гоголя. Это - нюансы, они не затрудняют чтение, зато придают тексту особый аромат старины, словно ПАТИНА - зеленоватый налет на старинной бронзе.</a:t>
            </a:r>
          </a:p>
        </p:txBody>
      </p:sp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278400" y="1155275"/>
            <a:ext cx="8408399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 sz="2400"/>
              <a:t>Искусство (живопись, поэзия, музыка, балет) воздействуют на человека, на его чувства, помогают увидеть прекрасное в мире, по-новому посмотреть на мир творчества.</a:t>
            </a:r>
          </a:p>
        </p:txBody>
      </p:sp>
      <p:pic>
        <p:nvPicPr>
          <p:cNvPr id="181" name="Shape 1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425" y="2539325"/>
            <a:ext cx="2458600" cy="250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Shape 1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06500" y="2489025"/>
            <a:ext cx="2508900" cy="250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Shape 1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550" y="511875"/>
            <a:ext cx="3576843" cy="289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Shape 188"/>
          <p:cNvSpPr txBox="1"/>
          <p:nvPr/>
        </p:nvSpPr>
        <p:spPr>
          <a:xfrm>
            <a:off x="3689400" y="71950"/>
            <a:ext cx="2594100" cy="365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Любите живопись, поэты!</a:t>
            </a: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Лишь ей, единственной, надо</a:t>
            </a: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Души изменчивой приметы</a:t>
            </a: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Переносить на полотно.</a:t>
            </a:r>
          </a:p>
          <a:p>
            <a:pPr lvl="0" rtl="0">
              <a:spcBef>
                <a:spcPts val="600"/>
              </a:spcBef>
              <a:buNone/>
            </a:pPr>
            <a:endParaRPr sz="12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Ты помнишь, как из тьмы былого, </a:t>
            </a: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Едва закутана в атлас,</a:t>
            </a: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С портрета Рокотова снова</a:t>
            </a: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Смотрела Струйская на нас?</a:t>
            </a:r>
          </a:p>
          <a:p>
            <a:pPr lvl="0" rtl="0">
              <a:spcBef>
                <a:spcPts val="600"/>
              </a:spcBef>
              <a:buNone/>
            </a:pPr>
            <a:endParaRPr sz="12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Ее глаза - как два тумана,</a:t>
            </a: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Полуулыбка, полуплач,</a:t>
            </a: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Ее глаза - как два обмана,</a:t>
            </a: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Покрытых мглою неудач.</a:t>
            </a:r>
          </a:p>
        </p:txBody>
      </p:sp>
      <p:sp>
        <p:nvSpPr>
          <p:cNvPr id="189" name="Shape 189"/>
          <p:cNvSpPr txBox="1"/>
          <p:nvPr/>
        </p:nvSpPr>
        <p:spPr>
          <a:xfrm>
            <a:off x="6283500" y="71950"/>
            <a:ext cx="2860499" cy="289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Соединенье двух загадок,</a:t>
            </a: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Полувосторг, полуиспуг,</a:t>
            </a: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Безумной нежности припадок,</a:t>
            </a: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Предвосхищенье смертных мук.</a:t>
            </a:r>
          </a:p>
          <a:p>
            <a:pPr lvl="0" rtl="0">
              <a:spcBef>
                <a:spcPts val="600"/>
              </a:spcBef>
              <a:buNone/>
            </a:pPr>
            <a:endParaRPr sz="12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Когда потемки наступают</a:t>
            </a: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И приближается гроза,</a:t>
            </a: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Со дна души моей мерцают</a:t>
            </a:r>
          </a:p>
          <a:p>
            <a:pPr lvl="0" rtl="0">
              <a:spcBef>
                <a:spcPts val="600"/>
              </a:spcBef>
              <a:buNone/>
            </a:pPr>
            <a:r>
              <a:rPr lang="ru" sz="12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Ее прекрасные глаза.</a:t>
            </a:r>
          </a:p>
          <a:p>
            <a:pPr lvl="0" rtl="0">
              <a:spcBef>
                <a:spcPts val="600"/>
              </a:spcBef>
              <a:buNone/>
            </a:pPr>
            <a:endParaRPr sz="1200">
              <a:solidFill>
                <a:srgbClr val="FFFFFF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algn="r" rtl="0">
              <a:spcBef>
                <a:spcPts val="600"/>
              </a:spcBef>
              <a:buNone/>
            </a:pPr>
            <a:r>
              <a:rPr lang="ru" sz="1200" b="1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Николай Заболоцкий.</a:t>
            </a:r>
          </a:p>
        </p:txBody>
      </p:sp>
      <p:pic>
        <p:nvPicPr>
          <p:cNvPr id="190" name="Shape 1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58312" y="3045625"/>
            <a:ext cx="2710875" cy="199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Благодарное слово поэтов.</a:t>
            </a:r>
          </a:p>
        </p:txBody>
      </p:sp>
      <p:sp>
        <p:nvSpPr>
          <p:cNvPr id="196" name="Shape 196"/>
          <p:cNvSpPr txBox="1"/>
          <p:nvPr/>
        </p:nvSpPr>
        <p:spPr>
          <a:xfrm>
            <a:off x="4263825" y="1864312"/>
            <a:ext cx="3590700" cy="240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/>
              <a:t>Бывают крылья у художников,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/>
              <a:t>Портных и железнодорожников,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/>
              <a:t>Но лишь художники открыли,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/>
              <a:t>Как прорастают эти крылья.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/>
              <a:t>А прорастают они так,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/>
              <a:t>Из ничего, из ниоткуда.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/>
              <a:t>Нет объяснения у чуда,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/>
              <a:t>И я на это не мастак.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algn="r">
              <a:lnSpc>
                <a:spcPct val="115000"/>
              </a:lnSpc>
              <a:spcBef>
                <a:spcPts val="0"/>
              </a:spcBef>
              <a:buNone/>
            </a:pPr>
            <a:r>
              <a:rPr lang="ru" b="1" i="1"/>
              <a:t>Геннадий Шпаликов.</a:t>
            </a:r>
          </a:p>
        </p:txBody>
      </p:sp>
      <p:pic>
        <p:nvPicPr>
          <p:cNvPr id="197" name="Shape 1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0750" y="1238750"/>
            <a:ext cx="2533650" cy="380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/>
              <a:t>Абстракционизм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2950225" y="1436225"/>
            <a:ext cx="6068100" cy="355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"/>
              <a:t>1910-1913 годах, одновременно в нескольких страна Европы зародился-</a:t>
            </a:r>
            <a:r>
              <a:rPr lang="ru" i="1"/>
              <a:t>абстракционизм.</a:t>
            </a:r>
          </a:p>
          <a:p>
            <a:pPr>
              <a:spcBef>
                <a:spcPts val="0"/>
              </a:spcBef>
              <a:buNone/>
            </a:pPr>
            <a:r>
              <a:rPr lang="ru" b="1" i="1"/>
              <a:t>Абстракционизм</a:t>
            </a:r>
            <a:r>
              <a:rPr lang="ru"/>
              <a:t>-направление в изобразительном искусстве ХХ века</a:t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125" y="1312287"/>
            <a:ext cx="2762249" cy="3800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98750" y="125675"/>
            <a:ext cx="8994300" cy="937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 sz="3600"/>
              <a:t>Самой ранней формой абстракционизма стало беспредметное искусство.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Художники-абстракционисты выстраивали свои композиции из формальных элементов: </a:t>
            </a:r>
            <a:r>
              <a:rPr lang="ru" b="1"/>
              <a:t>линия, цветовое пятно и ритм,</a:t>
            </a:r>
            <a:r>
              <a:rPr lang="ru"/>
              <a:t> и именно ритм становится одной из особенностей беспредметного произведения.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28596" y="1241101"/>
            <a:ext cx="8229600" cy="3902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2000" dirty="0"/>
              <a:t>В России в 1910-1930 годах ХХ века были условия, позволившие ей сделать огромный шаг в направлении абстракции - революционные настроения, катастрофа первой мировой войны, свершившаяся революция, террор порождают в сознании людей чувство страха и бессилия перед жестокими силами. Представители интеллигенции замыкаются в “личные мирки”, видят вокруг себя только одну сторону действительности - трагический кризис общества. Вся сложившаяся ситуация в стране способствовала возникновению мощнейшего импульса к поиску нового языка, новой эстетики, нового исусства. Первыми “сбросили” предмет и модель с их постаментами именно русские художники.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2000">
                <a:solidFill>
                  <a:srgbClr val="FFFFFF"/>
                </a:solidFill>
              </a:rPr>
              <a:t>Становление и развитие абстракционизма в России связаны с именами Василия Кандинского и Казимира Малевича, наследство которых сегодня так высоко ценится специалистами.</a:t>
            </a:r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3075" y="1247725"/>
            <a:ext cx="1902999" cy="304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57525" y="1247725"/>
            <a:ext cx="1902999" cy="304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60525" y="1193875"/>
            <a:ext cx="2476500" cy="253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600" y="1678600"/>
            <a:ext cx="1996174" cy="204892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/>
          <p:nvPr/>
        </p:nvSpPr>
        <p:spPr>
          <a:xfrm>
            <a:off x="152575" y="1247725"/>
            <a:ext cx="1996200" cy="60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" b="1"/>
              <a:t>Тяжелые круги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2262075" y="4236875"/>
            <a:ext cx="1849200" cy="66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ru" sz="1200" b="1">
                <a:solidFill>
                  <a:schemeClr val="dk1"/>
                </a:solidFill>
              </a:rPr>
              <a:t>Кандинский</a:t>
            </a:r>
          </a:p>
          <a:p>
            <a:pPr algn="ctr">
              <a:spcBef>
                <a:spcPts val="0"/>
              </a:spcBef>
              <a:buNone/>
            </a:pPr>
            <a:r>
              <a:rPr lang="ru" sz="1200" b="1">
                <a:solidFill>
                  <a:schemeClr val="dk1"/>
                </a:solidFill>
              </a:rPr>
              <a:t>Василий Васильевич 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x="4766500" y="4190075"/>
            <a:ext cx="1996200" cy="60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ru" sz="1200" b="1">
                <a:solidFill>
                  <a:schemeClr val="dk1"/>
                </a:solidFill>
              </a:rPr>
              <a:t>Малевич</a:t>
            </a:r>
          </a:p>
          <a:p>
            <a:pPr algn="ctr">
              <a:spcBef>
                <a:spcPts val="0"/>
              </a:spcBef>
              <a:buNone/>
            </a:pPr>
            <a:r>
              <a:rPr lang="ru" sz="1200" b="1">
                <a:solidFill>
                  <a:schemeClr val="dk1"/>
                </a:solidFill>
              </a:rPr>
              <a:t>Казимир Северинович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500034" y="1151400"/>
            <a:ext cx="8229600" cy="3992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ru" sz="2800" dirty="0"/>
              <a:t>Художники увлеклись небывалыми до этого экспериментами в изобразительном искусстве. Что же они изображали на своих полотнах? “сбросили” предмет и модель с их постамента. Их новые композиции были без предметов.</a:t>
            </a:r>
          </a:p>
          <a:p>
            <a:pPr>
              <a:spcBef>
                <a:spcPts val="0"/>
              </a:spcBef>
              <a:buNone/>
            </a:pPr>
            <a:r>
              <a:rPr lang="ru" sz="2800" dirty="0"/>
              <a:t>Художники-абстракционисты выстраивали сови композиции из формальных элементов: линия, цветовое пятно и ритм.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8"/>
            <a:ext cx="6758006" cy="857400"/>
          </a:xfrm>
        </p:spPr>
        <p:txBody>
          <a:bodyPr/>
          <a:lstStyle/>
          <a:p>
            <a:r>
              <a:rPr lang="ru-RU" sz="3600" dirty="0" smtClean="0"/>
              <a:t>Каждый вид искусства говорит своим языком: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142990"/>
            <a:ext cx="6400816" cy="3300426"/>
          </a:xfrm>
        </p:spPr>
        <p:txBody>
          <a:bodyPr/>
          <a:lstStyle/>
          <a:p>
            <a:r>
              <a:rPr lang="ru-RU" sz="1600" dirty="0" smtClean="0">
                <a:solidFill>
                  <a:srgbClr val="7030A0"/>
                </a:solidFill>
              </a:rPr>
              <a:t>Живопись</a:t>
            </a:r>
            <a:r>
              <a:rPr lang="ru-RU" sz="1600" dirty="0" smtClean="0"/>
              <a:t> – цветом,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Графика</a:t>
            </a:r>
            <a:r>
              <a:rPr lang="ru-RU" sz="1600" dirty="0" smtClean="0"/>
              <a:t> – линией и пятном,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Скульптура</a:t>
            </a:r>
            <a:r>
              <a:rPr lang="ru-RU" sz="1600" dirty="0" smtClean="0"/>
              <a:t> – объемом,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Музыка</a:t>
            </a:r>
            <a:r>
              <a:rPr lang="ru-RU" sz="1600" dirty="0" smtClean="0"/>
              <a:t> – звуком, интонацией,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Танец</a:t>
            </a:r>
            <a:r>
              <a:rPr lang="ru-RU" sz="1600" dirty="0" smtClean="0"/>
              <a:t> – пластикой жестов и движений,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Литература</a:t>
            </a:r>
            <a:r>
              <a:rPr lang="ru-RU" sz="1600" dirty="0" smtClean="0"/>
              <a:t> – словом.</a:t>
            </a:r>
            <a:endParaRPr lang="ru-RU" sz="1600" dirty="0"/>
          </a:p>
        </p:txBody>
      </p:sp>
      <p:pic>
        <p:nvPicPr>
          <p:cNvPr id="4" name="Рисунок 3" descr="https://im0-tub-ru.yandex.net/i?id=8e893ab100ba97777f46986b1303af77-l&amp;n=13"/>
          <p:cNvPicPr/>
          <p:nvPr/>
        </p:nvPicPr>
        <p:blipFill>
          <a:blip r:embed="rId2"/>
          <a:srcRect l="57215" t="9914" r="3100" b="54169"/>
          <a:stretch>
            <a:fillRect/>
          </a:stretch>
        </p:blipFill>
        <p:spPr bwMode="auto">
          <a:xfrm>
            <a:off x="5715008" y="142858"/>
            <a:ext cx="328611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m0-tub-ru.yandex.net/i?id=8e893ab100ba97777f46986b1303af77-l&amp;n=13"/>
          <p:cNvPicPr/>
          <p:nvPr/>
        </p:nvPicPr>
        <p:blipFill>
          <a:blip r:embed="rId2"/>
          <a:srcRect l="1897" t="46793" r="70444" b="9914"/>
          <a:stretch>
            <a:fillRect/>
          </a:stretch>
        </p:blipFill>
        <p:spPr bwMode="auto">
          <a:xfrm>
            <a:off x="3357554" y="2571750"/>
            <a:ext cx="207170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0-tub-ru.yandex.net/i?id=8e893ab100ba97777f46986b1303af77-l&amp;n=13"/>
          <p:cNvPicPr/>
          <p:nvPr/>
        </p:nvPicPr>
        <p:blipFill>
          <a:blip r:embed="rId2"/>
          <a:srcRect l="31961" t="61224" r="37974" b="9914"/>
          <a:stretch>
            <a:fillRect/>
          </a:stretch>
        </p:blipFill>
        <p:spPr bwMode="auto">
          <a:xfrm>
            <a:off x="142844" y="2786064"/>
            <a:ext cx="257176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m0-tub-ru.yandex.net/i?id=8e893ab100ba97777f46986b1303af77-l&amp;n=13"/>
          <p:cNvPicPr/>
          <p:nvPr/>
        </p:nvPicPr>
        <p:blipFill>
          <a:blip r:embed="rId2"/>
          <a:srcRect l="64431" t="61224" r="1897" b="9914"/>
          <a:stretch>
            <a:fillRect/>
          </a:stretch>
        </p:blipFill>
        <p:spPr bwMode="auto">
          <a:xfrm>
            <a:off x="5857884" y="2643188"/>
            <a:ext cx="300036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000760" y="1928808"/>
            <a:ext cx="27860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 Головин. Декорация к драме М. Лермонтова «Маскарад»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72198" y="4643452"/>
            <a:ext cx="26548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Х. Миро. Карнавал Арлекина.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8596" y="4643452"/>
            <a:ext cx="19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П. Пикассо. </a:t>
            </a:r>
            <a:r>
              <a:rPr lang="ru-RU" dirty="0" err="1" smtClean="0"/>
              <a:t>Менины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428992" y="4714890"/>
            <a:ext cx="2005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Д. </a:t>
            </a:r>
            <a:r>
              <a:rPr lang="ru-RU" dirty="0" err="1" smtClean="0"/>
              <a:t>Веласкез</a:t>
            </a:r>
            <a:r>
              <a:rPr lang="ru-RU" dirty="0" smtClean="0"/>
              <a:t>. </a:t>
            </a:r>
            <a:r>
              <a:rPr lang="ru-RU" dirty="0" err="1" smtClean="0"/>
              <a:t>Менины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1806</Words>
  <PresentationFormat>Экран (16:9)</PresentationFormat>
  <Paragraphs>204</Paragraphs>
  <Slides>36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paper-plane</vt:lpstr>
      <vt:lpstr>Проект: “Беспредметная композиция”</vt:lpstr>
      <vt:lpstr>Слайд 2</vt:lpstr>
      <vt:lpstr>Слайд 3</vt:lpstr>
      <vt:lpstr>Абстракционизм</vt:lpstr>
      <vt:lpstr>Самой ранней формой абстракционизма стало беспредметное искусство.</vt:lpstr>
      <vt:lpstr>Слайд 6</vt:lpstr>
      <vt:lpstr>Становление и развитие абстракционизма в России связаны с именами Василия Кандинского и Казимира Малевича, наследство которых сегодня так высоко ценится специалистами.</vt:lpstr>
      <vt:lpstr>Слайд 8</vt:lpstr>
      <vt:lpstr>Каждый вид искусства говорит своим языком:</vt:lpstr>
      <vt:lpstr>Попытайтесь сравнить средства выразительности в разных видах искусства: Литература и русский язык.</vt:lpstr>
      <vt:lpstr>Что такое цветопись?</vt:lpstr>
      <vt:lpstr>Слайд 12</vt:lpstr>
      <vt:lpstr>Любимые цвета Сергея Есенина</vt:lpstr>
      <vt:lpstr>Цвета, используемые при создании образа России</vt:lpstr>
      <vt:lpstr>Слайд 15</vt:lpstr>
      <vt:lpstr>Образ желтого Петербурга</vt:lpstr>
      <vt:lpstr>Символика цвета</vt:lpstr>
      <vt:lpstr>Слайд 18</vt:lpstr>
      <vt:lpstr>О какой осени стихи И. Бунина? </vt:lpstr>
      <vt:lpstr>Точка. </vt:lpstr>
      <vt:lpstr>Многоточие...</vt:lpstr>
      <vt:lpstr>Сюжетная линия романа</vt:lpstr>
      <vt:lpstr>В романе две сюжетные линии: </vt:lpstr>
      <vt:lpstr>Слайд 24</vt:lpstr>
      <vt:lpstr>Пятно.</vt:lpstr>
      <vt:lpstr>Ритм.</vt:lpstr>
      <vt:lpstr>Ритм является основной организацией стиха. Значительна его роль в создании настроения, выражаемого в поэтическом произведении.</vt:lpstr>
      <vt:lpstr>Слайд 28</vt:lpstr>
      <vt:lpstr>Слайд 29</vt:lpstr>
      <vt:lpstr>Слайд 30</vt:lpstr>
      <vt:lpstr>Слайд 31</vt:lpstr>
      <vt:lpstr>Контраст</vt:lpstr>
      <vt:lpstr>Нюансы</vt:lpstr>
      <vt:lpstr>Слайд 34</vt:lpstr>
      <vt:lpstr>Слайд 35</vt:lpstr>
      <vt:lpstr>Благодарное слово поэтов.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“Беспредметная композиция”</dc:title>
  <cp:lastModifiedBy>Школакаб-т№3</cp:lastModifiedBy>
  <cp:revision>14</cp:revision>
  <dcterms:modified xsi:type="dcterms:W3CDTF">2020-02-10T07:11:09Z</dcterms:modified>
</cp:coreProperties>
</file>