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3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4290"/>
            <a:ext cx="7772400" cy="3000396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Программа </a:t>
            </a:r>
            <a:br>
              <a:rPr lang="ru-RU" b="1" dirty="0" smtClean="0"/>
            </a:br>
            <a:r>
              <a:rPr lang="ru-RU" b="1" dirty="0" smtClean="0"/>
              <a:t>«Индивидуального образовательного маршрута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4429132"/>
            <a:ext cx="5438408" cy="2000264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Тема№9. Педагогические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условия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тьюторского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сопровождения в условиях профильного обучения. 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Работа учителя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русского языка 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литературы, социального педагога МОБУ «Троицкая СОШ»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Бармагнановой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Зои Васильевны.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53244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u="sng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Кадровое обеспечение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Коррекционная работа осуществляется специалистами соответствующей квалификации, имеющими специализированное образование, и педагогами, прошедшими обязательную курсовую или другие виды профессиональной подготовки.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Педагогические работники школы имеют чёткое представление об особенностях психического и (или) физического развития детей с ограниченными возможностями здоровья, о методиках и технологиях организации образовательного и реабилитационного процесса.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548680"/>
            <a:ext cx="8280920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области деятельности специалистов сопровождения: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Педагог-психолог: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психологическая диагностика, психологическое консультирование, разработка и оформление рекомендаций другим специалистам по организации работы с ребенком с учетом данных психодиагностики (в соответствии с уровнем квалификации целесообразно использование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тренинговых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психокоррекционных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психотерапевтических форм работы).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Учитель-логопед: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логопедическая диагностика, коррекция и развитие речи, разработка рекомендаций другим специалистам по использованию рациональных логопедических приемов в работе с ребенком.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Социальный педагог: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объективное изучения условий жизни и семейного воспитания ребенка, социально-психологического климата и стиля воспитания в семье, обеспечение законодательно закрепленных льгот детям с нарушениями в развитии и их семьям, решение конфликтных социальных проблем в пределах компетенции.</a:t>
            </a: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Врач: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медицинской диагностики и проведение ее отдельных элементов в соответствии с уровнем квалификации и специализацией, организация и контроль антропометрии, уточнение схем медикаментозного,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физио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 фитотерапевтического лечения, лечебной физкультуры и массажа с динамическим контролем, контроль за организацией питания детей, разработка медицинских рекомендаций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рекомендаций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другим специалистам.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871296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руководитель службы сопровождения: перспективное планирование деятельности службы, координация деятельности и взаимодействия специалистов, контроль за организацией работы, анализ эффективности.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направления работы с ребенком определяются на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психолого-медико-педагогических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консилиумах.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Специальные технологии, применяемые к конкретному обучающемуся в целях эффективного усвоения учебно-практического материала.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1.технология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разноуровневого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обучения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2.коррекционно - развивающие технологии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3.технология проблемного обучения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4.метод проектов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5.личностно-ориентированное обучение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6.игровые технологии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7.информационно-коммуникационные технологии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8.нравственная технология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9.здоровьесберегающие технологии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35357" y="3244334"/>
            <a:ext cx="1203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обучения.</a:t>
            </a:r>
            <a:endParaRPr lang="ru-RU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51520" y="357166"/>
            <a:ext cx="835292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Технология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разноуровневого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обучения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разноуровневого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обучения – это технология организации учебного процесса, в рамках которой предполагается разный уровень усвоения учебного материала, но не ниже базового, в зависимости от способностей и индивидуальных особенностей личности каждого учащегося.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данной технологии состоит в том, чтобы все школьники овладели базовым уровнем знаний и умений и имели возможности для своего дальнейшего развития. Работа по данной методике дает возможность развивать индивидуальные способности учащихся, более осознанно подходить к профессиональному и социальному самоопределению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 rot="10800000" flipV="1">
            <a:off x="251520" y="3688490"/>
            <a:ext cx="864096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Технология проблемного обучения.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современном уроке ключевым этапом является этап мотивации. Необходимо выдвинуть перед детьми такую проблему, которая интересна и значима для каждого. Процесс создания мотивации требует от педагога особенного творческого подхода, нужно всё предвидеть и просчитать. От правильно поставленной мотивации зависит результативность всего урока.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79512" y="536194"/>
            <a:ext cx="8676456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Информационные технологии.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Внедрение ИКТ даёт возможность улучшить качество обучения, повысить мотивацию к получению и усвоению новых знаний учащимися с ограниченными возможностями здоровья, т.к. у них помимо системного недоразвития всех компонентов языковой системы имеется дефицит развития познавательной деятельности, мышления, вербальной памяти, внимания, бедный словарный запас, недостаточные представления об окружающем мире.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Самый распространенный вид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информационных технологий-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мультимедийные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презентации. Подготовка презентаций – серьезный, творческий процесс, каждый элемент которого должен быть продуман и осмыслен с точки зрения восприятия ученика.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Проведение таких уроков требует от учителя специальной подготовительной работы. Уроки становятся интереснее, эмоциональнее, они позволяют учащимся в процессе восприятия задействовать зрение, слух, воображение, что позволяет глубже погрузиться в изучаемый материал.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Мультимедийная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презентация даёт возможность подать информацию в максимально наглядной и легко воспринимаемой форме.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23528" y="176733"/>
            <a:ext cx="8064896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i="1" dirty="0" smtClean="0">
              <a:solidFill>
                <a:srgbClr val="000000"/>
              </a:solidFill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Игровые технологии.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Уроки и занятия с использованием игровых ситуаций, делают увлекательным учебный процесс, способствуют появлению активного познавательного интереса школьников. Игровую технологию можно использовать в качестве проведения целого урока, например, игра – путешествие.  Дидактические игры на закрепление, повторение и обобщение материала. Кроссворды, головоломки, ребусы и т. д.  Таким образом, дидактическая игра на уроках пополняет, углубляет и расширяет знания, является средством всестороннего развития ребёнка, способствует самоутверждению ребёнка. При подборе игры или задания для коррекционных занятий учитываются интересы и склонности ребенка.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Кроссворд по русскому языку. </a:t>
            </a:r>
            <a:br>
              <a:rPr lang="ru-RU" dirty="0" smtClean="0"/>
            </a:br>
            <a:r>
              <a:rPr lang="ru-RU" dirty="0" smtClean="0"/>
              <a:t>6 класс. Части речи.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02924"/>
          </a:xfrm>
        </p:spPr>
        <p:txBody>
          <a:bodyPr>
            <a:normAutofit fontScale="32500" lnSpcReduction="20000"/>
          </a:bodyPr>
          <a:lstStyle/>
          <a:p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pPr fontAlgn="ctr"/>
            <a:endParaRPr lang="ru-RU" dirty="0" smtClean="0"/>
          </a:p>
          <a:p>
            <a:endParaRPr lang="ru-RU" dirty="0" smtClean="0"/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По горизонтали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2. Наука, изучающая части речи.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4. Самостоятельная часть речи, обозначает количество или порядок при счете предметов и отвечает на вопросы: сколько? который?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6. Обозначает предмет.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7. Имена существительные, обозначающие неживые предметы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9. Прилагательное, выполняющее роль в предложении описания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10. Что обозначает существительное?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По вертикали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1. Часть речи обозначающая действие.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2. Самостоятельная часть речи, указывает на лицо, признак или количество, конкретно не обозначая их.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3. Самостоятельная часть речи, обозначает признак, свойство или принадлежность признака предмету и отвечает на вопросы: какой? чей?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5. Что обозначает глагол?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8. Имена существительные, обозначающие имена людей, клички животных</a:t>
            </a:r>
          </a:p>
          <a:p>
            <a:pPr font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8604"/>
            <a:ext cx="7929618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>
                <a:hlinkClick r:id="" action="ppaction://noaction"/>
              </a:rPr>
              <a:t>Педагогическая характеристика на обучающегося с ограниченными возможностями здоровья.</a:t>
            </a:r>
            <a:endParaRPr lang="ru-RU" dirty="0" smtClean="0"/>
          </a:p>
          <a:p>
            <a:endParaRPr lang="ru-RU" dirty="0" smtClean="0"/>
          </a:p>
          <a:p>
            <a:pPr lvl="0"/>
            <a:r>
              <a:rPr lang="ru-RU" dirty="0" smtClean="0">
                <a:hlinkClick r:id="" action="ppaction://noaction"/>
              </a:rPr>
              <a:t>График и режим учебного процесса.</a:t>
            </a:r>
            <a:endParaRPr lang="ru-RU" dirty="0" smtClean="0"/>
          </a:p>
          <a:p>
            <a:pPr lvl="0"/>
            <a:endParaRPr lang="ru-RU" dirty="0" smtClean="0"/>
          </a:p>
          <a:p>
            <a:pPr lvl="0"/>
            <a:r>
              <a:rPr lang="ru-RU" dirty="0" smtClean="0">
                <a:hlinkClick r:id="" action="ppaction://noaction"/>
              </a:rPr>
              <a:t>Материально-техническое оснащение образовательной организации в соответствии с потребностями обучающегося с различными видами ограничений по состоянию здоровья.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hlinkClick r:id="" action="ppaction://noaction"/>
              </a:rPr>
              <a:t>Описание конкретных специальных технологий, применимых к конкретному обучающемуся в целях эффективного усвоения учебно-практического материала.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495444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Педагогическая характеристика на обучающегося с ограниченными возможностями </a:t>
            </a:r>
            <a:r>
              <a:rPr lang="ru-RU" sz="2800" dirty="0" smtClean="0"/>
              <a:t>здоровья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Дома для девочки созданы удовлетворительные условия для учебной деятельности: имеется оборудованная учебная зона (письменный стол, учебники, рабочие тетради, ручки, карандаши и пр.) В семье отношения доброжелательные.</a:t>
            </a:r>
          </a:p>
          <a:p>
            <a:r>
              <a:rPr lang="ru-RU" dirty="0" smtClean="0"/>
              <a:t>По характеру девочка добрая, свободно и легко вступает в контакт с учителем, проявляет радость при встрече. Внешний вид опрятный, однако, может позволить себе и неприбранные волосы, и небрежность в одежде.</a:t>
            </a:r>
          </a:p>
          <a:p>
            <a:r>
              <a:rPr lang="ru-RU" dirty="0" smtClean="0"/>
              <a:t>Девочка не ориентирована на познавательную активность, уровень </a:t>
            </a:r>
            <a:r>
              <a:rPr lang="ru-RU" dirty="0" err="1" smtClean="0"/>
              <a:t>обученности</a:t>
            </a:r>
            <a:r>
              <a:rPr lang="ru-RU" dirty="0" smtClean="0"/>
              <a:t>  средний. При выполнении учебных заданий не сразу переключается с одного вида деятельности на другой, не может спланировать свою деятельность, с трудом исправляет ошибку, даже если на неё указано. На уроках чтения и письма, отвлекается на любые внешние раздражители. Ребенок часто утомляется, испытывает трудности в усвоении изучаемого материала.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634472"/>
            <a:ext cx="856895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Логическое мышление развито слабо, не может сделать элементарные выводы. Память механическая, крайне слабая, характерен 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изкий уровень запоминания и восприятия.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Читать самостоятельно может, но </a:t>
            </a:r>
            <a:r>
              <a:rPr lang="ru-RU" sz="2000" dirty="0" smtClean="0">
                <a:ea typeface="Times New Roman" pitchFamily="18" charset="0"/>
                <a:cs typeface="Arial" pitchFamily="34" charset="0"/>
              </a:rPr>
              <a:t>выполняет это длительное время,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буквы запоминает с трудом. Прочитанный учителем текст, понимает не всегда (в зависимости от сложности). Словарный запас беден, прочитанный текст пересказывает с большим трудом по наводящим вопросам. Стихи учить затрудняется.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Записи в тетради делает не всегда аккуратно, писать под диктовку  может, но на этот процесс уходит много времени.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Почерк побуквенный, каллиграфию письма соблюдает только при напоминании со стороны учителя. Пишет печатными буквами (это связанно с заболеванием, у девочки ДЦП) очень медленно, не всегда контролирует написанное.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При решении задач и математических вычислений требует помощи со стороны учителя. Уровень самостоятельного владения письма крайне низок.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 учебной деятельности нуждается в организующей, планирующей помощи и одобрении учителя на всех этапах урока.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11560" y="579021"/>
            <a:ext cx="799288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Девочка, 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едлительна, быстро истощается и устает. На уроках чтения и письма,  при выполнении заданий часто выражает недовольство. За время обучения учащаяся показала себя легко возбудимой, раздражительной,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с резкой сменой настроения. В таких случаях девочку приходится долго успокаивать, уговаривать, настраивать на учебную деятельность.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Внимание ребенка непроизвольное, с большим напряжением переключается с одного вида деятельности на другой, его 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бъем незначителен: для усвоения, даже небольшого материала требуется много времени.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Операции обобщения возможны только при постоянной организующей и сопровождающей помощи взрослого. При выполнении какого – либо задания доступны лишь совместные, поэтапные действия с учителем при постоянном одобрении и поощрении.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Предлагаемые задания выполняет при активном взаимодействии с учителем.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Самостоятельные действия,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практически,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отсутствуют. </a:t>
            </a:r>
            <a:r>
              <a:rPr lang="ru-RU" sz="2000" dirty="0" smtClean="0"/>
              <a:t>Программный материал по письму и чтению усваивает слабо. Познавательные способности не развиты.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51520" y="269065"/>
            <a:ext cx="864096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0000"/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Учебные знания и умения не соответствуют возрастной норме. Мотивация к учению очень слабая. Девочка очень болезненно переживает малейшую неудачу или ошибку, в этих случаях она резко переходит к капризно - негативному, раздражительному состоянию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может отказываться от работы, бросает ручку, линейку, ложится на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стол), обижается при получении недостаточно высокой, по ее мнению, отметки.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На уроках русского языка и литературы занимается с переменным успехом, овладевает следующими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общетрудовыми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и учебными навыками: организует рабочее место, после работы совместно с учителем приводит его в порядок. Удовлетворительно владеет приемами письма; не всегда может выполнить поделку по образцу; слабо планирует основные этапы работы; в ходе тематических бесед пытается участвовать в диалоге. Проявляет интерес к высказываниям.</a:t>
            </a:r>
            <a:r>
              <a:rPr lang="ru-RU" sz="2000" dirty="0" smtClean="0"/>
              <a:t> Для ученицы характерен сниженный тонус настроения, повышенная тревожность, капризность, упрямство, плаксивость. Однако, когда речь заходит о житейских вопросах (приготовлении пищи, одежде, ТВ программах, игрушках), проявляет живую заинтересованность. </a:t>
            </a:r>
          </a:p>
          <a:p>
            <a:r>
              <a:rPr lang="ru-RU" sz="2000" dirty="0" smtClean="0"/>
              <a:t> 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48068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График </a:t>
            </a:r>
            <a:r>
              <a:rPr lang="ru-RU" sz="3200" dirty="0" smtClean="0"/>
              <a:t>и режим учебного </a:t>
            </a:r>
            <a:r>
              <a:rPr lang="ru-RU" sz="3200" dirty="0" smtClean="0"/>
              <a:t>процесса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8606760" cy="55704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Учебный день включает в себя специально организованные занятия / уроки, а также паузу, время прогулки и процесс выполнения повседневных ритуалов (одевание, раздевание, туалет, умывание, прием пищи). Обучение и воспитание происходит, как в ходе занятий / уроков, так и во время другой (внеурочной) деятельности обучающегося в течение учебного дня.</a:t>
            </a:r>
          </a:p>
          <a:p>
            <a:pPr>
              <a:buNone/>
            </a:pPr>
            <a:r>
              <a:rPr lang="ru-RU" sz="2000" dirty="0" smtClean="0"/>
              <a:t>-  Для создания оптимальных условий обучения организовано учебное место для проведения, как индивидуальной, так и групповой форм обучения. Предусмотрены  места для отдыха и проведения свободного времени.</a:t>
            </a:r>
          </a:p>
          <a:p>
            <a:pPr>
              <a:buNone/>
            </a:pPr>
            <a:r>
              <a:rPr lang="ru-RU" sz="2000" dirty="0" smtClean="0"/>
              <a:t> </a:t>
            </a:r>
          </a:p>
          <a:p>
            <a:pPr>
              <a:buNone/>
            </a:pPr>
            <a:endParaRPr lang="ru-RU" sz="2000" dirty="0" smtClean="0"/>
          </a:p>
          <a:p>
            <a:endParaRPr lang="ru-RU" sz="2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4071942"/>
          <a:ext cx="8280918" cy="1365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0"/>
                <a:gridCol w="864096"/>
                <a:gridCol w="936104"/>
                <a:gridCol w="720080"/>
                <a:gridCol w="576064"/>
                <a:gridCol w="648072"/>
                <a:gridCol w="748200"/>
                <a:gridCol w="1052000"/>
                <a:gridCol w="864096"/>
                <a:gridCol w="864096"/>
              </a:tblGrid>
              <a:tr h="9338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часов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чтение и развитие речи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Письмо и развитие речи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биология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география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Ин.яз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(англ.)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История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математика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обществознание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литература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20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 неделю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95536" y="5402928"/>
            <a:ext cx="842493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Форма обучения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– 6 класс,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индивидуальный образовательный маршрут.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71451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cs typeface="Times New Roman" pitchFamily="18" charset="0"/>
              </a:rPr>
              <a:t>Материально-техническое оснащение образовательной организации в соответствии с потребностями обучающегося с различными видами ограничений по состоянию здоровья.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36912"/>
            <a:ext cx="8229600" cy="3849291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Программно-методическое обеспечение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Материально-техническое обеспечение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Кадровое обеспечение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14356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Программно-методическое 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обеспечение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19256" cy="4929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ym typeface="Symbol"/>
              </a:rPr>
              <a:t></a:t>
            </a:r>
            <a:r>
              <a:rPr lang="ru-RU" sz="2800" dirty="0" smtClean="0"/>
              <a:t> Специальные (коррекционные) образовательные программы среднего образования для детей с ОВЗ; </a:t>
            </a:r>
          </a:p>
          <a:p>
            <a:pPr>
              <a:buNone/>
            </a:pPr>
            <a:r>
              <a:rPr lang="ru-RU" sz="2800" dirty="0" smtClean="0">
                <a:sym typeface="Symbol"/>
              </a:rPr>
              <a:t></a:t>
            </a:r>
            <a:r>
              <a:rPr lang="ru-RU" sz="2800" dirty="0" smtClean="0"/>
              <a:t> коррекционно-развивающие программы; </a:t>
            </a:r>
          </a:p>
          <a:p>
            <a:pPr>
              <a:buNone/>
            </a:pPr>
            <a:r>
              <a:rPr lang="ru-RU" sz="2800" dirty="0" smtClean="0">
                <a:sym typeface="Symbol"/>
              </a:rPr>
              <a:t></a:t>
            </a:r>
            <a:r>
              <a:rPr lang="ru-RU" sz="2800" dirty="0" smtClean="0"/>
              <a:t> диагностический инструментарий; </a:t>
            </a:r>
          </a:p>
          <a:p>
            <a:r>
              <a:rPr lang="ru-RU" sz="2800" dirty="0" smtClean="0">
                <a:cs typeface="Times New Roman" pitchFamily="18" charset="0"/>
              </a:rPr>
              <a:t>необходимые для осуществления профессиональной деятельности учителя, педагога-психолога, учителя-дефектолога, учителя-логопеда и др.</a:t>
            </a:r>
            <a:endParaRPr lang="ru-RU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174</TotalTime>
  <Words>1372</Words>
  <Application>Microsoft Office PowerPoint</Application>
  <PresentationFormat>Экран (4:3)</PresentationFormat>
  <Paragraphs>107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Городская</vt:lpstr>
      <vt:lpstr>Программа  «Индивидуального образовательного маршрута»</vt:lpstr>
      <vt:lpstr>Содержание</vt:lpstr>
      <vt:lpstr>Педагогическая характеристика на обучающегося с ограниченными возможностями здоровья </vt:lpstr>
      <vt:lpstr>Слайд 4</vt:lpstr>
      <vt:lpstr>Слайд 5</vt:lpstr>
      <vt:lpstr>Слайд 6</vt:lpstr>
      <vt:lpstr>График и режим учебного процесса</vt:lpstr>
      <vt:lpstr>Материально-техническое оснащение образовательной организации в соответствии с потребностями обучающегося с различными видами ограничений по состоянию здоровья.</vt:lpstr>
      <vt:lpstr> Программно-методическое обеспечение </vt:lpstr>
      <vt:lpstr>Слайд 10</vt:lpstr>
      <vt:lpstr>Слайд 11</vt:lpstr>
      <vt:lpstr>Слайд 12</vt:lpstr>
      <vt:lpstr>Специальные технологии, применяемые к конкретному обучающемуся в целях эффективного усвоения учебно-практического материала.</vt:lpstr>
      <vt:lpstr>Слайд 14</vt:lpstr>
      <vt:lpstr>Слайд 15</vt:lpstr>
      <vt:lpstr>Слайд 16</vt:lpstr>
      <vt:lpstr>Кроссворд по русскому языку.  6 класс. Части речи.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 «Индивидуального реабилитационного маршрута»</dc:title>
  <dc:creator>vera</dc:creator>
  <cp:lastModifiedBy>User-1</cp:lastModifiedBy>
  <cp:revision>30</cp:revision>
  <dcterms:created xsi:type="dcterms:W3CDTF">2017-10-29T14:19:21Z</dcterms:created>
  <dcterms:modified xsi:type="dcterms:W3CDTF">2024-11-25T13:23:20Z</dcterms:modified>
</cp:coreProperties>
</file>