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6" r:id="rId3"/>
    <p:sldId id="267" r:id="rId4"/>
    <p:sldId id="268" r:id="rId5"/>
    <p:sldId id="272" r:id="rId6"/>
    <p:sldId id="270" r:id="rId7"/>
    <p:sldId id="271" r:id="rId8"/>
    <p:sldId id="273" r:id="rId9"/>
  </p:sldIdLst>
  <p:sldSz cx="9144000" cy="6858000" type="screen4x3"/>
  <p:notesSz cx="6858000" cy="9144000"/>
  <p:embeddedFontLst>
    <p:embeddedFont>
      <p:font typeface="Calibri" pitchFamily="34" charset="0"/>
      <p:regular r:id="rId10"/>
      <p:bold r:id="rId11"/>
      <p:italic r:id="rId12"/>
      <p:boldItalic r:id="rId13"/>
    </p:embeddedFont>
    <p:embeddedFont>
      <p:font typeface="Comic Sans MS" pitchFamily="66" charset="0"/>
      <p:regular r:id="rId14"/>
      <p:bold r:id="rId15"/>
      <p:italic r:id="rId16"/>
      <p:boldItalic r:id="rId17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0000"/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119" d="100"/>
          <a:sy n="119" d="100"/>
        </p:scale>
        <p:origin x="-77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27.03.2025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27.03.2025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27.03.2025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27.03.2025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27.03.2025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27.03.2025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27.03.2025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27.03.2025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27.03.2025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27.03.2025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27.03.2025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normativ.kontur.ru/document?moduleId=1&amp;documentId=444236#h1056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971600" y="1772816"/>
            <a:ext cx="7200800" cy="3564451"/>
            <a:chOff x="1115616" y="2955212"/>
            <a:chExt cx="7165477" cy="519390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327385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ru-RU" sz="2000" b="1" dirty="0">
                  <a:latin typeface="Times New Roman" pitchFamily="18" charset="0"/>
                  <a:cs typeface="Times New Roman" pitchFamily="18" charset="0"/>
                </a:rPr>
                <a:t>Подходы к оцениванию результатов  и сравнительная характеристика </a:t>
              </a:r>
            </a:p>
            <a:p>
              <a:pPr algn="ctr">
                <a:lnSpc>
                  <a:spcPct val="150000"/>
                </a:lnSpc>
              </a:pPr>
              <a:r>
                <a:rPr lang="ru-RU" sz="2000" b="1" dirty="0">
                  <a:latin typeface="Times New Roman" pitchFamily="18" charset="0"/>
                  <a:cs typeface="Times New Roman" pitchFamily="18" charset="0"/>
                </a:rPr>
                <a:t>В СООТВЕТСТВИИ С </a:t>
              </a:r>
              <a:r>
                <a:rPr lang="ru-RU" sz="2000" b="1" dirty="0" err="1">
                  <a:latin typeface="Times New Roman" pitchFamily="18" charset="0"/>
                  <a:cs typeface="Times New Roman" pitchFamily="18" charset="0"/>
                </a:rPr>
                <a:t>ФГОС</a:t>
              </a:r>
              <a:r>
                <a:rPr lang="ru-RU" sz="2000" b="1" dirty="0">
                  <a:latin typeface="Times New Roman" pitchFamily="18" charset="0"/>
                  <a:cs typeface="Times New Roman" pitchFamily="18" charset="0"/>
                </a:rPr>
                <a:t> НОВОГО ПОКОЛЕНИЯ (</a:t>
              </a:r>
              <a:r>
                <a:rPr lang="ru-RU" sz="2000" b="1" dirty="0" err="1">
                  <a:latin typeface="Times New Roman" pitchFamily="18" charset="0"/>
                  <a:cs typeface="Times New Roman" pitchFamily="18" charset="0"/>
                </a:rPr>
                <a:t>НОО</a:t>
              </a:r>
              <a:r>
                <a:rPr lang="ru-RU" sz="2000" b="1" dirty="0">
                  <a:latin typeface="Times New Roman" pitchFamily="18" charset="0"/>
                  <a:cs typeface="Times New Roman" pitchFamily="18" charset="0"/>
                </a:rPr>
                <a:t>)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000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7490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  <a:cs typeface="Arial" charset="0"/>
                </a:rPr>
                <a:t>Автор  :</a:t>
              </a:r>
              <a:r>
                <a:rPr lang="ru-RU" sz="2400" dirty="0" err="1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  <a:cs typeface="Arial" charset="0"/>
                </a:rPr>
                <a:t>Сухоплещенко</a:t>
              </a:r>
              <a:r>
                <a:rPr lang="ru-RU" sz="2400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  <a:cs typeface="Arial" charset="0"/>
                </a:rPr>
                <a:t> Анна </a:t>
              </a:r>
              <a:r>
                <a:rPr lang="ru-RU" sz="2400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  <a:cs typeface="Arial" charset="0"/>
                </a:rPr>
                <a:t>Евгеньевна, учитель </a:t>
              </a:r>
              <a:r>
                <a:rPr lang="ru-RU" sz="2400" dirty="0" err="1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  <a:cs typeface="Arial" charset="0"/>
                </a:rPr>
                <a:t>МАОУ</a:t>
              </a:r>
              <a:r>
                <a:rPr lang="ru-RU" sz="2400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  <a:cs typeface="Arial" charset="0"/>
                </a:rPr>
                <a:t> НОШ №13</a:t>
              </a:r>
              <a:endParaRPr lang="ru-RU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dirty="0" err="1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  <a:cs typeface="Arial" charset="0"/>
                </a:rPr>
                <a:t>П.Бобровский</a:t>
              </a:r>
              <a:endParaRPr lang="ru-RU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Нормативно-правовая база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ПИСЬМО МИНИСТЕРСТВА ПРОСВЕЩЕНИЯ РОССИЙСКОЙ ФЕДЕРАЦИИ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от 13 января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г. N 03-49 О НАПРАВЛЕНИИ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МЕТОДИЧЕСКИХ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РЕКОМЕНДАЦИЙ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(МЕТОДИЧЕСКИЕ РЕКОМЕНДАЦИИ ПО СИСТЕМЕ ОЦЕНКИ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ДОСТИЖЕНИЯ ОБУЧАЮЩИМИСЯ ПЛАНИРУЕМЫХ РЕЗУЛЬТАТОВ ОСВОЕНИЯ ПРОГРАММ НАЧАЛЬНОГО ОБЩЕГО, ОСНОВНОГО ОБЩЕГО И СРЕДНЕГО ОБЩЕГО ОБРАЗОВАНИЯ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18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ПРИКАЗ МИНИСТЕРСТВА ПРОСВЕЩЕНИЯ РФ № 287, В РЕДАКЦИИ ОТ 31.05.2021 Г.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 (Система оценивания достижений обучающихся)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19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Критериальное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оценивание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Педагоги должны разработать для обучающихся ясные и конкретные цели и стандарты, по которым будет оцениваться успешность образовательного результата. Так каждый школьник сможет увидеть, что ему нужно сделать для достижения высоких показателей успеваемости и усвояемости материала.</a:t>
            </a:r>
          </a:p>
          <a:p>
            <a:pPr marL="0" indent="0" algn="just">
              <a:buNone/>
            </a:pPr>
            <a:endParaRPr lang="ru-RU" sz="2000" dirty="0"/>
          </a:p>
          <a:p>
            <a:pPr marL="0" indent="0" algn="just">
              <a:buNone/>
            </a:pPr>
            <a:endParaRPr lang="ru-RU" sz="2000" dirty="0"/>
          </a:p>
          <a:p>
            <a:pPr marL="0" indent="0" algn="just">
              <a:buNone/>
            </a:pPr>
            <a:endParaRPr lang="ru-RU" sz="2000" dirty="0"/>
          </a:p>
          <a:p>
            <a:pPr marL="0" indent="0" algn="just">
              <a:buNone/>
            </a:pPr>
            <a:endParaRPr lang="ru-RU" sz="2000" dirty="0"/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Home-pc\Desktop\03a815c72af64afacbff2101b9cebce9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92896"/>
            <a:ext cx="7632848" cy="42484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42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53328"/>
            <a:ext cx="8229600" cy="1143000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Виды и задачи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критериального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оценивания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дисплей 3"/>
          <p:cNvSpPr/>
          <p:nvPr/>
        </p:nvSpPr>
        <p:spPr>
          <a:xfrm>
            <a:off x="4355976" y="3754463"/>
            <a:ext cx="1686907" cy="720080"/>
          </a:xfrm>
          <a:prstGeom prst="flowChartDisp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Уровень подготовки</a:t>
            </a:r>
            <a:endParaRPr lang="ru-RU" sz="1000" dirty="0"/>
          </a:p>
        </p:txBody>
      </p:sp>
      <p:sp>
        <p:nvSpPr>
          <p:cNvPr id="6" name="Блок-схема: дисплей 5"/>
          <p:cNvSpPr/>
          <p:nvPr/>
        </p:nvSpPr>
        <p:spPr>
          <a:xfrm>
            <a:off x="6335070" y="3754463"/>
            <a:ext cx="1772144" cy="720080"/>
          </a:xfrm>
          <a:prstGeom prst="flowChartDisp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Мотиви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ровани</a:t>
            </a:r>
            <a:r>
              <a:rPr lang="ru-RU" sz="1100" dirty="0" err="1" smtClean="0"/>
              <a:t>е</a:t>
            </a:r>
            <a:endParaRPr lang="ru-RU" sz="1100" dirty="0"/>
          </a:p>
        </p:txBody>
      </p:sp>
      <p:sp>
        <p:nvSpPr>
          <p:cNvPr id="7" name="Блок-схема: дисплей 6"/>
          <p:cNvSpPr/>
          <p:nvPr/>
        </p:nvSpPr>
        <p:spPr>
          <a:xfrm>
            <a:off x="4355976" y="5661248"/>
            <a:ext cx="1800199" cy="720080"/>
          </a:xfrm>
          <a:prstGeom prst="flowChartDisp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Дифференциация оценок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дисплей 7"/>
          <p:cNvSpPr/>
          <p:nvPr/>
        </p:nvSpPr>
        <p:spPr>
          <a:xfrm>
            <a:off x="6356919" y="4734222"/>
            <a:ext cx="1800199" cy="720080"/>
          </a:xfrm>
          <a:prstGeom prst="flowChartDisp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Эффективность обучения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дисплей 8"/>
          <p:cNvSpPr/>
          <p:nvPr/>
        </p:nvSpPr>
        <p:spPr>
          <a:xfrm>
            <a:off x="6425297" y="5620253"/>
            <a:ext cx="1800199" cy="720080"/>
          </a:xfrm>
          <a:prstGeom prst="flowChartDisp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Обратная связь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дисплей 9"/>
          <p:cNvSpPr/>
          <p:nvPr/>
        </p:nvSpPr>
        <p:spPr>
          <a:xfrm>
            <a:off x="4355976" y="4704515"/>
            <a:ext cx="1758488" cy="720080"/>
          </a:xfrm>
          <a:prstGeom prst="flowChartDisp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Прогресс развития</a:t>
            </a:r>
            <a:endParaRPr lang="ru-RU" sz="1000" dirty="0"/>
          </a:p>
        </p:txBody>
      </p:sp>
      <p:sp>
        <p:nvSpPr>
          <p:cNvPr id="12" name="Стрелка вправо 11"/>
          <p:cNvSpPr/>
          <p:nvPr/>
        </p:nvSpPr>
        <p:spPr>
          <a:xfrm>
            <a:off x="1691680" y="4619263"/>
            <a:ext cx="1656184" cy="8905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Задачи:</a:t>
            </a:r>
            <a:endParaRPr lang="ru-RU" dirty="0"/>
          </a:p>
        </p:txBody>
      </p:sp>
      <p:pic>
        <p:nvPicPr>
          <p:cNvPr id="2050" name="Picture 2" descr="C:\Users\Home-pc\Desktop\f14aed89e46cc3460272e1a0caeaefbfa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817867" y="-2547664"/>
            <a:ext cx="467616979" cy="26354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Home-pc\Desktop\f14aed89e46cc3460272e1a0caeaefbfa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6497812" cy="2266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46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884" y="285783"/>
            <a:ext cx="8630652" cy="64105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413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Матрица </a:t>
            </a:r>
            <a:r>
              <a:rPr lang="ru-RU" dirty="0" err="1" smtClean="0"/>
              <a:t>критериального</a:t>
            </a:r>
            <a:r>
              <a:rPr lang="ru-RU" dirty="0" smtClean="0"/>
              <a:t> оценивания в начальных классах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Матрица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критериального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оценивания — это сводная таблица, в столбцах которой отражены критерии и показатели анализа урока, а в строках — уровень, отражающий, на сколько обучающиеся овладели знаниями и умениями по теме урока.</a:t>
            </a:r>
          </a:p>
          <a:p>
            <a:endParaRPr lang="ru-RU" sz="1800" dirty="0"/>
          </a:p>
          <a:p>
            <a:endParaRPr lang="ru-RU" sz="1800" dirty="0"/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Home-pc\Desktop\8ba61be6de6bf952db697c7776a4af7a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17204"/>
            <a:ext cx="460851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rezentacii.org/upload/cloud/19/10/167101/images/screen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543218"/>
            <a:ext cx="3840425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120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матриц оценивания</a:t>
            </a:r>
            <a:endParaRPr lang="ru-RU" dirty="0"/>
          </a:p>
        </p:txBody>
      </p:sp>
      <p:pic>
        <p:nvPicPr>
          <p:cNvPr id="4098" name="Picture 2" descr="C:\Users\Home-pc\Desktop\45550328_66113648.pdf-3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3782549" cy="28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Home-pc\Desktop\3286a13a12e3e46f435af4441925e42e-800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852936"/>
            <a:ext cx="4584510" cy="3438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7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Спасибо</a:t>
            </a:r>
          </a:p>
          <a:p>
            <a:pPr marL="0" indent="0" algn="ctr">
              <a:buNone/>
            </a:pPr>
            <a:r>
              <a:rPr lang="ru-RU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за </a:t>
            </a:r>
            <a:r>
              <a:rPr lang="ru-RU" b="1" kern="10" dirty="0">
                <a:ln w="9525">
                  <a:noFill/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внимание</a:t>
            </a:r>
            <a:r>
              <a:rPr lang="ru-RU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!</a:t>
            </a:r>
          </a:p>
          <a:p>
            <a:pPr marL="0" indent="0" algn="ctr">
              <a:buNone/>
            </a:pPr>
            <a:endParaRPr lang="ru-RU" b="1" kern="10" dirty="0">
              <a:ln w="9525">
                <a:noFill/>
                <a:round/>
                <a:headEnd/>
                <a:tailEnd/>
              </a:ln>
              <a:solidFill>
                <a:srgbClr val="3333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4" name="Рисунок 3" descr="11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3140968"/>
            <a:ext cx="2772682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93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8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157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Comic Sans MS</vt:lpstr>
      <vt:lpstr>1_Тема Office</vt:lpstr>
      <vt:lpstr>Презентация PowerPoint</vt:lpstr>
      <vt:lpstr> Нормативно-правовая база</vt:lpstr>
      <vt:lpstr>Критериальное оценивание</vt:lpstr>
      <vt:lpstr>  Виды и задачи критериального оценивания</vt:lpstr>
      <vt:lpstr>Презентация PowerPoint</vt:lpstr>
      <vt:lpstr>Матрица критериального оценивания в начальных классах</vt:lpstr>
      <vt:lpstr>Виды матриц оценивания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Home-pc</cp:lastModifiedBy>
  <cp:revision>105</cp:revision>
  <dcterms:created xsi:type="dcterms:W3CDTF">2014-07-06T18:18:01Z</dcterms:created>
  <dcterms:modified xsi:type="dcterms:W3CDTF">2025-03-27T17:06:44Z</dcterms:modified>
</cp:coreProperties>
</file>