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8" r:id="rId3"/>
    <p:sldId id="259" r:id="rId4"/>
    <p:sldId id="263" r:id="rId5"/>
    <p:sldId id="264" r:id="rId6"/>
    <p:sldId id="262" r:id="rId7"/>
    <p:sldId id="275" r:id="rId8"/>
    <p:sldId id="278" r:id="rId9"/>
    <p:sldId id="270" r:id="rId10"/>
    <p:sldId id="280" r:id="rId11"/>
    <p:sldId id="268" r:id="rId12"/>
    <p:sldId id="269" r:id="rId13"/>
    <p:sldId id="281" r:id="rId14"/>
    <p:sldId id="271" r:id="rId15"/>
    <p:sldId id="272" r:id="rId16"/>
    <p:sldId id="257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FF00"/>
    <a:srgbClr val="FF0000"/>
    <a:srgbClr val="0000FF"/>
    <a:srgbClr val="AF116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4" y="20175"/>
            <a:ext cx="916093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28662" y="2357430"/>
            <a:ext cx="7460799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Роль </a:t>
            </a: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нетрадиционных техник рисования в развитии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дошкольников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Консультация  для  воспитателей</a:t>
            </a:r>
          </a:p>
          <a:p>
            <a:pPr algn="ctr"/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692696"/>
            <a:ext cx="44577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ПРЕЗЕНТАЦИЯ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тему: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5643578"/>
            <a:ext cx="442915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Воспитатель: Радостева М.В.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805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WhatsApp Image 2023-04-27 at 06.29.36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40" y="1958168"/>
            <a:ext cx="3125996" cy="4167995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-4869" y="0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2f46b662-100c-4748-9484-47ea2d9baa6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14290"/>
            <a:ext cx="3143254" cy="41910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214290"/>
            <a:ext cx="3161114" cy="42148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WhatsApp Image 2023-04-27 at 06.29.39 (2)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3683932"/>
            <a:ext cx="2668355" cy="31740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177555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0" y="6559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908720"/>
            <a:ext cx="6685684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В </a:t>
            </a:r>
            <a:r>
              <a:rPr lang="ru-RU" sz="2800" b="1" dirty="0">
                <a:solidFill>
                  <a:srgbClr val="FF0000"/>
                </a:solidFill>
              </a:rPr>
              <a:t>старшем дошкольном возрасте </a:t>
            </a:r>
            <a:r>
              <a:rPr lang="ru-RU" sz="2800" dirty="0">
                <a:solidFill>
                  <a:srgbClr val="FF0000"/>
                </a:solidFill>
              </a:rPr>
              <a:t>дети могут освоить ещё более трудные методы и техники</a:t>
            </a:r>
            <a:r>
              <a:rPr lang="ru-RU" sz="28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2400" dirty="0">
                <a:solidFill>
                  <a:srgbClr val="0070C0"/>
                </a:solidFill>
              </a:rPr>
              <a:t/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• </a:t>
            </a:r>
            <a:r>
              <a:rPr lang="ru-RU" sz="2400" dirty="0" err="1">
                <a:solidFill>
                  <a:srgbClr val="0070C0"/>
                </a:solidFill>
              </a:rPr>
              <a:t>кляксография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70C0"/>
                </a:solidFill>
              </a:rPr>
              <a:t>обычная</a:t>
            </a:r>
          </a:p>
          <a:p>
            <a:r>
              <a:rPr lang="ru-RU" sz="2400" dirty="0">
                <a:solidFill>
                  <a:srgbClr val="0070C0"/>
                </a:solidFill>
              </a:rPr>
              <a:t>•рисование </a:t>
            </a:r>
            <a:r>
              <a:rPr lang="ru-RU" sz="2400" dirty="0" smtClean="0">
                <a:solidFill>
                  <a:srgbClr val="0070C0"/>
                </a:solidFill>
              </a:rPr>
              <a:t>солью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•рисование мыльными пузырями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•рисование </a:t>
            </a:r>
            <a:r>
              <a:rPr lang="ru-RU" sz="2400" dirty="0">
                <a:solidFill>
                  <a:srgbClr val="0070C0"/>
                </a:solidFill>
              </a:rPr>
              <a:t>мятой бумагой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• </a:t>
            </a:r>
            <a:r>
              <a:rPr lang="ru-RU" sz="2400" dirty="0" smtClean="0">
                <a:solidFill>
                  <a:srgbClr val="0070C0"/>
                </a:solidFill>
              </a:rPr>
              <a:t>оттиски, отпечатки </a:t>
            </a:r>
            <a:r>
              <a:rPr lang="ru-RU" sz="2400" dirty="0" smtClean="0">
                <a:solidFill>
                  <a:srgbClr val="0070C0"/>
                </a:solidFill>
              </a:rPr>
              <a:t>листьев</a:t>
            </a:r>
            <a:r>
              <a:rPr lang="ru-RU" sz="2400" dirty="0">
                <a:solidFill>
                  <a:srgbClr val="0070C0"/>
                </a:solidFill>
              </a:rPr>
              <a:t/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• монотипия</a:t>
            </a:r>
            <a:br>
              <a:rPr lang="ru-RU" sz="2400" dirty="0">
                <a:solidFill>
                  <a:srgbClr val="0070C0"/>
                </a:solidFill>
              </a:rPr>
            </a:b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776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2767799"/>
            <a:ext cx="5037546" cy="3358364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0" y="-35091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5286380" cy="35242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636076652_3-flomaster-club-p-risovanie-osennii-uzor-srednyaya-gruppa-kr-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3887572"/>
            <a:ext cx="4572000" cy="28267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WhatsApp Image 2023-04-27 at 06.29.36 (2)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285728"/>
            <a:ext cx="2428874" cy="32384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45445659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0" y="-35094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13274" y="1196752"/>
            <a:ext cx="6122319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Каждый из этих методов - это маленькая игра. Их использование позволяет детям чувствовать себя раскованнее, смелее, развивает воображение, </a:t>
            </a:r>
            <a:r>
              <a:rPr lang="ru-RU" sz="2400" b="1" dirty="0" smtClean="0">
                <a:solidFill>
                  <a:srgbClr val="FF0000"/>
                </a:solidFill>
              </a:rPr>
              <a:t>даёт </a:t>
            </a:r>
            <a:r>
              <a:rPr lang="ru-RU" sz="2400" b="1" dirty="0">
                <a:solidFill>
                  <a:srgbClr val="FF0000"/>
                </a:solidFill>
              </a:rPr>
              <a:t>свободу для самовыражения, так же работа способствует развитию координации движений.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445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0" y="-35094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66651" y="764704"/>
            <a:ext cx="6701693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     Рисование </a:t>
            </a:r>
            <a:r>
              <a:rPr lang="ru-RU" sz="2400" b="1" dirty="0">
                <a:solidFill>
                  <a:srgbClr val="FF0000"/>
                </a:solidFill>
              </a:rPr>
              <a:t>нетрадиционной техникой: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способствует снятию детских страхов;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развивает уверенность в своих силах;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развивает пространственное мышление;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учит детей свободно выражать свой замысел;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побуждает детей к творческим поискам и решениям;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учит детей работать с разнообразным материалом;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развивает чувство композиции, ритма, цвета - восприятия;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развивает мелкую моторику рук;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развивает творческие способности, воображение и полёт фантазии;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• - во время работы дети получают эстетическое удовольствие.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331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0" y="-63761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74983" y="620688"/>
            <a:ext cx="5740214" cy="38779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Советы: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0000FF"/>
                </a:solidFill>
              </a:rPr>
              <a:t>- </a:t>
            </a:r>
            <a:r>
              <a:rPr lang="ru-RU" dirty="0" smtClean="0">
                <a:solidFill>
                  <a:srgbClr val="0000FF"/>
                </a:solidFill>
              </a:rPr>
              <a:t>материалы (кисти лучше использовать нейлон)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-  </a:t>
            </a:r>
            <a:r>
              <a:rPr lang="ru-RU" dirty="0" smtClean="0">
                <a:solidFill>
                  <a:srgbClr val="0000FF"/>
                </a:solidFill>
              </a:rPr>
              <a:t>знакомьте </a:t>
            </a:r>
            <a:r>
              <a:rPr lang="ru-RU" dirty="0">
                <a:solidFill>
                  <a:srgbClr val="0000FF"/>
                </a:solidFill>
              </a:rPr>
              <a:t>его с окружающим миром вещей, живой и неживой природой, предметами изобразительного искусства, </a:t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-  предлагайте </a:t>
            </a:r>
            <a:r>
              <a:rPr lang="ru-RU" dirty="0">
                <a:solidFill>
                  <a:srgbClr val="0000FF"/>
                </a:solidFill>
              </a:rPr>
              <a:t>рисовать все, о чем ребенок любит говорить, и беседовать с ним обо всем, что он любит рисовать; </a:t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-  не </a:t>
            </a:r>
            <a:r>
              <a:rPr lang="ru-RU" dirty="0">
                <a:solidFill>
                  <a:srgbClr val="0000FF"/>
                </a:solidFill>
              </a:rPr>
              <a:t>критикуйте ребенка и не торопите, наоборот, время от времени стимулируйте занятия ребенка рисованием; </a:t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-  хвалите  </a:t>
            </a:r>
            <a:r>
              <a:rPr lang="ru-RU" dirty="0">
                <a:solidFill>
                  <a:srgbClr val="0000FF"/>
                </a:solidFill>
              </a:rPr>
              <a:t>ребёнка, помогайте ему, доверяйте ему, ведь </a:t>
            </a:r>
            <a:r>
              <a:rPr lang="ru-RU" dirty="0" smtClean="0">
                <a:solidFill>
                  <a:srgbClr val="0000FF"/>
                </a:solidFill>
              </a:rPr>
              <a:t>каждый ребёнок индивидуален</a:t>
            </a:r>
            <a:r>
              <a:rPr lang="ru-RU" dirty="0">
                <a:solidFill>
                  <a:srgbClr val="0000FF"/>
                </a:solidFill>
              </a:rPr>
              <a:t>!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652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496855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solidFill>
                  <a:srgbClr val="AF116B"/>
                </a:solidFill>
              </a:rPr>
              <a:t>Карандаш в моей руке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По листку гуляет: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Нарисую, как кораблик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В море уплывает,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Лайнер мчится в облаках,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Небо голубеет,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И планета вся в садах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Травкой зеленеет.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А еще я нарисую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Кремль со звездою,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И над стенами Кремля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Солнце золотое.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Нарисую я себя,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Папу, маму, кошку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И красивую берёзку </a:t>
            </a:r>
            <a:br>
              <a:rPr lang="ru-RU" sz="2000" b="1" dirty="0">
                <a:solidFill>
                  <a:srgbClr val="AF116B"/>
                </a:solidFill>
              </a:rPr>
            </a:br>
            <a:r>
              <a:rPr lang="ru-RU" sz="2000" b="1" dirty="0">
                <a:solidFill>
                  <a:srgbClr val="AF116B"/>
                </a:solidFill>
              </a:rPr>
              <a:t>За моим окошком</a:t>
            </a:r>
            <a:r>
              <a:rPr lang="ru-RU" dirty="0">
                <a:solidFill>
                  <a:srgbClr val="AF116B"/>
                </a:solidFill>
              </a:rPr>
              <a:t>.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AF116B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168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57158" y="142852"/>
            <a:ext cx="8429684" cy="59833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7224" y="3857628"/>
            <a:ext cx="72866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Спасибо за внимание 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iqeffect.ru/wp-content/uploads/2016/02/35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1849" cy="68713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2910" y="500042"/>
            <a:ext cx="8064896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«Каждый ребенок – художник.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Трудность в том, чтобы остаться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художником, выйдя из детского возраста». 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                                                                              Пабло Пикассо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307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-4869" y="-35092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052736"/>
            <a:ext cx="6552728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Рисование </a:t>
            </a:r>
            <a:r>
              <a:rPr lang="ru-RU" sz="2800" b="1" dirty="0">
                <a:solidFill>
                  <a:srgbClr val="FF0000"/>
                </a:solidFill>
              </a:rPr>
              <a:t>– одно и самых любимых детских занятий, которое воспитывает в ребенке много положительных качеств, таких как усидчивость и терпение, внимательность, воображение, способность мыслить и многое другое. Все они очень пригодятся малышу в дальнейшей жизни. 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765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-4869" y="-35092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53241" y="620688"/>
            <a:ext cx="5832648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Чтобы привить любовь к изобразительному искусству, вызвать интерес к рисованию, начиная с младшего возраста советую </a:t>
            </a:r>
            <a:r>
              <a:rPr lang="ru-RU" sz="2400" dirty="0" smtClean="0">
                <a:solidFill>
                  <a:srgbClr val="FF0000"/>
                </a:solidFill>
              </a:rPr>
              <a:t>родителям и воспитателям </a:t>
            </a:r>
            <a:r>
              <a:rPr lang="ru-RU" sz="2400" dirty="0">
                <a:solidFill>
                  <a:srgbClr val="FF0000"/>
                </a:solidFill>
              </a:rPr>
              <a:t>использовать нетрадиционные способы изображения. Такое нетрадиционное рисование доставляет детям множество положительных эмоций, раскрывает возможность использования хорошо знакомых им предметов в качестве художественных материалов, удивляет своей непредсказуемостью.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128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-4869" y="-35092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61253" y="836712"/>
            <a:ext cx="561662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Наряду с традиционными методами изображения предмета или объекта на бумаге (рисование карандашами, кистью </a:t>
            </a:r>
            <a:r>
              <a:rPr lang="ru-RU" sz="2400" dirty="0" smtClean="0">
                <a:solidFill>
                  <a:srgbClr val="FF0000"/>
                </a:solidFill>
              </a:rPr>
              <a:t>красками) </a:t>
            </a:r>
            <a:r>
              <a:rPr lang="ru-RU" sz="2400" dirty="0">
                <a:solidFill>
                  <a:srgbClr val="FF0000"/>
                </a:solidFill>
              </a:rPr>
              <a:t>в соей </a:t>
            </a:r>
            <a:r>
              <a:rPr lang="ru-RU" sz="2400" dirty="0" smtClean="0">
                <a:solidFill>
                  <a:srgbClr val="FF0000"/>
                </a:solidFill>
              </a:rPr>
              <a:t>работе я </a:t>
            </a:r>
            <a:r>
              <a:rPr lang="ru-RU" sz="2400" dirty="0">
                <a:solidFill>
                  <a:srgbClr val="FF0000"/>
                </a:solidFill>
              </a:rPr>
              <a:t>использую и нетрадиционные техники. Считаю, что они больше привлекают внимание маленьких непосед. Они интересны </a:t>
            </a:r>
            <a:r>
              <a:rPr lang="ru-RU" sz="2400" dirty="0" smtClean="0">
                <a:solidFill>
                  <a:srgbClr val="FF0000"/>
                </a:solidFill>
              </a:rPr>
              <a:t>детям </a:t>
            </a:r>
            <a:r>
              <a:rPr lang="ru-RU" sz="2400" dirty="0">
                <a:solidFill>
                  <a:srgbClr val="FF0000"/>
                </a:solidFill>
              </a:rPr>
              <a:t>всех возрастов и позволяют им полностью раскрыть свой потенциал во время творческого процесса.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128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-4869" y="-35092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908720"/>
            <a:ext cx="5114371" cy="39087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Нетрадиционные техники рисования</a:t>
            </a:r>
            <a:r>
              <a:rPr lang="ru-RU" sz="2800" b="1" dirty="0">
                <a:solidFill>
                  <a:srgbClr val="FF0000"/>
                </a:solidFill>
              </a:rPr>
              <a:t> </a:t>
            </a:r>
            <a:r>
              <a:rPr lang="ru-RU" sz="2800" dirty="0" smtClean="0">
                <a:solidFill>
                  <a:srgbClr val="7030A0"/>
                </a:solidFill>
              </a:rPr>
              <a:t>–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это </a:t>
            </a:r>
            <a:r>
              <a:rPr lang="ru-RU" sz="2400" dirty="0">
                <a:solidFill>
                  <a:srgbClr val="FF0000"/>
                </a:solidFill>
              </a:rPr>
              <a:t>способы рисования различными материалами: поролоном, скомканной бумагой, трубочками, </a:t>
            </a:r>
            <a:r>
              <a:rPr lang="ru-RU" sz="2400" dirty="0" smtClean="0">
                <a:solidFill>
                  <a:srgbClr val="FF0000"/>
                </a:solidFill>
              </a:rPr>
              <a:t>парафиновой </a:t>
            </a:r>
            <a:r>
              <a:rPr lang="ru-RU" sz="2400" dirty="0">
                <a:solidFill>
                  <a:srgbClr val="FF0000"/>
                </a:solidFill>
              </a:rPr>
              <a:t>свечой, сухими листьями; рисование ладошками, пальчиками, тупыми концами карандашей, ватными палочками и т.д.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128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0" y="-35093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1103129"/>
            <a:ext cx="5342664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С детьми </a:t>
            </a:r>
            <a:r>
              <a:rPr lang="ru-RU" sz="2800" b="1" dirty="0">
                <a:solidFill>
                  <a:srgbClr val="FF0000"/>
                </a:solidFill>
              </a:rPr>
              <a:t>младшего дошкольного возраста </a:t>
            </a:r>
            <a:r>
              <a:rPr lang="ru-RU" sz="2800" dirty="0">
                <a:solidFill>
                  <a:srgbClr val="FF0000"/>
                </a:solidFill>
              </a:rPr>
              <a:t>можно использовать</a:t>
            </a:r>
            <a:r>
              <a:rPr lang="ru-RU" sz="28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2400" dirty="0">
                <a:solidFill>
                  <a:srgbClr val="0070C0"/>
                </a:solidFill>
              </a:rPr>
              <a:t/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• рисование пальчиками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• рисование ватными палочками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• тычок жесткой полусухой кистью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• рисование ладошками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128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65535" y="3071810"/>
            <a:ext cx="4978340" cy="2801146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0" y="-357214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0"/>
            <a:ext cx="6286519" cy="3537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2428868"/>
            <a:ext cx="3187079" cy="42148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136"/>
          <a:stretch/>
        </p:blipFill>
        <p:spPr bwMode="auto">
          <a:xfrm>
            <a:off x="0" y="0"/>
            <a:ext cx="9148869" cy="689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95973" y="764704"/>
            <a:ext cx="5956921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Детей </a:t>
            </a:r>
            <a:r>
              <a:rPr lang="ru-RU" sz="2800" b="1" dirty="0">
                <a:solidFill>
                  <a:srgbClr val="FF0000"/>
                </a:solidFill>
              </a:rPr>
              <a:t>среднего дошкольного возраста </a:t>
            </a:r>
            <a:r>
              <a:rPr lang="ru-RU" sz="2800" dirty="0">
                <a:solidFill>
                  <a:srgbClr val="FF0000"/>
                </a:solidFill>
              </a:rPr>
              <a:t>можно знакомить с более сложными техниками</a:t>
            </a:r>
            <a:r>
              <a:rPr lang="ru-RU" sz="28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• оттиск поролоном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• печать по трафарету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• свеча и акварель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• </a:t>
            </a:r>
            <a:r>
              <a:rPr lang="ru-RU" sz="2400" dirty="0" err="1" smtClean="0">
                <a:solidFill>
                  <a:srgbClr val="0070C0"/>
                </a:solidFill>
              </a:rPr>
              <a:t>набрызг</a:t>
            </a:r>
            <a:r>
              <a:rPr lang="ru-RU" sz="2400" dirty="0" smtClean="0">
                <a:solidFill>
                  <a:srgbClr val="0070C0"/>
                </a:solidFill>
              </a:rPr>
              <a:t/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• </a:t>
            </a:r>
            <a:r>
              <a:rPr lang="ru-RU" sz="2400" dirty="0" err="1" smtClean="0">
                <a:solidFill>
                  <a:srgbClr val="0070C0"/>
                </a:solidFill>
              </a:rPr>
              <a:t>тычкование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775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240</Words>
  <Application>Microsoft Office PowerPoint</Application>
  <PresentationFormat>Экран (4:3)</PresentationFormat>
  <Paragraphs>28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HOME</cp:lastModifiedBy>
  <cp:revision>37</cp:revision>
  <dcterms:created xsi:type="dcterms:W3CDTF">2016-09-08T18:36:23Z</dcterms:created>
  <dcterms:modified xsi:type="dcterms:W3CDTF">2023-04-27T06:05:12Z</dcterms:modified>
</cp:coreProperties>
</file>