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2" r:id="rId3"/>
    <p:sldId id="263" r:id="rId4"/>
    <p:sldId id="270" r:id="rId5"/>
    <p:sldId id="315" r:id="rId6"/>
    <p:sldId id="317" r:id="rId7"/>
    <p:sldId id="291" r:id="rId8"/>
    <p:sldId id="287" r:id="rId9"/>
    <p:sldId id="295" r:id="rId10"/>
    <p:sldId id="298" r:id="rId11"/>
    <p:sldId id="310" r:id="rId12"/>
    <p:sldId id="301" r:id="rId13"/>
    <p:sldId id="305" r:id="rId14"/>
    <p:sldId id="302" r:id="rId15"/>
    <p:sldId id="307" r:id="rId16"/>
    <p:sldId id="314" r:id="rId1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>
      <p:cViewPr varScale="1">
        <p:scale>
          <a:sx n="88" d="100"/>
          <a:sy n="88" d="100"/>
        </p:scale>
        <p:origin x="1109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DB410-EB82-4499-B72F-DAA5092D6CFC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37179E-77B2-4C51-9F38-184B995892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54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D8CEFA-FB84-4433-8D93-5FEF4762BC3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0BE35A-6CAB-4AA1-BAE5-9C6BBE1E626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2A01BB-1528-454C-BB3E-8B73AECCB2C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3A6587-1C8F-49AF-8039-ACC5B899DBA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DE43AB-8D78-43DA-9E84-21ABD70D414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8465F0-A310-4B25-A116-BF9D31F3FC5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47FB92-5A4C-4E55-95E6-971018099AB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2E1064-95E2-4632-8554-279CE334BD4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B09400-787F-4816-AD8B-C754695D7A1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380291-CCD4-4852-A112-E588F699E8F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8B54F3-8905-4D2D-B6F0-1C50AE3081A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B43190-DB40-43DF-868A-1548B6EC727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DCBD904E-F138-4D02-BB55-212B76E94D6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5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7"/>
          <p:cNvSpPr>
            <a:spLocks noGrp="1" noChangeArrowheads="1"/>
          </p:cNvSpPr>
          <p:nvPr>
            <p:ph type="title"/>
          </p:nvPr>
        </p:nvSpPr>
        <p:spPr>
          <a:xfrm>
            <a:off x="1674813" y="2204864"/>
            <a:ext cx="5633491" cy="4248472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r>
              <a:rPr lang="ru-RU" sz="1400" b="1" spc="50" dirty="0" smtClean="0">
                <a:ln w="1143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spc="50" dirty="0" smtClean="0">
                <a:ln w="1143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spc="50" dirty="0" smtClean="0">
                <a:ln w="1143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spc="50" dirty="0" smtClean="0">
                <a:ln w="1143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Проект на тему: </a:t>
            </a:r>
            <a:br>
              <a:rPr lang="ru-RU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</a:br>
            <a:r>
              <a:rPr lang="ru-RU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«СЕМЬ -Я»</a:t>
            </a:r>
            <a:r>
              <a:rPr lang="en-US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  <a:ea typeface="+mn-ea"/>
                <a:cs typeface="Times New Roman" pitchFamily="18" charset="0"/>
              </a:rPr>
              <a:t/>
            </a:r>
            <a:br>
              <a:rPr lang="en-US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  <a:ea typeface="+mn-ea"/>
                <a:cs typeface="Times New Roman" pitchFamily="18" charset="0"/>
              </a:rPr>
            </a:br>
            <a:r>
              <a:rPr lang="ru-RU" sz="1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1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1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17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17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Подготовили и реализовали воспитатели:</a:t>
            </a:r>
            <a:br>
              <a:rPr lang="ru-RU" sz="1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4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                       </a:t>
            </a:r>
            <a:r>
              <a:rPr lang="ru-RU" sz="1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Шуфлинская Е.П.</a:t>
            </a:r>
            <a:br>
              <a:rPr lang="ru-RU" sz="1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Триска С.В.                                   </a:t>
            </a:r>
            <a:r>
              <a:rPr lang="en-US" sz="17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17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17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17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altLang="ru-RU" sz="2400" dirty="0" smtClean="0">
              <a:latin typeface="Monotype Corsiva" panose="03010101010201010101" pitchFamily="66" charset="0"/>
            </a:endParaRPr>
          </a:p>
        </p:txBody>
      </p:sp>
      <p:pic>
        <p:nvPicPr>
          <p:cNvPr id="2053" name="Picture 9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674813" cy="168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6952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465"/>
            <a:ext cx="9144000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388" name="Picture 4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6"/>
          <p:cNvSpPr>
            <a:spLocks noGrp="1" noChangeArrowheads="1"/>
          </p:cNvSpPr>
          <p:nvPr>
            <p:ph type="title"/>
          </p:nvPr>
        </p:nvSpPr>
        <p:spPr>
          <a:xfrm>
            <a:off x="1403648" y="0"/>
            <a:ext cx="6552728" cy="1628800"/>
          </a:xfrm>
        </p:spPr>
        <p:txBody>
          <a:bodyPr/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Д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идактические игры «Собери семью», «Одень девочку, мальчика», «Кто что любит делать?», «Кто живет вместе со мной»</a:t>
            </a:r>
            <a:r>
              <a:rPr lang="ru-RU" sz="2800" b="1" i="1" dirty="0" smtClean="0">
                <a:solidFill>
                  <a:srgbClr val="0070C0"/>
                </a:solidFill>
                <a:latin typeface="Monotype Corsiva" panose="03010101010201010101" pitchFamily="66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0070C0"/>
                </a:solidFill>
                <a:latin typeface="Monotype Corsiva" panose="03010101010201010101" pitchFamily="66" charset="0"/>
                <a:cs typeface="Times New Roman" pitchFamily="18" charset="0"/>
              </a:rPr>
            </a:br>
            <a:endParaRPr lang="ru-RU" altLang="ru-RU" sz="2800" b="1" dirty="0" smtClean="0">
              <a:solidFill>
                <a:srgbClr val="0070C0"/>
              </a:solidFill>
              <a:latin typeface="Monotype Corsiva" panose="03010101010201010101" pitchFamily="66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988840"/>
            <a:ext cx="2808312" cy="356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988840"/>
            <a:ext cx="2664296" cy="356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36555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34"/>
    </mc:Choice>
    <mc:Fallback xmlns="">
      <p:transition spd="slow" advTm="6334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6"/>
          <p:cNvSpPr>
            <a:spLocks noGrp="1" noChangeArrowheads="1"/>
          </p:cNvSpPr>
          <p:nvPr>
            <p:ph type="title"/>
          </p:nvPr>
        </p:nvSpPr>
        <p:spPr>
          <a:xfrm>
            <a:off x="1835150" y="0"/>
            <a:ext cx="5689600" cy="1628800"/>
          </a:xfrm>
        </p:spPr>
        <p:txBody>
          <a:bodyPr/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Т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еатрализованные игры: «Семья», «Репка», «Курочка Ряба»</a:t>
            </a:r>
            <a:b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70C0"/>
                </a:solidFill>
                <a:latin typeface="Monotype Corsiva" panose="03010101010201010101" pitchFamily="66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0070C0"/>
                </a:solidFill>
                <a:latin typeface="Monotype Corsiva" panose="03010101010201010101" pitchFamily="66" charset="0"/>
                <a:cs typeface="Times New Roman" pitchFamily="18" charset="0"/>
              </a:rPr>
            </a:br>
            <a:endParaRPr lang="ru-RU" altLang="ru-RU" sz="2800" b="1" dirty="0" smtClean="0">
              <a:solidFill>
                <a:srgbClr val="0070C0"/>
              </a:solidFill>
              <a:latin typeface="Monotype Corsiva" panose="03010101010201010101" pitchFamily="66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420888"/>
            <a:ext cx="3344739" cy="2448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038" y="2153565"/>
            <a:ext cx="3920068" cy="3115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182710"/>
      </p:ext>
    </p:extLst>
  </p:cSld>
  <p:clrMapOvr>
    <a:masterClrMapping/>
  </p:clrMapOvr>
  <p:transition spd="med" advTm="5972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6"/>
          <p:cNvSpPr>
            <a:spLocks noGrp="1" noChangeArrowheads="1"/>
          </p:cNvSpPr>
          <p:nvPr>
            <p:ph type="title"/>
          </p:nvPr>
        </p:nvSpPr>
        <p:spPr>
          <a:xfrm>
            <a:off x="1835150" y="-1"/>
            <a:ext cx="5689600" cy="1872235"/>
          </a:xfrm>
        </p:spPr>
        <p:txBody>
          <a:bodyPr/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Стенгазета к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Д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ню Матери «Мамы как пуговки, на них все держится», подарки мамам, видеоролик  «День Матери»</a:t>
            </a:r>
            <a:b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70C0"/>
                </a:solidFill>
                <a:latin typeface="Monotype Corsiva" panose="03010101010201010101" pitchFamily="66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0070C0"/>
                </a:solidFill>
                <a:latin typeface="Monotype Corsiva" panose="03010101010201010101" pitchFamily="66" charset="0"/>
                <a:cs typeface="Times New Roman" pitchFamily="18" charset="0"/>
              </a:rPr>
            </a:br>
            <a:endParaRPr lang="ru-RU" altLang="ru-RU" sz="2800" b="1" dirty="0" smtClean="0">
              <a:solidFill>
                <a:srgbClr val="0070C0"/>
              </a:solidFill>
              <a:latin typeface="Monotype Corsiva" panose="03010101010201010101" pitchFamily="66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901903"/>
            <a:ext cx="2376264" cy="33074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9395" y="1898808"/>
            <a:ext cx="2485205" cy="33136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0556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38"/>
    </mc:Choice>
    <mc:Fallback xmlns="">
      <p:transition spd="slow" advTm="8738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6"/>
          <p:cNvSpPr>
            <a:spLocks noGrp="1" noChangeArrowheads="1"/>
          </p:cNvSpPr>
          <p:nvPr>
            <p:ph type="title"/>
          </p:nvPr>
        </p:nvSpPr>
        <p:spPr>
          <a:xfrm>
            <a:off x="1835150" y="260350"/>
            <a:ext cx="5689600" cy="1728490"/>
          </a:xfrm>
        </p:spPr>
        <p:txBody>
          <a:bodyPr/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оциальные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ролики для родителей: «О семье», «Семья и семейные ценности», «Как важно внимание», «Уважение»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2204864"/>
            <a:ext cx="2592288" cy="34025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D:\семья\IMG-20241212-WA0010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7455" y="2224783"/>
            <a:ext cx="2556792" cy="33627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97830596"/>
      </p:ext>
    </p:extLst>
  </p:cSld>
  <p:clrMapOvr>
    <a:masterClrMapping/>
  </p:clrMapOvr>
  <p:transition spd="med" advTm="9257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4889" y="-29444"/>
            <a:ext cx="9144000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388" name="Picture 4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6"/>
          <p:cNvSpPr>
            <a:spLocks noGrp="1" noChangeArrowheads="1"/>
          </p:cNvSpPr>
          <p:nvPr>
            <p:ph type="title"/>
          </p:nvPr>
        </p:nvSpPr>
        <p:spPr>
          <a:xfrm>
            <a:off x="1475656" y="0"/>
            <a:ext cx="6480720" cy="184482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Р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одительское собрание «Все начинается с семьи».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2114699"/>
            <a:ext cx="2105980" cy="29455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564904"/>
            <a:ext cx="2160240" cy="27717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3170310"/>
      </p:ext>
    </p:extLst>
  </p:cSld>
  <p:clrMapOvr>
    <a:masterClrMapping/>
  </p:clrMapOvr>
  <p:transition spd="med" advTm="10072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4586" y="5558"/>
            <a:ext cx="9144000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388" name="Picture 4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6"/>
          <p:cNvSpPr>
            <a:spLocks noGrp="1" noChangeArrowheads="1"/>
          </p:cNvSpPr>
          <p:nvPr>
            <p:ph type="title"/>
          </p:nvPr>
        </p:nvSpPr>
        <p:spPr>
          <a:xfrm>
            <a:off x="1979712" y="692696"/>
            <a:ext cx="5545038" cy="821779"/>
          </a:xfrm>
        </p:spPr>
        <p:txBody>
          <a:bodyPr/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Украшение елки игрушками, сделанными руками родителей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4963" y="1784350"/>
            <a:ext cx="2664296" cy="42719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38409831"/>
      </p:ext>
    </p:extLst>
  </p:cSld>
  <p:clrMapOvr>
    <a:masterClrMapping/>
  </p:clrMapOvr>
  <p:transition spd="med" advTm="8991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13" descr="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16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1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Rectangle 17"/>
          <p:cNvSpPr>
            <a:spLocks noGrp="1" noChangeArrowheads="1"/>
          </p:cNvSpPr>
          <p:nvPr>
            <p:ph type="title"/>
          </p:nvPr>
        </p:nvSpPr>
        <p:spPr>
          <a:xfrm>
            <a:off x="1770063" y="404813"/>
            <a:ext cx="5872162" cy="1008062"/>
          </a:xfrm>
        </p:spPr>
        <p:txBody>
          <a:bodyPr/>
          <a:lstStyle/>
          <a:p>
            <a:pPr eaLnBrk="1" hangingPunct="1"/>
            <a:r>
              <a:rPr lang="ru-RU" altLang="ru-RU" sz="2800" b="1" dirty="0" smtClean="0">
                <a:solidFill>
                  <a:srgbClr val="C00000"/>
                </a:solidFill>
                <a:latin typeface="Monotype Corsiva" panose="03010101010201010101" pitchFamily="66" charset="0"/>
                <a:cs typeface="Times New Roman" pitchFamily="18" charset="0"/>
              </a:rPr>
              <a:t>Заключение:</a:t>
            </a:r>
          </a:p>
        </p:txBody>
      </p:sp>
      <p:sp>
        <p:nvSpPr>
          <p:cNvPr id="3079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899592" y="1585912"/>
            <a:ext cx="7325246" cy="4579392"/>
          </a:xfrm>
        </p:spPr>
        <p:txBody>
          <a:bodyPr/>
          <a:lstStyle/>
          <a:p>
            <a:pPr marL="548640" indent="-411480" algn="just" eaLnBrk="1" fontAlgn="auto" hangingPunct="1"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Wingdings 2"/>
              <a:buChar char=""/>
              <a:defRPr/>
            </a:pPr>
            <a:r>
              <a:rPr lang="ru-RU" sz="2800" b="1" dirty="0">
                <a:latin typeface="Monotype Corsiva" panose="03010101010201010101" pitchFamily="66" charset="0"/>
              </a:rPr>
              <a:t>За время реализации проекта родители из «зрителей» и «наблюдателей» стали активными участниками. Родители стали проявлять искренний интерес к жизни группы, научились выражать восхищение результатами и продуктами деятельности своих детей, эмоционально поддерживать своего ребёнка. Главное – родители поверили в успех своих детей, поверили в то, что и их дети могут многое.</a:t>
            </a:r>
            <a:endParaRPr lang="ru-RU" altLang="ru-RU" sz="2800" b="1" dirty="0" smtClean="0">
              <a:solidFill>
                <a:srgbClr val="002060"/>
              </a:solidFill>
              <a:latin typeface="Monotype Corsiva" panose="03010101010201010101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334426"/>
      </p:ext>
    </p:extLst>
  </p:cSld>
  <p:clrMapOvr>
    <a:masterClrMapping/>
  </p:clrMapOvr>
  <p:transition spd="med" advTm="13924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13" descr="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16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1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Rectangle 17"/>
          <p:cNvSpPr>
            <a:spLocks noGrp="1" noChangeArrowheads="1"/>
          </p:cNvSpPr>
          <p:nvPr>
            <p:ph type="title"/>
          </p:nvPr>
        </p:nvSpPr>
        <p:spPr>
          <a:xfrm>
            <a:off x="1770063" y="404813"/>
            <a:ext cx="5872162" cy="1008062"/>
          </a:xfrm>
        </p:spPr>
        <p:txBody>
          <a:bodyPr/>
          <a:lstStyle/>
          <a:p>
            <a:pPr eaLnBrk="1" hangingPunct="1"/>
            <a:r>
              <a:rPr lang="ru-RU" altLang="ru-RU" sz="2800" b="1" dirty="0" smtClean="0">
                <a:solidFill>
                  <a:srgbClr val="C00000"/>
                </a:solidFill>
                <a:latin typeface="Monotype Corsiva" panose="03010101010201010101" pitchFamily="66" charset="0"/>
                <a:cs typeface="Times New Roman" pitchFamily="18" charset="0"/>
              </a:rPr>
              <a:t>Цель проекта: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987425" y="1045429"/>
            <a:ext cx="7184975" cy="4364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indent="0">
              <a:buNone/>
            </a:pPr>
            <a:endParaRPr lang="ru-RU" dirty="0"/>
          </a:p>
          <a:p>
            <a:pPr algn="just"/>
            <a:r>
              <a:rPr lang="ru-RU" sz="2800" b="1" dirty="0" smtClean="0">
                <a:latin typeface="Monotype Corsiva" panose="03010101010201010101" pitchFamily="66" charset="0"/>
              </a:rPr>
              <a:t>Создание </a:t>
            </a:r>
            <a:r>
              <a:rPr lang="ru-RU" sz="2800" b="1" dirty="0">
                <a:latin typeface="Monotype Corsiva" panose="03010101010201010101" pitchFamily="66" charset="0"/>
              </a:rPr>
              <a:t>положительной эмоциональной среды общения между детьми, родителями и педагогами, вовлечение родителей в воспитательно-образовательный процесс через совместную деятельность педагогов, детей и родителей. </a:t>
            </a:r>
          </a:p>
          <a:p>
            <a:pPr marL="0" indent="0" algn="just">
              <a:buNone/>
            </a:pPr>
            <a:r>
              <a:rPr lang="ru-RU" sz="2800" b="1" dirty="0">
                <a:latin typeface="Monotype Corsiva" panose="03010101010201010101" pitchFamily="66" charset="0"/>
              </a:rPr>
              <a:t> 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ransition spd="med" advTm="9564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13" descr="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16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1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Rectangle 17"/>
          <p:cNvSpPr>
            <a:spLocks noGrp="1" noChangeArrowheads="1"/>
          </p:cNvSpPr>
          <p:nvPr>
            <p:ph type="title"/>
          </p:nvPr>
        </p:nvSpPr>
        <p:spPr>
          <a:xfrm>
            <a:off x="1770063" y="404813"/>
            <a:ext cx="5872162" cy="1008062"/>
          </a:xfrm>
        </p:spPr>
        <p:txBody>
          <a:bodyPr/>
          <a:lstStyle/>
          <a:p>
            <a:pPr eaLnBrk="1" hangingPunct="1"/>
            <a:r>
              <a:rPr lang="ru-RU" altLang="ru-RU" sz="2800" b="1" dirty="0" smtClean="0">
                <a:solidFill>
                  <a:srgbClr val="C00000"/>
                </a:solidFill>
                <a:latin typeface="Monotype Corsiva" panose="03010101010201010101" pitchFamily="66" charset="0"/>
                <a:cs typeface="Times New Roman" pitchFamily="18" charset="0"/>
              </a:rPr>
              <a:t>Задачи проекта:</a:t>
            </a:r>
          </a:p>
        </p:txBody>
      </p:sp>
      <p:sp>
        <p:nvSpPr>
          <p:cNvPr id="3079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899592" y="1585912"/>
            <a:ext cx="7325246" cy="4579392"/>
          </a:xfrm>
        </p:spPr>
        <p:txBody>
          <a:bodyPr/>
          <a:lstStyle/>
          <a:p>
            <a:pPr lvl="0"/>
            <a:r>
              <a:rPr lang="ru-RU" sz="20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Воспитывать чувства привязанности и любви к своим родителям, родственникам.</a:t>
            </a:r>
          </a:p>
          <a:p>
            <a:pPr lvl="0"/>
            <a:r>
              <a:rPr lang="ru-RU" sz="20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Установить партнерские отношения с семьей каждого воспитанника</a:t>
            </a:r>
          </a:p>
          <a:p>
            <a:pPr lvl="0"/>
            <a:r>
              <a:rPr lang="ru-RU" sz="20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Формировать у детей раннего возраста первоначальные  представления о семье;</a:t>
            </a:r>
          </a:p>
          <a:p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Прививать </a:t>
            </a:r>
            <a:r>
              <a:rPr lang="ru-RU" sz="20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любовь к семейным традициям </a:t>
            </a:r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через основные </a:t>
            </a:r>
            <a:r>
              <a:rPr lang="ru-RU" sz="20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формы          фольклора: потешки, сказки, прибаутки, песни.</a:t>
            </a:r>
          </a:p>
          <a:p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Учить </a:t>
            </a:r>
            <a:r>
              <a:rPr lang="ru-RU" sz="20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называть членов своей семьи: мама, папа, брат, сестра, бабушка,      дедушка;</a:t>
            </a:r>
          </a:p>
          <a:p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Способствовать </a:t>
            </a:r>
            <a:r>
              <a:rPr lang="ru-RU" sz="20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активному вовлечению родителей в совместную     деятельность с ребёнком в условиях семьи и детского сада</a:t>
            </a:r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Дать  детям представление о семье коренных народов Севера.</a:t>
            </a:r>
            <a:endParaRPr lang="ru-RU" sz="2000" b="1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548640" indent="-411480" algn="just" eaLnBrk="1" fontAlgn="auto" hangingPunct="1"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Wingdings 2"/>
              <a:buChar char=""/>
              <a:defRPr/>
            </a:pPr>
            <a:endParaRPr lang="ru-RU" alt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13924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 descr="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188640"/>
            <a:ext cx="7037388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Rectangle 6"/>
          <p:cNvSpPr>
            <a:spLocks noGrp="1" noChangeArrowheads="1"/>
          </p:cNvSpPr>
          <p:nvPr>
            <p:ph type="title"/>
          </p:nvPr>
        </p:nvSpPr>
        <p:spPr>
          <a:xfrm>
            <a:off x="1908175" y="274638"/>
            <a:ext cx="5688161" cy="1354137"/>
          </a:xfrm>
        </p:spPr>
        <p:txBody>
          <a:bodyPr/>
          <a:lstStyle/>
          <a:p>
            <a:pPr lvl="0" eaLnBrk="1" hangingPunct="1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С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тенд «Моя семья»</a:t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</a:br>
            <a:endParaRPr lang="ru-RU" altLang="ru-RU" sz="3200" dirty="0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951690"/>
            <a:ext cx="6192687" cy="38535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Tm="5518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9525"/>
            <a:ext cx="9144000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388" name="Picture 4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6"/>
          <p:cNvSpPr>
            <a:spLocks noGrp="1" noChangeArrowheads="1"/>
          </p:cNvSpPr>
          <p:nvPr>
            <p:ph type="title"/>
          </p:nvPr>
        </p:nvSpPr>
        <p:spPr>
          <a:xfrm>
            <a:off x="1835150" y="0"/>
            <a:ext cx="5689600" cy="1628800"/>
          </a:xfrm>
        </p:spPr>
        <p:txBody>
          <a:bodyPr/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М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ини-музей в чемодане «Семья»</a:t>
            </a:r>
            <a:b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70C0"/>
                </a:solidFill>
                <a:latin typeface="Monotype Corsiva" panose="03010101010201010101" pitchFamily="66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0070C0"/>
                </a:solidFill>
                <a:latin typeface="Monotype Corsiva" panose="03010101010201010101" pitchFamily="66" charset="0"/>
                <a:cs typeface="Times New Roman" pitchFamily="18" charset="0"/>
              </a:rPr>
            </a:br>
            <a:endParaRPr lang="ru-RU" altLang="ru-RU" sz="2800" b="1" dirty="0" smtClean="0">
              <a:solidFill>
                <a:srgbClr val="0070C0"/>
              </a:solidFill>
              <a:latin typeface="Monotype Corsiva" panose="03010101010201010101" pitchFamily="66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563" y="3140968"/>
            <a:ext cx="3248984" cy="24367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700212"/>
            <a:ext cx="3378397" cy="25208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2023800"/>
      </p:ext>
    </p:extLst>
  </p:cSld>
  <p:clrMapOvr>
    <a:masterClrMapping/>
  </p:clrMapOvr>
  <p:transition spd="med" advTm="5874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9525"/>
            <a:ext cx="9144000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388" name="Picture 4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6"/>
          <p:cNvSpPr>
            <a:spLocks noGrp="1" noChangeArrowheads="1"/>
          </p:cNvSpPr>
          <p:nvPr>
            <p:ph type="title"/>
          </p:nvPr>
        </p:nvSpPr>
        <p:spPr>
          <a:xfrm>
            <a:off x="1835150" y="0"/>
            <a:ext cx="5689600" cy="1628800"/>
          </a:xfrm>
        </p:spPr>
        <p:txBody>
          <a:bodyPr/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М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ини-музей в чемодане «Семья коренных народов Севера»</a:t>
            </a:r>
            <a:b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70C0"/>
                </a:solidFill>
                <a:latin typeface="Monotype Corsiva" panose="03010101010201010101" pitchFamily="66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0070C0"/>
                </a:solidFill>
                <a:latin typeface="Monotype Corsiva" panose="03010101010201010101" pitchFamily="66" charset="0"/>
                <a:cs typeface="Times New Roman" pitchFamily="18" charset="0"/>
              </a:rPr>
            </a:br>
            <a:endParaRPr lang="ru-RU" altLang="ru-RU" sz="2800" b="1" dirty="0" smtClean="0">
              <a:solidFill>
                <a:srgbClr val="0070C0"/>
              </a:solidFill>
              <a:latin typeface="Monotype Corsiva" panose="03010101010201010101" pitchFamily="66" charset="0"/>
              <a:cs typeface="Times New Roman" pitchFamily="18" charset="0"/>
            </a:endParaRPr>
          </a:p>
        </p:txBody>
      </p:sp>
      <p:pic>
        <p:nvPicPr>
          <p:cNvPr id="11" name="Рисунок 10" descr="D:\защитники отечества\IMG-20250120-WA0009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999764"/>
            <a:ext cx="2880494" cy="35508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009987" y="2126919"/>
            <a:ext cx="2627912" cy="350388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46357795"/>
      </p:ext>
    </p:extLst>
  </p:cSld>
  <p:clrMapOvr>
    <a:masterClrMapping/>
  </p:clrMapOvr>
  <p:transition spd="med" advTm="5874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 descr="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188640"/>
            <a:ext cx="7037388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2060848"/>
            <a:ext cx="2671200" cy="3561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060849"/>
            <a:ext cx="2808312" cy="35615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24274885"/>
      </p:ext>
    </p:extLst>
  </p:cSld>
  <p:clrMapOvr>
    <a:masterClrMapping/>
  </p:clrMapOvr>
  <p:transition spd="med" advTm="4271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 descr="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249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6"/>
          <p:cNvSpPr>
            <a:spLocks noGrp="1" noChangeArrowheads="1"/>
          </p:cNvSpPr>
          <p:nvPr>
            <p:ph type="title"/>
          </p:nvPr>
        </p:nvSpPr>
        <p:spPr>
          <a:xfrm>
            <a:off x="1763713" y="274638"/>
            <a:ext cx="6192837" cy="11430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А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льбом творческих работ</a:t>
            </a:r>
            <a:b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«Семья на ладошке»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alt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2080" y="2060848"/>
            <a:ext cx="2399455" cy="32981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2060848"/>
            <a:ext cx="2520280" cy="34563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Tm="6231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6"/>
          <p:cNvSpPr>
            <a:spLocks noGrp="1" noChangeArrowheads="1"/>
          </p:cNvSpPr>
          <p:nvPr>
            <p:ph type="title"/>
          </p:nvPr>
        </p:nvSpPr>
        <p:spPr>
          <a:xfrm>
            <a:off x="1835150" y="0"/>
            <a:ext cx="5689600" cy="1628800"/>
          </a:xfrm>
        </p:spPr>
        <p:txBody>
          <a:bodyPr/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Сюжетно-ролевые игры: «Дочки-матери, «Уложим куклу спать», «Встречаем гостей!», «Чаепитие», «Позвони по телефоне (маме, папе)» и др.</a:t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131" y="1898650"/>
            <a:ext cx="3161425" cy="21670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244" y="3426264"/>
            <a:ext cx="3375909" cy="23958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54378190"/>
      </p:ext>
    </p:extLst>
  </p:cSld>
  <p:clrMapOvr>
    <a:masterClrMapping/>
  </p:clrMapOvr>
  <p:transition spd="med" advTm="7862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2618</TotalTime>
  <Words>189</Words>
  <Application>Microsoft Office PowerPoint</Application>
  <PresentationFormat>Экран (4:3)</PresentationFormat>
  <Paragraphs>27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Monotype Corsiva</vt:lpstr>
      <vt:lpstr>Times New Roman</vt:lpstr>
      <vt:lpstr>Wingdings 2</vt:lpstr>
      <vt:lpstr>Оформление по умолчанию</vt:lpstr>
      <vt:lpstr>  Проект на тему:  «СЕМЬ -Я»     Подготовили и реализовали воспитатели:                                                         Шуфлинская Е.П.                                   Триска С.В.                                     </vt:lpstr>
      <vt:lpstr>Цель проекта:</vt:lpstr>
      <vt:lpstr>Задачи проекта:</vt:lpstr>
      <vt:lpstr> Стенд «Моя семья» </vt:lpstr>
      <vt:lpstr>   Мини-музей в чемодане «Семья»  </vt:lpstr>
      <vt:lpstr>   Мини-музей в чемодане «Семья коренных народов Севера»  </vt:lpstr>
      <vt:lpstr>Презентация PowerPoint</vt:lpstr>
      <vt:lpstr> Альбом творческих работ «Семья на ладошке» </vt:lpstr>
      <vt:lpstr>   Сюжетно-ролевые игры: «Дочки-матери, «Уложим куклу спать», «Встречаем гостей!», «Чаепитие», «Позвони по телефоне (маме, папе)» и др.  </vt:lpstr>
      <vt:lpstr>  Дидактические игры «Собери семью», «Одень девочку, мальчика», «Кто что любит делать?», «Кто живет вместе со мной» </vt:lpstr>
      <vt:lpstr>  Театрализованные игры: «Семья», «Репка», «Курочка Ряба»  </vt:lpstr>
      <vt:lpstr>  Стенгазета к Дню Матери «Мамы как пуговки, на них все держится», подарки мамам, видеоролик  «День Матери»  </vt:lpstr>
      <vt:lpstr>  Cоциальные ролики для родителей: «О семье», «Семья и семейные ценности», «Как важно внимание», «Уважение»  </vt:lpstr>
      <vt:lpstr>  Родительское собрание «Все начинается с семьи».  </vt:lpstr>
      <vt:lpstr> Украшение елки игрушками, сделанными руками родителей   </vt:lpstr>
      <vt:lpstr>Заключение:</vt:lpstr>
    </vt:vector>
  </TitlesOfParts>
  <Company>КШИ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Admin</cp:lastModifiedBy>
  <cp:revision>179</cp:revision>
  <dcterms:created xsi:type="dcterms:W3CDTF">2011-07-01T11:47:09Z</dcterms:created>
  <dcterms:modified xsi:type="dcterms:W3CDTF">2025-04-08T16:08:54Z</dcterms:modified>
</cp:coreProperties>
</file>