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8%D0%BC%D0%BF%D1%82%D0%BE%D0%BC" TargetMode="External"/><Relationship Id="rId7" Type="http://schemas.openxmlformats.org/officeDocument/2006/relationships/hyperlink" Target="https://ru.wikipedia.org/wiki/%D0%A4%D0%BE%D0%BD%D0%B5%D1%82%D0%B8%D0%BA%D0%B0" TargetMode="External"/><Relationship Id="rId2" Type="http://schemas.openxmlformats.org/officeDocument/2006/relationships/hyperlink" Target="https://ru.wikipedia.org/wiki/%D0%92%D1%8B%D1%81%D1%88%D0%B8%D0%B5_%D0%BF%D1%81%D0%B8%D1%85%D0%B8%D1%87%D0%B5%D1%81%D0%BA%D0%B8%D0%B5_%D1%84%D1%83%D0%BD%D0%BA%D1%86%D0%B8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0%D0%B2%D1%8B%D0%BA" TargetMode="External"/><Relationship Id="rId5" Type="http://schemas.openxmlformats.org/officeDocument/2006/relationships/hyperlink" Target="https://ru.wikipedia.org/wiki/%D0%97%D1%80%D0%B8%D1%82%D0%B5%D0%BB%D1%8C%D0%BD%D0%B0%D1%8F_%D1%81%D0%B8%D1%81%D1%82%D0%B5%D0%BC%D0%B0" TargetMode="External"/><Relationship Id="rId4" Type="http://schemas.openxmlformats.org/officeDocument/2006/relationships/hyperlink" Target="https://ru.wikipedia.org/wiki/%D0%A1%D0%BB%D1%83%D1%8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5095" y="3501430"/>
            <a:ext cx="7766936" cy="1646302"/>
          </a:xfrm>
        </p:spPr>
        <p:txBody>
          <a:bodyPr/>
          <a:lstStyle/>
          <a:p>
            <a:pPr algn="ctr"/>
            <a:r>
              <a:rPr lang="ru-RU" dirty="0" smtClean="0"/>
              <a:t>Нарушения чтения и письма у младших школьников. Диагностика. </a:t>
            </a:r>
            <a:br>
              <a:rPr lang="ru-RU" dirty="0" smtClean="0"/>
            </a:br>
            <a:r>
              <a:rPr lang="ru-RU" dirty="0" smtClean="0"/>
              <a:t>Пути коррекции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7672" y="5403115"/>
            <a:ext cx="7766936" cy="1096899"/>
          </a:xfrm>
        </p:spPr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Динурова</a:t>
            </a:r>
            <a:r>
              <a:rPr lang="ru-RU" dirty="0" smtClean="0"/>
              <a:t> </a:t>
            </a:r>
            <a:r>
              <a:rPr lang="ru-RU" dirty="0" err="1" smtClean="0"/>
              <a:t>Ленара</a:t>
            </a:r>
            <a:r>
              <a:rPr lang="ru-RU" dirty="0" smtClean="0"/>
              <a:t> </a:t>
            </a:r>
            <a:r>
              <a:rPr lang="ru-RU" dirty="0" err="1" smtClean="0"/>
              <a:t>Рафинатовна</a:t>
            </a:r>
            <a:r>
              <a:rPr lang="ru-RU" dirty="0" smtClean="0"/>
              <a:t>, учитель-логопед МАОУ «Школа №147 им </a:t>
            </a:r>
            <a:r>
              <a:rPr lang="ru-RU" dirty="0" err="1" smtClean="0"/>
              <a:t>В.А.Томарова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42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Аграмматическая</a:t>
            </a:r>
            <a:r>
              <a:rPr lang="ru-RU" dirty="0" smtClean="0"/>
              <a:t> </a:t>
            </a:r>
            <a:r>
              <a:rPr lang="ru-RU" dirty="0" err="1" smtClean="0"/>
              <a:t>дисграфия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667" y="1452251"/>
            <a:ext cx="8750001" cy="4369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/>
              <a:t>Недоразвитие грамматического строя речи. Проявляется на уровне слова, словосочетания, предложения и текста.</a:t>
            </a:r>
          </a:p>
          <a:p>
            <a:pPr algn="just"/>
            <a:r>
              <a:rPr lang="ru-RU" sz="2000" dirty="0" smtClean="0"/>
              <a:t>Искажение морфологической структуры слова, замена приставок и суффиксов (повернула – навернула, козлята - </a:t>
            </a:r>
            <a:r>
              <a:rPr lang="ru-RU" sz="2000" dirty="0" err="1" smtClean="0"/>
              <a:t>козлёнки</a:t>
            </a:r>
            <a:r>
              <a:rPr lang="ru-RU" sz="2000" dirty="0" smtClean="0"/>
              <a:t>)</a:t>
            </a:r>
          </a:p>
          <a:p>
            <a:pPr algn="just"/>
            <a:r>
              <a:rPr lang="ru-RU" sz="2000" dirty="0" smtClean="0"/>
              <a:t>Изменение падежных окончаний (много </a:t>
            </a:r>
            <a:r>
              <a:rPr lang="ru-RU" sz="2000" dirty="0" err="1" smtClean="0"/>
              <a:t>деревов</a:t>
            </a:r>
            <a:r>
              <a:rPr lang="ru-RU" sz="2000" dirty="0" smtClean="0"/>
              <a:t>)</a:t>
            </a:r>
          </a:p>
          <a:p>
            <a:pPr algn="just"/>
            <a:r>
              <a:rPr lang="ru-RU" sz="2000" dirty="0" smtClean="0"/>
              <a:t>Нарушение предложных конструкций (над столом – на столом)</a:t>
            </a:r>
          </a:p>
          <a:p>
            <a:pPr algn="just"/>
            <a:r>
              <a:rPr lang="ru-RU" sz="2000" dirty="0" smtClean="0"/>
              <a:t>Изменение падежа местоимений (около него –около ним)</a:t>
            </a:r>
          </a:p>
          <a:p>
            <a:pPr algn="just"/>
            <a:r>
              <a:rPr lang="ru-RU" sz="2000" dirty="0" smtClean="0"/>
              <a:t>Изменение числа существительных (дети бежит)</a:t>
            </a:r>
          </a:p>
          <a:p>
            <a:pPr algn="just"/>
            <a:r>
              <a:rPr lang="ru-RU" sz="2000" dirty="0" smtClean="0"/>
              <a:t>Нарушения согласования (белая дом)</a:t>
            </a:r>
          </a:p>
          <a:p>
            <a:pPr algn="just"/>
            <a:r>
              <a:rPr lang="ru-RU" sz="2000" dirty="0" smtClean="0"/>
              <a:t>Пропуск и замена предлогов (улетают теплые края)</a:t>
            </a:r>
          </a:p>
          <a:p>
            <a:pPr algn="just"/>
            <a:r>
              <a:rPr lang="ru-RU" sz="2000" dirty="0" smtClean="0"/>
              <a:t>Нарушение последовательности слов в предложении (леса вернулись из дети)</a:t>
            </a:r>
          </a:p>
          <a:p>
            <a:pPr algn="just"/>
            <a:r>
              <a:rPr lang="ru-RU" sz="2000" dirty="0" smtClean="0"/>
              <a:t>Пропуск слов в предложении (Бабочка над цветком)</a:t>
            </a:r>
          </a:p>
        </p:txBody>
      </p:sp>
    </p:spTree>
    <p:extLst>
      <p:ext uri="{BB962C8B-B14F-4D97-AF65-F5344CB8AC3E}">
        <p14:creationId xmlns:p14="http://schemas.microsoft.com/office/powerpoint/2010/main" val="4286630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Дизорфография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Стойкое специфическое нарушение письма, проявляющееся в неспособности освоить орфографические навыки, несмотря на знание соответствующих правил.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Морфологическая</a:t>
            </a:r>
            <a:r>
              <a:rPr lang="ru-RU" dirty="0"/>
              <a:t>. Школьник совершает значительное количество орфографических ошибок при выполнении письменных работ. </a:t>
            </a:r>
          </a:p>
          <a:p>
            <a:r>
              <a:rPr lang="ru-RU" dirty="0"/>
              <a:t>Синтаксическая. Присутствуют неспособность к овладению синтаксическими правилами (в частности, пунктуацией).</a:t>
            </a:r>
          </a:p>
          <a:p>
            <a:r>
              <a:rPr lang="ru-RU" dirty="0"/>
              <a:t>Смешанная. В этом случае ребенок допускает как орфографические, так и синтаксические ошибки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64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Дизорфография</a:t>
            </a:r>
            <a:r>
              <a:rPr lang="ru-RU" dirty="0" smtClean="0"/>
              <a:t>. Симптомы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Смешивание терминов «звук, слог, слово»</a:t>
            </a:r>
          </a:p>
          <a:p>
            <a:r>
              <a:rPr lang="ru-RU" dirty="0" smtClean="0"/>
              <a:t>Правила правописания усваиваются «формально»</a:t>
            </a:r>
          </a:p>
          <a:p>
            <a:r>
              <a:rPr lang="ru-RU" dirty="0" smtClean="0"/>
              <a:t>Невозможность своими словами пересказать содержание орфограммы, сделать обобщение, выводы</a:t>
            </a:r>
          </a:p>
          <a:p>
            <a:r>
              <a:rPr lang="ru-RU" dirty="0" smtClean="0"/>
              <a:t>Неверные примеры слов на пройденные орфограммы</a:t>
            </a:r>
          </a:p>
          <a:p>
            <a:r>
              <a:rPr lang="ru-RU" dirty="0" smtClean="0"/>
              <a:t>Трудности усвоения операций и способов проверки слов</a:t>
            </a:r>
          </a:p>
          <a:p>
            <a:r>
              <a:rPr lang="ru-RU" dirty="0" smtClean="0"/>
              <a:t>Самопроверка не дает положительных 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val="2207189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Дислексия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6493"/>
            <a:ext cx="8814396" cy="500006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sz="2300" dirty="0"/>
              <a:t>избирательное нарушение способности к овладению навыками чтения </a:t>
            </a:r>
            <a:r>
              <a:rPr lang="ru-RU" sz="2300" dirty="0" smtClean="0"/>
              <a:t> </a:t>
            </a:r>
            <a:r>
              <a:rPr lang="ru-RU" sz="2300" dirty="0"/>
              <a:t>при сохранении общей способности к обучению. Проблемы могут включать трудности с чтением вслух и про себя, правописанием, беглостью чтения и пониманием прочитанного</a:t>
            </a:r>
            <a:r>
              <a:rPr lang="ru-RU" sz="2300" dirty="0" smtClean="0"/>
              <a:t>.</a:t>
            </a:r>
          </a:p>
          <a:p>
            <a:pPr marL="0" indent="0" algn="just">
              <a:buNone/>
            </a:pPr>
            <a:endParaRPr lang="ru-RU" sz="2300" dirty="0" smtClean="0"/>
          </a:p>
          <a:p>
            <a:pPr marL="0" indent="0" algn="just">
              <a:buNone/>
            </a:pPr>
            <a:r>
              <a:rPr lang="ru-RU" sz="2300" dirty="0" smtClean="0"/>
              <a:t>Симптоматика:</a:t>
            </a:r>
          </a:p>
          <a:p>
            <a:pPr algn="just"/>
            <a:r>
              <a:rPr lang="ru-RU" sz="2300" dirty="0" smtClean="0"/>
              <a:t>Затруднения при изучении букв</a:t>
            </a:r>
          </a:p>
          <a:p>
            <a:pPr algn="just"/>
            <a:r>
              <a:rPr lang="ru-RU" sz="2300" dirty="0" smtClean="0"/>
              <a:t>Потеря строки</a:t>
            </a:r>
          </a:p>
          <a:p>
            <a:pPr algn="just"/>
            <a:r>
              <a:rPr lang="ru-RU" sz="2300" dirty="0" smtClean="0"/>
              <a:t>Трудности слияния, медленное чтение по буквам и слогам</a:t>
            </a:r>
          </a:p>
          <a:p>
            <a:pPr algn="just"/>
            <a:r>
              <a:rPr lang="ru-RU" sz="2300" dirty="0" smtClean="0"/>
              <a:t>Угадывающее чтение</a:t>
            </a:r>
          </a:p>
          <a:p>
            <a:pPr algn="just"/>
            <a:r>
              <a:rPr lang="ru-RU" sz="2300" dirty="0" smtClean="0"/>
              <a:t>Пропуск, перестановка слогов и букв, замена их на похожие по звучанию и начертанию</a:t>
            </a:r>
          </a:p>
          <a:p>
            <a:pPr algn="just"/>
            <a:r>
              <a:rPr lang="ru-RU" sz="2300" dirty="0" smtClean="0"/>
              <a:t>Чтение справа налево</a:t>
            </a:r>
          </a:p>
          <a:p>
            <a:pPr algn="just"/>
            <a:r>
              <a:rPr lang="ru-RU" sz="2300" dirty="0" smtClean="0"/>
              <a:t>Трудности целостного восприятия слов</a:t>
            </a:r>
          </a:p>
          <a:p>
            <a:pPr algn="just"/>
            <a:r>
              <a:rPr lang="ru-RU" sz="2300" dirty="0" smtClean="0"/>
              <a:t>Непонимание смысла прочитанного</a:t>
            </a:r>
          </a:p>
        </p:txBody>
      </p:sp>
    </p:spTree>
    <p:extLst>
      <p:ext uri="{BB962C8B-B14F-4D97-AF65-F5344CB8AC3E}">
        <p14:creationId xmlns:p14="http://schemas.microsoft.com/office/powerpoint/2010/main" val="17489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</a:t>
            </a:r>
            <a:r>
              <a:rPr lang="ru-RU" dirty="0" err="1" smtClean="0"/>
              <a:t>дислексии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23493"/>
            <a:ext cx="8596668" cy="563450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Фонематическая (недоразвитие функций фонематической системы, </a:t>
            </a:r>
            <a:r>
              <a:rPr lang="ru-RU" dirty="0" err="1" smtClean="0"/>
              <a:t>звуко</a:t>
            </a:r>
            <a:r>
              <a:rPr lang="ru-RU" dirty="0" smtClean="0"/>
              <a:t>-буквенного анализа) – замены, смешения букв, соответствующих акустически и </a:t>
            </a:r>
            <a:r>
              <a:rPr lang="ru-RU" dirty="0" err="1" smtClean="0"/>
              <a:t>артикуляторно</a:t>
            </a:r>
            <a:r>
              <a:rPr lang="ru-RU" dirty="0" smtClean="0"/>
              <a:t> сходным звукам, пропуски, перестановки, добавления букв</a:t>
            </a:r>
          </a:p>
          <a:p>
            <a:pPr algn="just"/>
            <a:r>
              <a:rPr lang="ru-RU" dirty="0" smtClean="0"/>
              <a:t>Оптическая (трудности в усвоении и в смешении графически сходных букв) – замены, смешения графически сходных букв</a:t>
            </a:r>
          </a:p>
          <a:p>
            <a:pPr algn="just"/>
            <a:r>
              <a:rPr lang="ru-RU" dirty="0" err="1" smtClean="0"/>
              <a:t>Аграмматическая</a:t>
            </a:r>
            <a:r>
              <a:rPr lang="ru-RU" dirty="0" smtClean="0"/>
              <a:t> (обусловлена недоразвитием грамматического строя речи) – изменение падежных окончаний существительных, ошибки при согласовании слов, неправильное употребление </a:t>
            </a:r>
            <a:r>
              <a:rPr lang="ru-RU" dirty="0"/>
              <a:t>ф</a:t>
            </a:r>
            <a:r>
              <a:rPr lang="ru-RU" dirty="0" smtClean="0"/>
              <a:t>ормы времени, вида глагола, замены приставок, суффиксов</a:t>
            </a:r>
          </a:p>
          <a:p>
            <a:pPr algn="just"/>
            <a:r>
              <a:rPr lang="ru-RU" dirty="0" smtClean="0"/>
              <a:t>Семантическая (нарушение понимания прочитанных слов, предложений при технически правильном чтении) </a:t>
            </a:r>
            <a:r>
              <a:rPr lang="ru-RU" dirty="0" smtClean="0"/>
              <a:t>– трудности установления логических связей, причинно-следственных и временных отношений, затруднение в определении главной мысли, трудности определения действующих лиц, пересказа прочитанного, ошибки при ответах на вопросы по содержанию прочитанного</a:t>
            </a:r>
          </a:p>
          <a:p>
            <a:pPr algn="just"/>
            <a:r>
              <a:rPr lang="ru-RU" dirty="0" err="1" smtClean="0"/>
              <a:t>Мнестическая</a:t>
            </a:r>
            <a:r>
              <a:rPr lang="ru-RU" dirty="0" smtClean="0"/>
              <a:t> (трудность усвоения букв, недифференцированные замены) – нарушения ассоциации между зрительным образом буквы и </a:t>
            </a:r>
            <a:r>
              <a:rPr lang="ru-RU" dirty="0" err="1" smtClean="0"/>
              <a:t>слухопроизносительным</a:t>
            </a:r>
            <a:r>
              <a:rPr lang="ru-RU" dirty="0" smtClean="0"/>
              <a:t> образом звука, трудности в воспроизведении последовательности звуков или слов, нарушение порядка следования, сокращение количества, пропуск звуков и слов</a:t>
            </a:r>
          </a:p>
          <a:p>
            <a:pPr algn="just"/>
            <a:r>
              <a:rPr lang="ru-RU" dirty="0" smtClean="0"/>
              <a:t>Тактильная (у детей с нарушением зрения, трудности дифференцирования тактильно воспринимаемых букв азбуки Брайля)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92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Причины, приводящие к затруднению в освоении навыка письма и чтения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Органическое повреждение и недоразвитие корковых зон головного мозга</a:t>
            </a:r>
          </a:p>
          <a:p>
            <a:pPr algn="just"/>
            <a:r>
              <a:rPr lang="ru-RU" sz="2400" dirty="0" smtClean="0"/>
              <a:t>Незрелость участков коры, принимающих участие в формировании письменной речи</a:t>
            </a:r>
          </a:p>
          <a:p>
            <a:pPr algn="just"/>
            <a:r>
              <a:rPr lang="ru-RU" sz="2400" dirty="0" smtClean="0"/>
              <a:t>Речевая среда, в которой растет ребенок</a:t>
            </a:r>
          </a:p>
          <a:p>
            <a:pPr algn="just"/>
            <a:r>
              <a:rPr lang="ru-RU" sz="2400" dirty="0" smtClean="0"/>
              <a:t>Речевые нарушения</a:t>
            </a:r>
          </a:p>
          <a:p>
            <a:pPr algn="just"/>
            <a:r>
              <a:rPr lang="ru-RU" sz="2400" dirty="0" smtClean="0"/>
              <a:t>Билингвизм</a:t>
            </a:r>
          </a:p>
          <a:p>
            <a:pPr algn="just"/>
            <a:r>
              <a:rPr lang="ru-RU" sz="2400" dirty="0" smtClean="0"/>
              <a:t>Неблагоприятная социальная обстановка в семье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5131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Предпосылки к овладению навыком письма и чтения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791" y="1930400"/>
            <a:ext cx="8596668" cy="3880773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Развитие слухоречевой памяти</a:t>
            </a:r>
          </a:p>
          <a:p>
            <a:pPr algn="just"/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предпосылок к овладению звуковым анализом</a:t>
            </a:r>
          </a:p>
          <a:p>
            <a:pPr algn="just"/>
            <a:r>
              <a:rPr lang="ru-RU" sz="2400" dirty="0" smtClean="0"/>
              <a:t>Развитие ряда неречевых функций (зрительного и пространственного восприятия, зрительно-моторной координации, общей и мелкой моторики)</a:t>
            </a:r>
          </a:p>
          <a:p>
            <a:pPr algn="just"/>
            <a:r>
              <a:rPr lang="ru-RU" sz="2400" dirty="0" smtClean="0"/>
              <a:t>Высокий уровень развития устной речи</a:t>
            </a:r>
          </a:p>
          <a:p>
            <a:pPr algn="just"/>
            <a:r>
              <a:rPr lang="ru-RU" sz="2400" dirty="0" smtClean="0"/>
              <a:t>Высокий уровень развития наглядно-образного мышления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5401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Нарушения чтения и письма. </a:t>
            </a:r>
            <a:br>
              <a:rPr lang="ru-RU" dirty="0" smtClean="0"/>
            </a:br>
            <a:r>
              <a:rPr lang="ru-RU" dirty="0" err="1" smtClean="0"/>
              <a:t>Дисграфия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152" y="1828800"/>
            <a:ext cx="9057881" cy="50292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Р. И. </a:t>
            </a:r>
            <a:r>
              <a:rPr lang="ru-RU" dirty="0" err="1"/>
              <a:t>Лалаева</a:t>
            </a:r>
            <a:r>
              <a:rPr lang="ru-RU" dirty="0"/>
              <a:t> (1997) дает следующее определение: </a:t>
            </a:r>
            <a:r>
              <a:rPr lang="ru-RU" dirty="0" err="1"/>
              <a:t>дисграфия</a:t>
            </a:r>
            <a:r>
              <a:rPr lang="ru-RU" dirty="0"/>
              <a:t> — это частичное нарушение процесса письма, проявляющееся в стойких, повторяющихся ошибках, обусловленных </a:t>
            </a:r>
            <a:r>
              <a:rPr lang="ru-RU" dirty="0" err="1"/>
              <a:t>несформированностью</a:t>
            </a:r>
            <a:r>
              <a:rPr lang="ru-RU" dirty="0"/>
              <a:t> </a:t>
            </a:r>
            <a:r>
              <a:rPr lang="ru-RU" dirty="0">
                <a:hlinkClick r:id="rId2" tooltip="Высшие психические функции"/>
              </a:rPr>
              <a:t>высших психических функций</a:t>
            </a:r>
            <a:r>
              <a:rPr lang="ru-RU" dirty="0"/>
              <a:t>, участвующих в процессе письма.</a:t>
            </a:r>
          </a:p>
          <a:p>
            <a:r>
              <a:rPr lang="ru-RU" dirty="0"/>
              <a:t>И. Н. </a:t>
            </a:r>
            <a:r>
              <a:rPr lang="ru-RU" dirty="0" err="1"/>
              <a:t>Садовникова</a:t>
            </a:r>
            <a:r>
              <a:rPr lang="ru-RU" dirty="0"/>
              <a:t> (1995) определяет </a:t>
            </a:r>
            <a:r>
              <a:rPr lang="ru-RU" dirty="0" err="1"/>
              <a:t>дисграфию</a:t>
            </a:r>
            <a:r>
              <a:rPr lang="ru-RU" dirty="0"/>
              <a:t> как частичное расстройство письма (у младших школьников — трудности овладения письменной речью), основным </a:t>
            </a:r>
            <a:r>
              <a:rPr lang="ru-RU" dirty="0">
                <a:hlinkClick r:id="rId3" tooltip="Симптом"/>
              </a:rPr>
              <a:t>симптомом</a:t>
            </a:r>
            <a:r>
              <a:rPr lang="ru-RU" dirty="0"/>
              <a:t> которого является наличие стойких специфических ошибок. Возникновение таких ошибок у учеников общеобразовательной школы не связано ни со снижением интеллектуального развития, ни с выраженными нарушениями </a:t>
            </a:r>
            <a:r>
              <a:rPr lang="ru-RU" dirty="0">
                <a:hlinkClick r:id="rId4" tooltip="Слух"/>
              </a:rPr>
              <a:t>слуха</a:t>
            </a:r>
            <a:r>
              <a:rPr lang="ru-RU" dirty="0"/>
              <a:t> и </a:t>
            </a:r>
            <a:r>
              <a:rPr lang="ru-RU" dirty="0">
                <a:hlinkClick r:id="rId5" tooltip="Зрительная система"/>
              </a:rPr>
              <a:t>зрения</a:t>
            </a:r>
            <a:r>
              <a:rPr lang="ru-RU" dirty="0"/>
              <a:t>, ни с нерегулярностью школьного обучения.</a:t>
            </a:r>
          </a:p>
          <a:p>
            <a:r>
              <a:rPr lang="ru-RU" dirty="0"/>
              <a:t>А. Н. Корнев (1997, 2003) называет </a:t>
            </a:r>
            <a:r>
              <a:rPr lang="ru-RU" dirty="0" err="1"/>
              <a:t>дисграфией</a:t>
            </a:r>
            <a:r>
              <a:rPr lang="ru-RU" dirty="0"/>
              <a:t> стойкую неспособность овладеть </a:t>
            </a:r>
            <a:r>
              <a:rPr lang="ru-RU" dirty="0">
                <a:hlinkClick r:id="rId6" tooltip="Навык"/>
              </a:rPr>
              <a:t>навыками</a:t>
            </a:r>
            <a:r>
              <a:rPr lang="ru-RU" dirty="0"/>
              <a:t> письма по правилам графики (то есть руководствуясь </a:t>
            </a:r>
            <a:r>
              <a:rPr lang="ru-RU" dirty="0">
                <a:hlinkClick r:id="rId7" tooltip="Фонетика"/>
              </a:rPr>
              <a:t>фонетическим</a:t>
            </a:r>
            <a:r>
              <a:rPr lang="ru-RU" dirty="0"/>
              <a:t> принципом письма) несмотря на достаточный уровень интеллектуального и речевого развития и отсутствие грубых нарушений зрения и слуха.</a:t>
            </a:r>
          </a:p>
          <a:p>
            <a:r>
              <a:rPr lang="ru-RU" dirty="0"/>
              <a:t>А. Л. Сиротюк (2003) определяет </a:t>
            </a:r>
            <a:r>
              <a:rPr lang="ru-RU" dirty="0" err="1"/>
              <a:t>дисграфию</a:t>
            </a:r>
            <a:r>
              <a:rPr lang="ru-RU" dirty="0"/>
              <a:t> как частичное нарушение навыков письма вследствие очагового поражения, недоразвития или дисфункции коры головного мозга.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388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Акустическая</a:t>
            </a:r>
          </a:p>
          <a:p>
            <a:r>
              <a:rPr lang="ru-RU" sz="3200" dirty="0" err="1" smtClean="0"/>
              <a:t>Артикуляторно</a:t>
            </a:r>
            <a:r>
              <a:rPr lang="ru-RU" sz="3200" dirty="0" smtClean="0"/>
              <a:t>-акустическая</a:t>
            </a:r>
          </a:p>
          <a:p>
            <a:r>
              <a:rPr lang="ru-RU" sz="3200" dirty="0" err="1" smtClean="0"/>
              <a:t>Дисграфия</a:t>
            </a:r>
            <a:r>
              <a:rPr lang="ru-RU" sz="3200" dirty="0" smtClean="0"/>
              <a:t> на почве нарушений языкового анализа и синтеза</a:t>
            </a:r>
          </a:p>
          <a:p>
            <a:r>
              <a:rPr lang="ru-RU" sz="3200" dirty="0" smtClean="0"/>
              <a:t>Оптическая</a:t>
            </a:r>
          </a:p>
          <a:p>
            <a:r>
              <a:rPr lang="ru-RU" sz="3200" dirty="0" err="1" smtClean="0"/>
              <a:t>Аграмматическая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086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Акустическая </a:t>
            </a:r>
            <a:r>
              <a:rPr lang="ru-RU" dirty="0" err="1" smtClean="0"/>
              <a:t>дисграфия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3615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dirty="0" smtClean="0"/>
              <a:t>Трудности слуховой дифференциации звуков речи</a:t>
            </a:r>
          </a:p>
          <a:p>
            <a:pPr marL="0" indent="0" algn="just">
              <a:buNone/>
            </a:pPr>
            <a:r>
              <a:rPr lang="ru-RU" sz="2400" dirty="0" smtClean="0"/>
              <a:t>Характерные ошибки:</a:t>
            </a:r>
          </a:p>
          <a:p>
            <a:pPr algn="just"/>
            <a:r>
              <a:rPr lang="ru-RU" sz="2400" dirty="0" smtClean="0"/>
              <a:t>Неправильное обозначение мягкости согласных </a:t>
            </a:r>
          </a:p>
          <a:p>
            <a:pPr marL="0" indent="0" algn="just">
              <a:buNone/>
            </a:pPr>
            <a:r>
              <a:rPr lang="ru-RU" sz="2400" dirty="0" smtClean="0"/>
              <a:t>на письме вследствие нарушения дифференциации</a:t>
            </a:r>
          </a:p>
          <a:p>
            <a:pPr marL="0" indent="0" algn="just">
              <a:buNone/>
            </a:pPr>
            <a:r>
              <a:rPr lang="ru-RU" sz="2400" dirty="0"/>
              <a:t>т</a:t>
            </a:r>
            <a:r>
              <a:rPr lang="ru-RU" sz="2400" dirty="0" smtClean="0"/>
              <a:t>вердых и мягких согласных (</a:t>
            </a:r>
            <a:r>
              <a:rPr lang="ru-RU" sz="2400" dirty="0" err="1" smtClean="0"/>
              <a:t>писмо</a:t>
            </a:r>
            <a:r>
              <a:rPr lang="ru-RU" sz="2400" dirty="0" smtClean="0"/>
              <a:t>, </a:t>
            </a:r>
            <a:r>
              <a:rPr lang="ru-RU" sz="2400" dirty="0" err="1" smtClean="0"/>
              <a:t>лубит</a:t>
            </a:r>
            <a:r>
              <a:rPr lang="ru-RU" sz="2400" dirty="0" smtClean="0"/>
              <a:t>, </a:t>
            </a:r>
            <a:r>
              <a:rPr lang="ru-RU" sz="2400" dirty="0" err="1" smtClean="0"/>
              <a:t>гризун</a:t>
            </a:r>
            <a:r>
              <a:rPr lang="ru-RU" sz="2400" dirty="0" smtClean="0"/>
              <a:t>)</a:t>
            </a:r>
          </a:p>
          <a:p>
            <a:pPr algn="just"/>
            <a:r>
              <a:rPr lang="ru-RU" sz="2400" dirty="0" smtClean="0"/>
              <a:t>Замены гласных в ударном положении: о-у (туча-</a:t>
            </a:r>
          </a:p>
          <a:p>
            <a:pPr marL="0" indent="0" algn="just">
              <a:buNone/>
            </a:pPr>
            <a:r>
              <a:rPr lang="ru-RU" sz="2400" dirty="0" smtClean="0"/>
              <a:t>Точа, лес-лис)</a:t>
            </a:r>
          </a:p>
          <a:p>
            <a:pPr algn="just"/>
            <a:r>
              <a:rPr lang="ru-RU" sz="2400" dirty="0" smtClean="0"/>
              <a:t>Замены парных согласных (полка – </a:t>
            </a:r>
            <a:r>
              <a:rPr lang="ru-RU" sz="2400" dirty="0" err="1" smtClean="0"/>
              <a:t>болка</a:t>
            </a:r>
            <a:r>
              <a:rPr lang="ru-RU" sz="2400" dirty="0" smtClean="0"/>
              <a:t>, доска –</a:t>
            </a:r>
          </a:p>
          <a:p>
            <a:pPr marL="0" indent="0" algn="just">
              <a:buNone/>
            </a:pPr>
            <a:r>
              <a:rPr lang="ru-RU" sz="2400" dirty="0" err="1" smtClean="0"/>
              <a:t>досга</a:t>
            </a:r>
            <a:r>
              <a:rPr lang="ru-RU" sz="2400" dirty="0" smtClean="0"/>
              <a:t>)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Схема обозначения зву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571" y="1930400"/>
            <a:ext cx="3462101" cy="316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596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Артикуляторно</a:t>
            </a:r>
            <a:r>
              <a:rPr lang="ru-RU" dirty="0" smtClean="0"/>
              <a:t>-акустическая </a:t>
            </a:r>
            <a:r>
              <a:rPr lang="ru-RU" dirty="0" err="1" smtClean="0"/>
              <a:t>дисграфия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dirty="0" smtClean="0"/>
              <a:t>Ребенок пишет так, как произносит (отражение неправильного произношения на письме)</a:t>
            </a:r>
          </a:p>
          <a:p>
            <a:pPr algn="just"/>
            <a:r>
              <a:rPr lang="ru-RU" sz="1600" dirty="0" smtClean="0"/>
              <a:t>Смешения звонких и глухих согласных, включая их мягкие пары (гладкой-кладкой, озере-</a:t>
            </a:r>
            <a:r>
              <a:rPr lang="ru-RU" sz="1600" dirty="0" err="1" smtClean="0"/>
              <a:t>осере</a:t>
            </a:r>
            <a:r>
              <a:rPr lang="ru-RU" sz="1600" dirty="0" smtClean="0"/>
              <a:t>, портфель-</a:t>
            </a:r>
            <a:r>
              <a:rPr lang="ru-RU" sz="1600" dirty="0" err="1" smtClean="0"/>
              <a:t>порвель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smtClean="0"/>
              <a:t>Твердых и мягких согласных, отражающихся в смешениях гласных (</a:t>
            </a:r>
            <a:r>
              <a:rPr lang="ru-RU" sz="1600" dirty="0" err="1" smtClean="0"/>
              <a:t>стебелок</a:t>
            </a:r>
            <a:r>
              <a:rPr lang="ru-RU" sz="1600" dirty="0" smtClean="0"/>
              <a:t>, радом)</a:t>
            </a:r>
          </a:p>
          <a:p>
            <a:pPr algn="just"/>
            <a:r>
              <a:rPr lang="ru-RU" sz="1600" dirty="0" smtClean="0"/>
              <a:t>Замены и смешения свистящих и шипящих (</a:t>
            </a:r>
            <a:r>
              <a:rPr lang="ru-RU" sz="1600" dirty="0" err="1" smtClean="0"/>
              <a:t>чудешный</a:t>
            </a:r>
            <a:r>
              <a:rPr lang="ru-RU" sz="1600" dirty="0" smtClean="0"/>
              <a:t>, </a:t>
            </a:r>
            <a:r>
              <a:rPr lang="ru-RU" sz="1600" dirty="0" err="1" smtClean="0"/>
              <a:t>подснезники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err="1" smtClean="0"/>
              <a:t>Аффрикатов</a:t>
            </a:r>
            <a:r>
              <a:rPr lang="ru-RU" sz="1600" dirty="0" smtClean="0"/>
              <a:t> и их компонентов (</a:t>
            </a:r>
            <a:r>
              <a:rPr lang="ru-RU" sz="1600" dirty="0" err="1" smtClean="0"/>
              <a:t>расчвели</a:t>
            </a:r>
            <a:r>
              <a:rPr lang="ru-RU" sz="1600" dirty="0" smtClean="0"/>
              <a:t>, </a:t>
            </a:r>
            <a:r>
              <a:rPr lang="ru-RU" sz="1600" dirty="0" err="1" smtClean="0"/>
              <a:t>цудесные</a:t>
            </a:r>
            <a:r>
              <a:rPr lang="ru-RU" sz="1600" dirty="0" smtClean="0"/>
              <a:t>, </a:t>
            </a:r>
            <a:r>
              <a:rPr lang="ru-RU" sz="1600" dirty="0" err="1" smtClean="0"/>
              <a:t>светок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smtClean="0"/>
              <a:t>Заднеязычных согласных (</a:t>
            </a:r>
            <a:r>
              <a:rPr lang="ru-RU" sz="1600" dirty="0" err="1" smtClean="0"/>
              <a:t>прибехают</a:t>
            </a:r>
            <a:r>
              <a:rPr lang="ru-RU" sz="1600" dirty="0" smtClean="0"/>
              <a:t>, </a:t>
            </a:r>
            <a:r>
              <a:rPr lang="ru-RU" sz="1600" dirty="0" err="1" smtClean="0"/>
              <a:t>черемука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smtClean="0"/>
              <a:t>Сонорных согласных (</a:t>
            </a:r>
            <a:r>
              <a:rPr lang="ru-RU" sz="1600" dirty="0" err="1" smtClean="0"/>
              <a:t>класивый</a:t>
            </a:r>
            <a:r>
              <a:rPr lang="ru-RU" sz="1600" dirty="0" smtClean="0"/>
              <a:t>, </a:t>
            </a:r>
            <a:r>
              <a:rPr lang="ru-RU" sz="1600" dirty="0" err="1" smtClean="0"/>
              <a:t>корабрики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smtClean="0"/>
              <a:t>Гласных (</a:t>
            </a:r>
            <a:r>
              <a:rPr lang="ru-RU" sz="1600" dirty="0" err="1" smtClean="0"/>
              <a:t>цветоми</a:t>
            </a:r>
            <a:r>
              <a:rPr lang="ru-RU" sz="1600" dirty="0" smtClean="0"/>
              <a:t>, </a:t>
            </a:r>
            <a:r>
              <a:rPr lang="ru-RU" sz="1600" dirty="0" err="1" smtClean="0"/>
              <a:t>тарилки</a:t>
            </a:r>
            <a:r>
              <a:rPr lang="ru-RU" sz="1600" dirty="0" smtClean="0"/>
              <a:t>)</a:t>
            </a:r>
          </a:p>
          <a:p>
            <a:pPr algn="just"/>
            <a:r>
              <a:rPr lang="ru-RU" sz="1600" dirty="0" smtClean="0"/>
              <a:t>Согласных по способу образования (п-к </a:t>
            </a:r>
            <a:r>
              <a:rPr lang="ru-RU" sz="1600" dirty="0" err="1" smtClean="0"/>
              <a:t>кыль</a:t>
            </a:r>
            <a:r>
              <a:rPr lang="ru-RU" sz="1600" dirty="0" smtClean="0"/>
              <a:t>, с-х </a:t>
            </a:r>
            <a:r>
              <a:rPr lang="ru-RU" sz="1600" dirty="0" err="1" smtClean="0"/>
              <a:t>хумка</a:t>
            </a:r>
            <a:r>
              <a:rPr lang="ru-RU" sz="1600" dirty="0" smtClean="0"/>
              <a:t>, к-т ком)</a:t>
            </a:r>
          </a:p>
          <a:p>
            <a:pPr algn="just"/>
            <a:r>
              <a:rPr lang="ru-RU" sz="1600" dirty="0" smtClean="0"/>
              <a:t>Согласных по месту образования (п-м </a:t>
            </a:r>
            <a:r>
              <a:rPr lang="ru-RU" sz="1600" dirty="0" err="1" smtClean="0"/>
              <a:t>момада</a:t>
            </a:r>
            <a:r>
              <a:rPr lang="ru-RU" sz="1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413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err="1" smtClean="0"/>
              <a:t>Дисграфия</a:t>
            </a:r>
            <a:r>
              <a:rPr lang="ru-RU" dirty="0" smtClean="0"/>
              <a:t> на почве нарушения языкового анализа и синтеза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427" y="1065886"/>
            <a:ext cx="7706812" cy="42015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Затруднение анализа речевого потока, невозможность выделить отдельные слова, слоги и звуки в сплошном речевом потоке. Ошибки проявляются на уровне предложения, слова, слога.</a:t>
            </a:r>
            <a:endParaRPr lang="ru-RU" dirty="0"/>
          </a:p>
          <a:p>
            <a:pPr algn="just"/>
            <a:r>
              <a:rPr lang="ru-RU" dirty="0" smtClean="0"/>
              <a:t>Пропуски согласных при их стечении (диктант-</a:t>
            </a:r>
            <a:r>
              <a:rPr lang="ru-RU" dirty="0" err="1" smtClean="0"/>
              <a:t>дикант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Пропуски гласных (собака - </a:t>
            </a:r>
            <a:r>
              <a:rPr lang="ru-RU" dirty="0" err="1" smtClean="0"/>
              <a:t>сбака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Перестановка букв (тропа-</a:t>
            </a:r>
            <a:r>
              <a:rPr lang="ru-RU" dirty="0" err="1" smtClean="0"/>
              <a:t>прота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Пропуски, добавления, перестановка слогов (комната -кота)</a:t>
            </a:r>
          </a:p>
          <a:p>
            <a:pPr algn="just"/>
            <a:r>
              <a:rPr lang="ru-RU" dirty="0" err="1" smtClean="0"/>
              <a:t>Недописывание</a:t>
            </a:r>
            <a:r>
              <a:rPr lang="ru-RU" dirty="0" smtClean="0"/>
              <a:t> окончаний слов (через - </a:t>
            </a:r>
            <a:r>
              <a:rPr lang="ru-RU" dirty="0" err="1" smtClean="0"/>
              <a:t>чере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Добавление букв (рамка - </a:t>
            </a:r>
            <a:r>
              <a:rPr lang="ru-RU" dirty="0" err="1" smtClean="0"/>
              <a:t>рамака</a:t>
            </a:r>
            <a:r>
              <a:rPr lang="ru-RU" dirty="0" smtClean="0"/>
              <a:t>)</a:t>
            </a:r>
          </a:p>
          <a:p>
            <a:pPr algn="just"/>
            <a:r>
              <a:rPr lang="ru-RU" dirty="0" err="1" smtClean="0"/>
              <a:t>Застревания</a:t>
            </a:r>
            <a:r>
              <a:rPr lang="ru-RU" dirty="0" smtClean="0"/>
              <a:t> (магазин – </a:t>
            </a:r>
            <a:r>
              <a:rPr lang="ru-RU" dirty="0" err="1" smtClean="0"/>
              <a:t>магазим</a:t>
            </a:r>
            <a:r>
              <a:rPr lang="ru-RU" dirty="0" smtClean="0"/>
              <a:t>, август - </a:t>
            </a:r>
            <a:r>
              <a:rPr lang="ru-RU" dirty="0" err="1" smtClean="0"/>
              <a:t>аавгуст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Опережения (к лесной – с лесной)</a:t>
            </a:r>
          </a:p>
          <a:p>
            <a:pPr algn="just"/>
            <a:r>
              <a:rPr lang="ru-RU" dirty="0" smtClean="0"/>
              <a:t>Слитное написание слов с </a:t>
            </a:r>
            <a:r>
              <a:rPr lang="ru-RU" dirty="0" err="1" smtClean="0"/>
              <a:t>недописыванием</a:t>
            </a:r>
            <a:r>
              <a:rPr lang="ru-RU" dirty="0" smtClean="0"/>
              <a:t> окончаний (строим горку - </a:t>
            </a:r>
            <a:r>
              <a:rPr lang="ru-RU" dirty="0" err="1" smtClean="0"/>
              <a:t>стромгорк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Слитное написание предлога со словом (</a:t>
            </a:r>
            <a:r>
              <a:rPr lang="ru-RU" dirty="0" err="1" smtClean="0"/>
              <a:t>вдоме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Нарушение или отсутствие границ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682060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Оптическая </a:t>
            </a:r>
            <a:r>
              <a:rPr lang="ru-RU" dirty="0" err="1" smtClean="0"/>
              <a:t>дисграфия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3335"/>
            <a:ext cx="8904548" cy="49376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 smtClean="0"/>
              <a:t>Недоразвитие зрительного </a:t>
            </a:r>
            <a:r>
              <a:rPr lang="ru-RU" sz="2400" dirty="0" err="1" smtClean="0"/>
              <a:t>гнозиса</a:t>
            </a:r>
            <a:r>
              <a:rPr lang="ru-RU" sz="2400" dirty="0" smtClean="0"/>
              <a:t>, анализа и синтеза, пространственных представлений</a:t>
            </a:r>
          </a:p>
          <a:p>
            <a:pPr algn="just"/>
            <a:r>
              <a:rPr lang="ru-RU" sz="2400" dirty="0" smtClean="0"/>
              <a:t>Замены графически сходных букв, состоящих из одинаковых, но различно расположенных в пространстве элементов (</a:t>
            </a:r>
            <a:r>
              <a:rPr lang="ru-RU" sz="2400" i="1" dirty="0" smtClean="0"/>
              <a:t>в-</a:t>
            </a:r>
            <a:r>
              <a:rPr lang="ru-RU" sz="2400" i="1" dirty="0" err="1" smtClean="0"/>
              <a:t>д,т</a:t>
            </a:r>
            <a:r>
              <a:rPr lang="ru-RU" sz="2400" i="1" dirty="0" smtClean="0"/>
              <a:t>-</a:t>
            </a:r>
            <a:r>
              <a:rPr lang="ru-RU" sz="2400" i="1" dirty="0" err="1" smtClean="0"/>
              <a:t>щ,б</a:t>
            </a:r>
            <a:r>
              <a:rPr lang="ru-RU" sz="2400" i="1" dirty="0" smtClean="0"/>
              <a:t>-д</a:t>
            </a:r>
            <a:r>
              <a:rPr lang="ru-RU" sz="2400" dirty="0" smtClean="0"/>
              <a:t>)</a:t>
            </a:r>
            <a:endParaRPr lang="ru-RU" sz="2400" dirty="0"/>
          </a:p>
          <a:p>
            <a:pPr algn="just"/>
            <a:r>
              <a:rPr lang="ru-RU" sz="2400" dirty="0" smtClean="0"/>
              <a:t>Замены букв, состоящих из разного количества одинаковых элементов </a:t>
            </a:r>
            <a:r>
              <a:rPr lang="ru-RU" sz="2400" i="1" dirty="0" smtClean="0"/>
              <a:t>(и-ш, п-т, х-ж, л-м)</a:t>
            </a:r>
          </a:p>
          <a:p>
            <a:pPr algn="just"/>
            <a:r>
              <a:rPr lang="ru-RU" sz="2400" dirty="0" smtClean="0"/>
              <a:t>Зеркальное написание букв</a:t>
            </a:r>
          </a:p>
          <a:p>
            <a:pPr algn="just"/>
            <a:r>
              <a:rPr lang="ru-RU" sz="2400" dirty="0" smtClean="0"/>
              <a:t>Обратный порядок написания слов (дом - мод)</a:t>
            </a:r>
          </a:p>
          <a:p>
            <a:pPr algn="just"/>
            <a:r>
              <a:rPr lang="ru-RU" sz="2400" dirty="0" err="1" smtClean="0"/>
              <a:t>Недописывание</a:t>
            </a:r>
            <a:r>
              <a:rPr lang="ru-RU" sz="2400" dirty="0" smtClean="0"/>
              <a:t> элементов букв </a:t>
            </a:r>
            <a:r>
              <a:rPr lang="ru-RU" sz="2400" i="1" dirty="0" smtClean="0"/>
              <a:t>(рот -пот)</a:t>
            </a:r>
          </a:p>
          <a:p>
            <a:pPr algn="just"/>
            <a:r>
              <a:rPr lang="ru-RU" sz="2400" dirty="0" smtClean="0"/>
              <a:t>Лишние и неправильно расположенные элементы (хлеб - </a:t>
            </a:r>
            <a:r>
              <a:rPr lang="ru-RU" sz="2400" dirty="0" err="1" smtClean="0"/>
              <a:t>сслеб</a:t>
            </a:r>
            <a:r>
              <a:rPr lang="ru-RU" sz="2400" dirty="0" smtClean="0"/>
              <a:t>)</a:t>
            </a:r>
          </a:p>
          <a:p>
            <a:pPr algn="just"/>
            <a:endParaRPr lang="ru-RU" i="1" dirty="0" smtClean="0"/>
          </a:p>
          <a:p>
            <a:pPr algn="just"/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632105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949</Words>
  <Application>Microsoft Office PowerPoint</Application>
  <PresentationFormat>Широкоэкранный</PresentationFormat>
  <Paragraphs>112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Нарушения чтения и письма у младших школьников. Диагностика.  Пути коррекции</vt:lpstr>
      <vt:lpstr>Причины, приводящие к затруднению в освоении навыка письма и чтения</vt:lpstr>
      <vt:lpstr>Предпосылки к овладению навыком письма и чтения</vt:lpstr>
      <vt:lpstr>Нарушения чтения и письма.  Дисграфия </vt:lpstr>
      <vt:lpstr>Виды дисграфии</vt:lpstr>
      <vt:lpstr>Акустическая дисграфия</vt:lpstr>
      <vt:lpstr>Артикуляторно-акустическая дисграфия</vt:lpstr>
      <vt:lpstr>Дисграфия на почве нарушения языкового анализа и синтеза</vt:lpstr>
      <vt:lpstr>Оптическая дисграфия</vt:lpstr>
      <vt:lpstr>Аграмматическая дисграфия</vt:lpstr>
      <vt:lpstr>Дизорфография</vt:lpstr>
      <vt:lpstr>Дизорфография. Симптомы</vt:lpstr>
      <vt:lpstr>Дислексия</vt:lpstr>
      <vt:lpstr>Формы дислексии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2025-04-03T15:21:18Z</dcterms:created>
  <dcterms:modified xsi:type="dcterms:W3CDTF">2025-04-03T19:55:56Z</dcterms:modified>
</cp:coreProperties>
</file>