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EC405-23E6-40BE-B5BD-307A788E596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92888-8FD8-4ABC-AD79-B68B6F22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52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92888-8FD8-4ABC-AD79-B68B6F22FE5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846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3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52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7980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49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5061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702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12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7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787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991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286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198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278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876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8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98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C8799-A245-4FE4-BD58-C5FEA23CD344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8FBEDD-602C-424C-832F-CDF8456B0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169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Буксировка транспортных средств</a:t>
            </a:r>
            <a:br>
              <a:rPr lang="ru-RU" sz="4800" dirty="0" smtClean="0">
                <a:solidFill>
                  <a:schemeClr val="tx1"/>
                </a:solidFill>
                <a:latin typeface="Corki" panose="00000500000000000000" pitchFamily="2" charset="-52"/>
              </a:rPr>
            </a:br>
            <a:endParaRPr lang="ru-RU" sz="4800" dirty="0">
              <a:solidFill>
                <a:schemeClr val="tx1"/>
              </a:solidFill>
              <a:latin typeface="Corki" panose="00000500000000000000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"Центр технического творчества и профессионального обучения", г. Снежногорск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15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6199" y="277351"/>
            <a:ext cx="7766936" cy="1646302"/>
          </a:xfrm>
        </p:spPr>
        <p:txBody>
          <a:bodyPr/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33386" y="164873"/>
            <a:ext cx="7766936" cy="152901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rki" panose="00000500000000000000" pitchFamily="2" charset="-52"/>
              </a:rPr>
              <a:t>СПОСОБЫ БУКСИРОВКИ НЕИСПРАВНЫХ ТРАНСПОРТНЫХ СРЕДСТВ</a:t>
            </a:r>
            <a:endParaRPr lang="ru-RU" sz="2800" dirty="0">
              <a:solidFill>
                <a:srgbClr val="FF0000"/>
              </a:solidFill>
              <a:latin typeface="Corki" panose="00000500000000000000" pitchFamily="2" charset="-52"/>
            </a:endParaRPr>
          </a:p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29901" y="1068446"/>
            <a:ext cx="1021240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363636"/>
                </a:solidFill>
                <a:latin typeface="Corki" panose="00000500000000000000" pitchFamily="2" charset="-52"/>
              </a:rPr>
              <a:t>Запомните! Буксировка </a:t>
            </a:r>
            <a:r>
              <a:rPr lang="ru-RU" sz="3200" dirty="0">
                <a:solidFill>
                  <a:srgbClr val="363636"/>
                </a:solidFill>
                <a:latin typeface="Corki" panose="00000500000000000000" pitchFamily="2" charset="-52"/>
              </a:rPr>
              <a:t>– опасная операция, поэтому всегда </a:t>
            </a:r>
            <a:r>
              <a:rPr lang="ru-RU" sz="3200" dirty="0" smtClean="0">
                <a:solidFill>
                  <a:srgbClr val="363636"/>
                </a:solidFill>
                <a:latin typeface="Corki" panose="00000500000000000000" pitchFamily="2" charset="-52"/>
              </a:rPr>
              <a:t>следуйте </a:t>
            </a:r>
            <a:r>
              <a:rPr lang="ru-RU" sz="3200" dirty="0">
                <a:solidFill>
                  <a:srgbClr val="363636"/>
                </a:solidFill>
                <a:latin typeface="Corki" panose="00000500000000000000" pitchFamily="2" charset="-52"/>
              </a:rPr>
              <a:t>«золотому правилу»: не </a:t>
            </a:r>
            <a:r>
              <a:rPr lang="ru-RU" sz="3200" dirty="0" smtClean="0">
                <a:solidFill>
                  <a:srgbClr val="363636"/>
                </a:solidFill>
                <a:latin typeface="Corki" panose="00000500000000000000" pitchFamily="2" charset="-52"/>
              </a:rPr>
              <a:t>уверены </a:t>
            </a:r>
            <a:r>
              <a:rPr lang="ru-RU" sz="3200" dirty="0">
                <a:solidFill>
                  <a:srgbClr val="363636"/>
                </a:solidFill>
                <a:latin typeface="Corki" panose="00000500000000000000" pitchFamily="2" charset="-52"/>
              </a:rPr>
              <a:t>– </a:t>
            </a:r>
            <a:r>
              <a:rPr lang="ru-RU" sz="3200">
                <a:solidFill>
                  <a:srgbClr val="363636"/>
                </a:solidFill>
                <a:latin typeface="Corki" panose="00000500000000000000" pitchFamily="2" charset="-52"/>
              </a:rPr>
              <a:t>не </a:t>
            </a:r>
            <a:r>
              <a:rPr lang="ru-RU" sz="3200" smtClean="0">
                <a:solidFill>
                  <a:srgbClr val="363636"/>
                </a:solidFill>
                <a:latin typeface="Corki" panose="00000500000000000000" pitchFamily="2" charset="-52"/>
              </a:rPr>
              <a:t>цепляйте! </a:t>
            </a:r>
            <a:r>
              <a:rPr lang="ru-RU" sz="3200" dirty="0">
                <a:solidFill>
                  <a:srgbClr val="363636"/>
                </a:solidFill>
                <a:latin typeface="Corki" panose="00000500000000000000" pitchFamily="2" charset="-52"/>
              </a:rPr>
              <a:t>К тому же у водителя, который собрался взять на буксир, согласно ПДД должен быть </a:t>
            </a:r>
            <a:r>
              <a:rPr lang="ru-RU" sz="3200" b="1" dirty="0">
                <a:solidFill>
                  <a:srgbClr val="FF0000"/>
                </a:solidFill>
                <a:latin typeface="Corki" panose="00000500000000000000" pitchFamily="2" charset="-52"/>
              </a:rPr>
              <a:t>стаж вождения не менее 2 лет</a:t>
            </a:r>
            <a:r>
              <a:rPr lang="ru-RU" sz="3200" dirty="0" smtClean="0">
                <a:solidFill>
                  <a:srgbClr val="FF0000"/>
                </a:solidFill>
                <a:latin typeface="Corki" panose="00000500000000000000" pitchFamily="2" charset="-52"/>
              </a:rPr>
              <a:t>!</a:t>
            </a:r>
          </a:p>
          <a:p>
            <a:pPr algn="just"/>
            <a:endParaRPr lang="ru-RU" sz="3200" dirty="0" smtClean="0">
              <a:solidFill>
                <a:srgbClr val="FF0000"/>
              </a:solidFill>
              <a:latin typeface="Corki" panose="00000500000000000000" pitchFamily="2" charset="-52"/>
            </a:endParaRPr>
          </a:p>
          <a:p>
            <a:pPr algn="just"/>
            <a:r>
              <a:rPr lang="ru-RU" sz="3200" dirty="0">
                <a:latin typeface="Corki" panose="00000500000000000000" pitchFamily="2" charset="-52"/>
              </a:rPr>
              <a:t>Самый простой – с помощью</a:t>
            </a:r>
            <a:r>
              <a:rPr lang="ru-RU" sz="3200" b="1" dirty="0">
                <a:latin typeface="Corki" panose="00000500000000000000" pitchFamily="2" charset="-52"/>
              </a:rPr>
              <a:t> </a:t>
            </a:r>
            <a:r>
              <a:rPr lang="ru-RU" sz="3200" b="1" dirty="0">
                <a:solidFill>
                  <a:srgbClr val="FF0000"/>
                </a:solidFill>
                <a:latin typeface="Corki" panose="00000500000000000000" pitchFamily="2" charset="-52"/>
              </a:rPr>
              <a:t>гибкой сцепки</a:t>
            </a:r>
            <a:r>
              <a:rPr lang="ru-RU" sz="3200" dirty="0">
                <a:latin typeface="Corki" panose="00000500000000000000" pitchFamily="2" charset="-52"/>
              </a:rPr>
              <a:t>. Трос должен быть довольно прочным, иначе конструкция из двух автомобилей разлетится по дороге, создав аварийную ситуацию</a:t>
            </a:r>
            <a:r>
              <a:rPr lang="ru-RU" sz="3200" dirty="0" smtClean="0">
                <a:latin typeface="Corki" panose="00000500000000000000" pitchFamily="2" charset="-52"/>
              </a:rPr>
              <a:t>.</a:t>
            </a:r>
          </a:p>
          <a:p>
            <a:pPr algn="just"/>
            <a:r>
              <a:rPr lang="ru-RU" sz="3200" b="1" dirty="0" smtClean="0">
                <a:latin typeface="Corki" panose="00000500000000000000" pitchFamily="2" charset="-52"/>
              </a:rPr>
              <a:t>Длина троса от </a:t>
            </a:r>
            <a:r>
              <a:rPr lang="ru-RU" sz="3200" b="1" dirty="0">
                <a:latin typeface="Corki" panose="00000500000000000000" pitchFamily="2" charset="-52"/>
              </a:rPr>
              <a:t>4 до 6 метров</a:t>
            </a:r>
            <a:r>
              <a:rPr lang="ru-RU" sz="3200" b="1" dirty="0" smtClean="0">
                <a:latin typeface="Corki" panose="00000500000000000000" pitchFamily="2" charset="-52"/>
              </a:rPr>
              <a:t>. </a:t>
            </a:r>
            <a:r>
              <a:rPr lang="ru-RU" sz="3200" dirty="0">
                <a:latin typeface="Corki" panose="00000500000000000000" pitchFamily="2" charset="-52"/>
              </a:rPr>
              <a:t>Если трос будет короче, вы рискуете получить вмятину на багажнике от буксируемого автомобиля. Если длиннее, то между вами может кто-то влезть.</a:t>
            </a:r>
            <a:endParaRPr lang="ru-RU" sz="3200" dirty="0" smtClean="0">
              <a:solidFill>
                <a:srgbClr val="FF0000"/>
              </a:solidFill>
              <a:latin typeface="Corki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7035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1189" y="777865"/>
            <a:ext cx="7766936" cy="1646302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8683" y="701241"/>
            <a:ext cx="10640015" cy="5314548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точки зрения безопасности Правила предусмотрели, что трос должен быть оснащен двумя флажками 20х20 см с нанесенными по диагонали красными и белыми чередующимися полосами шириной 5 см со </a:t>
            </a:r>
            <a:r>
              <a:rPr lang="ru-RU" sz="2800" dirty="0" err="1">
                <a:solidFill>
                  <a:schemeClr val="tx1"/>
                </a:solidFill>
                <a:latin typeface="Corki" panose="00000500000000000000" pitchFamily="2" charset="-52"/>
              </a:rPr>
              <a:t>световозвращающей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 поверхностью. Тогда проезжающие рядом автомобили не будут встраиваться между вами, увидев эти яркие сигналы.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45" y="3040882"/>
            <a:ext cx="7194082" cy="352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47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36884"/>
            <a:ext cx="7766936" cy="385011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336884"/>
            <a:ext cx="10693667" cy="5813659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Если у буксируемого транспортного средства сломана тормозная система, то на гибкой сцепке транспортировать его 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не удастся. 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В этом случае пригодится сварная конструкция из уголков или труб, которая не даст возможности транспортным средствам сблизится. Такой способ буксировки называется </a:t>
            </a:r>
            <a:r>
              <a:rPr lang="ru-RU" sz="2800" b="1" dirty="0">
                <a:solidFill>
                  <a:srgbClr val="FF0000"/>
                </a:solidFill>
                <a:latin typeface="Corki" panose="00000500000000000000" pitchFamily="2" charset="-52"/>
              </a:rPr>
              <a:t>на жесткой сцепке</a:t>
            </a:r>
            <a:r>
              <a:rPr lang="ru-RU" sz="2800" dirty="0" smtClean="0">
                <a:solidFill>
                  <a:srgbClr val="FF0000"/>
                </a:solidFill>
                <a:latin typeface="Corki" panose="00000500000000000000" pitchFamily="2" charset="-52"/>
              </a:rPr>
              <a:t>.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При буксировке на жесткой сцепке конструкция </a:t>
            </a:r>
            <a:r>
              <a:rPr lang="ru-RU" sz="2800" b="1" dirty="0">
                <a:solidFill>
                  <a:srgbClr val="FF0000"/>
                </a:solidFill>
                <a:latin typeface="Corki" panose="00000500000000000000" pitchFamily="2" charset="-52"/>
              </a:rPr>
              <a:t>не должна превышать 4 метров</a:t>
            </a:r>
            <a:r>
              <a:rPr lang="ru-RU" sz="2800" b="1" dirty="0">
                <a:solidFill>
                  <a:schemeClr val="tx1"/>
                </a:solidFill>
                <a:latin typeface="Corki" panose="00000500000000000000" pitchFamily="2" charset="-52"/>
              </a:rPr>
              <a:t>.</a:t>
            </a:r>
            <a:endParaRPr lang="ru-RU" sz="2800" dirty="0" smtClean="0">
              <a:solidFill>
                <a:schemeClr val="tx1"/>
              </a:solidFill>
              <a:latin typeface="Corki" panose="00000500000000000000" pitchFamily="2" charset="-5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" r="261" b="13952"/>
          <a:stretch/>
        </p:blipFill>
        <p:spPr>
          <a:xfrm>
            <a:off x="2146434" y="2874293"/>
            <a:ext cx="7324826" cy="356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45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36884"/>
            <a:ext cx="7766936" cy="385011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6649" y="250258"/>
            <a:ext cx="9634887" cy="54974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> </a:t>
            </a:r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918" y="332073"/>
            <a:ext cx="76369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63636"/>
                </a:solidFill>
                <a:latin typeface="Corki" panose="00000500000000000000" pitchFamily="2" charset="-52"/>
              </a:rPr>
              <a:t>Также возможна </a:t>
            </a:r>
            <a:r>
              <a:rPr lang="ru-RU" sz="2800" b="1" dirty="0">
                <a:solidFill>
                  <a:srgbClr val="FF0000"/>
                </a:solidFill>
                <a:latin typeface="Corki" panose="00000500000000000000" pitchFamily="2" charset="-52"/>
              </a:rPr>
              <a:t>буксировка частичным вывешиванием</a:t>
            </a:r>
            <a:r>
              <a:rPr lang="ru-RU" sz="2800" dirty="0">
                <a:solidFill>
                  <a:srgbClr val="FF0000"/>
                </a:solidFill>
                <a:latin typeface="Corki" panose="00000500000000000000" pitchFamily="2" charset="-52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928" b="16595"/>
          <a:stretch/>
        </p:blipFill>
        <p:spPr>
          <a:xfrm>
            <a:off x="746671" y="937108"/>
            <a:ext cx="5610942" cy="27009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918" y="3923808"/>
            <a:ext cx="44149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363636"/>
                </a:solidFill>
                <a:latin typeface="Corki" panose="00000500000000000000" pitchFamily="2" charset="-52"/>
              </a:rPr>
              <a:t>Или </a:t>
            </a:r>
            <a:r>
              <a:rPr lang="ru-RU" sz="3200" b="1" dirty="0">
                <a:solidFill>
                  <a:srgbClr val="FF0000"/>
                </a:solidFill>
                <a:latin typeface="Corki" panose="00000500000000000000" pitchFamily="2" charset="-52"/>
              </a:rPr>
              <a:t>методом частичной погрузки</a:t>
            </a:r>
            <a:r>
              <a:rPr lang="ru-RU" dirty="0">
                <a:solidFill>
                  <a:srgbClr val="FF0000"/>
                </a:solidFill>
                <a:latin typeface="Open Sans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613" y="3696101"/>
            <a:ext cx="5412160" cy="304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2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36884"/>
            <a:ext cx="7766936" cy="385011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6649" y="250257"/>
            <a:ext cx="9634887" cy="581365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Corki" panose="00000500000000000000" pitchFamily="2" charset="-52"/>
              </a:rPr>
              <a:t>Эвакуатор буксирует автомобили, </a:t>
            </a:r>
            <a:r>
              <a:rPr lang="ru-RU" sz="3200" b="1" dirty="0">
                <a:solidFill>
                  <a:srgbClr val="FF0000"/>
                </a:solidFill>
                <a:latin typeface="Corki" panose="00000500000000000000" pitchFamily="2" charset="-52"/>
              </a:rPr>
              <a:t>полностью</a:t>
            </a:r>
            <a:r>
              <a:rPr lang="ru-RU" sz="3200" dirty="0">
                <a:solidFill>
                  <a:schemeClr val="tx1"/>
                </a:solidFill>
                <a:latin typeface="Corki" panose="00000500000000000000" pitchFamily="2" charset="-52"/>
              </a:rPr>
              <a:t> погружая их на себя.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28" b="13550"/>
          <a:stretch/>
        </p:blipFill>
        <p:spPr>
          <a:xfrm>
            <a:off x="1280159" y="1228374"/>
            <a:ext cx="9355755" cy="45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286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36884"/>
            <a:ext cx="7766936" cy="385011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6649" y="250257"/>
            <a:ext cx="10732168" cy="5813659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Хотя Правила не запрещают наличие пассажиров в буксируемой «легковушке» при буксировке на гибкой или жесткой сцепке, но лучше все же обойтись без них. Иначе перегруза с 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переворотом 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не миновать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. </a:t>
            </a:r>
            <a:r>
              <a:rPr lang="ru-RU" altLang="ru-RU" sz="2800" dirty="0">
                <a:solidFill>
                  <a:srgbClr val="363636"/>
                </a:solidFill>
                <a:latin typeface="Corki" panose="00000500000000000000" pitchFamily="2" charset="-52"/>
              </a:rPr>
              <a:t>Зато</a:t>
            </a:r>
            <a:r>
              <a:rPr lang="ru-RU" altLang="ru-RU" sz="2800" b="1" dirty="0">
                <a:solidFill>
                  <a:srgbClr val="36D877"/>
                </a:solidFill>
                <a:latin typeface="Corki" panose="00000500000000000000" pitchFamily="2" charset="-52"/>
              </a:rPr>
              <a:t> </a:t>
            </a:r>
            <a:r>
              <a:rPr lang="ru-RU" altLang="ru-RU" sz="2800" b="1" dirty="0">
                <a:solidFill>
                  <a:srgbClr val="FF0000"/>
                </a:solidFill>
                <a:latin typeface="Corki" panose="00000500000000000000" pitchFamily="2" charset="-52"/>
              </a:rPr>
              <a:t>в буксируемой машине должен обязательно сидеть за рулем водитель</a:t>
            </a:r>
            <a:r>
              <a:rPr lang="ru-RU" altLang="ru-RU" sz="2800" dirty="0">
                <a:solidFill>
                  <a:srgbClr val="FF0000"/>
                </a:solidFill>
                <a:latin typeface="Corki" panose="00000500000000000000" pitchFamily="2" charset="-52"/>
              </a:rPr>
              <a:t>.</a:t>
            </a:r>
            <a:r>
              <a:rPr lang="ru-RU" altLang="ru-RU" sz="2800" dirty="0">
                <a:solidFill>
                  <a:srgbClr val="363636"/>
                </a:solidFill>
                <a:latin typeface="Corki" panose="00000500000000000000" pitchFamily="2" charset="-52"/>
              </a:rPr>
              <a:t> Хотя если конструкция жесткой сцепки обеспечит устойчивое следование автомобиля по траектории буксирующего, то водителю заднего можно </a:t>
            </a:r>
            <a:r>
              <a:rPr lang="ru-RU" altLang="ru-RU" sz="2800" dirty="0" smtClean="0">
                <a:solidFill>
                  <a:srgbClr val="363636"/>
                </a:solidFill>
                <a:latin typeface="Corki" panose="00000500000000000000" pitchFamily="2" charset="-52"/>
              </a:rPr>
              <a:t>покинуть </a:t>
            </a:r>
            <a:r>
              <a:rPr lang="ru-RU" altLang="ru-RU" sz="2800" dirty="0">
                <a:solidFill>
                  <a:srgbClr val="363636"/>
                </a:solidFill>
                <a:latin typeface="Corki" panose="00000500000000000000" pitchFamily="2" charset="-52"/>
              </a:rPr>
              <a:t>борт машины.</a:t>
            </a:r>
            <a:r>
              <a:rPr lang="ru-RU" alt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 </a:t>
            </a:r>
          </a:p>
          <a:p>
            <a:pPr algn="just"/>
            <a:endParaRPr lang="ru-RU" sz="2800" dirty="0">
              <a:solidFill>
                <a:schemeClr val="tx1"/>
              </a:solidFill>
              <a:latin typeface="Corki" panose="00000500000000000000" pitchFamily="2" charset="-52"/>
            </a:endParaRPr>
          </a:p>
          <a:p>
            <a:pPr algn="just"/>
            <a:r>
              <a:rPr lang="ru-RU" sz="3200" b="1" dirty="0">
                <a:solidFill>
                  <a:srgbClr val="FF0000"/>
                </a:solidFill>
                <a:latin typeface="Corki" panose="00000500000000000000" pitchFamily="2" charset="-52"/>
              </a:rPr>
              <a:t>А при буксировке методом частичной погрузки людей вообще нельзя перевозить, ни в кабине, ни в кузове буксируемого</a:t>
            </a:r>
            <a:r>
              <a:rPr lang="ru-RU" sz="3200" dirty="0">
                <a:solidFill>
                  <a:srgbClr val="FF0000"/>
                </a:solidFill>
                <a:latin typeface="Corki" panose="00000500000000000000" pitchFamily="2" charset="-52"/>
              </a:rPr>
              <a:t>,</a:t>
            </a:r>
            <a:r>
              <a:rPr lang="ru-RU" sz="3200" dirty="0">
                <a:solidFill>
                  <a:schemeClr val="tx1"/>
                </a:solidFill>
                <a:latin typeface="Corki" panose="00000500000000000000" pitchFamily="2" charset="-52"/>
              </a:rPr>
              <a:t> а также в кузове буксирующего грузовика.</a:t>
            </a:r>
            <a:endParaRPr lang="ru-RU" sz="3200" dirty="0" smtClean="0">
              <a:solidFill>
                <a:schemeClr val="tx1"/>
              </a:solidFill>
              <a:latin typeface="Corki" panose="00000500000000000000" pitchFamily="2" charset="-52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-138499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41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36884"/>
            <a:ext cx="7766936" cy="385011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395" y="1"/>
            <a:ext cx="11088302" cy="6063916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rki" panose="00000500000000000000" pitchFamily="2" charset="-52"/>
              </a:rPr>
              <a:t>5 </a:t>
            </a:r>
            <a:r>
              <a:rPr lang="ru-RU" sz="3200" b="1" dirty="0">
                <a:solidFill>
                  <a:schemeClr val="tx1"/>
                </a:solidFill>
                <a:latin typeface="Corki" panose="00000500000000000000" pitchFamily="2" charset="-52"/>
              </a:rPr>
              <a:t>случаев, когда</a:t>
            </a:r>
            <a:r>
              <a:rPr lang="ru-RU" sz="3200" dirty="0">
                <a:solidFill>
                  <a:schemeClr val="tx1"/>
                </a:solidFill>
                <a:latin typeface="Corki" panose="00000500000000000000" pitchFamily="2" charset="-52"/>
              </a:rPr>
              <a:t> </a:t>
            </a:r>
            <a:r>
              <a:rPr lang="ru-RU" sz="3200" b="1" dirty="0">
                <a:solidFill>
                  <a:srgbClr val="FF0000"/>
                </a:solidFill>
                <a:latin typeface="Corki" panose="00000500000000000000" pitchFamily="2" charset="-52"/>
              </a:rPr>
              <a:t>ПДД запрещают буксировку</a:t>
            </a:r>
            <a:r>
              <a:rPr lang="ru-RU" sz="3200" dirty="0" smtClean="0">
                <a:solidFill>
                  <a:srgbClr val="FF0000"/>
                </a:solidFill>
                <a:latin typeface="Corki" panose="00000500000000000000" pitchFamily="2" charset="-52"/>
              </a:rPr>
              <a:t>: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1. Если </a:t>
            </a:r>
            <a:r>
              <a:rPr lang="ru-RU" sz="2800" b="1" dirty="0" smtClean="0">
                <a:solidFill>
                  <a:srgbClr val="FF0000"/>
                </a:solidFill>
                <a:latin typeface="Corki" panose="00000500000000000000" pitchFamily="2" charset="-52"/>
              </a:rPr>
              <a:t>не работает рулевое управление</a:t>
            </a:r>
            <a:r>
              <a:rPr lang="ru-RU" sz="2800" dirty="0" smtClean="0">
                <a:solidFill>
                  <a:srgbClr val="FF0000"/>
                </a:solidFill>
                <a:latin typeface="Corki" panose="00000500000000000000" pitchFamily="2" charset="-52"/>
              </a:rPr>
              <a:t>. 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Буксировка в этом случае допускается лишь методом частичной погрузки – во время него все равно за рулем буксируемого автомобиля не должно никого быть.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2. </a:t>
            </a:r>
            <a:r>
              <a:rPr lang="ru-RU" sz="2800" b="1" dirty="0" smtClean="0">
                <a:solidFill>
                  <a:srgbClr val="FF0000"/>
                </a:solidFill>
                <a:latin typeface="Corki" panose="00000500000000000000" pitchFamily="2" charset="-52"/>
              </a:rPr>
              <a:t>Двух и более транспортных средств</a:t>
            </a:r>
            <a:r>
              <a:rPr lang="ru-RU" sz="2800" dirty="0" smtClean="0">
                <a:solidFill>
                  <a:srgbClr val="FF0000"/>
                </a:solidFill>
                <a:latin typeface="Corki" panose="00000500000000000000" pitchFamily="2" charset="-52"/>
              </a:rPr>
              <a:t>. 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Иначе конструкция получится неуправляемой.</a:t>
            </a:r>
            <a:endParaRPr lang="ru-RU" sz="2800" dirty="0">
              <a:solidFill>
                <a:schemeClr val="tx1"/>
              </a:solidFill>
              <a:latin typeface="Corki" panose="00000500000000000000" pitchFamily="2" charset="-52"/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3. Если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 </a:t>
            </a:r>
            <a:r>
              <a:rPr lang="ru-RU" sz="2800" b="1" dirty="0">
                <a:solidFill>
                  <a:srgbClr val="FF0000"/>
                </a:solidFill>
                <a:latin typeface="Corki" panose="00000500000000000000" pitchFamily="2" charset="-52"/>
              </a:rPr>
              <a:t>отказали тормоза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. Иначе при торможении сзади едущий автомобиль будет толкать передний. А тормоза рассчитаны только на одно транспортное средство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. </a:t>
            </a:r>
            <a:r>
              <a:rPr lang="ru-RU" sz="2800" dirty="0">
                <a:latin typeface="Corki" panose="00000500000000000000" pitchFamily="2" charset="-52"/>
              </a:rPr>
              <a:t>Впрочем, на жесткой сцепке допускается буксировать транспортное средство, которое вдвое легче (по фактической массе), нежели буксир, даже при неисправной тормозной системе.</a:t>
            </a:r>
            <a:endParaRPr lang="ru-RU" sz="2800" dirty="0" smtClean="0">
              <a:solidFill>
                <a:schemeClr val="tx1"/>
              </a:solidFill>
              <a:latin typeface="Corki" panose="00000500000000000000" pitchFamily="2" charset="-52"/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4. </a:t>
            </a:r>
            <a:r>
              <a:rPr lang="ru-RU" sz="2800" b="1" dirty="0">
                <a:solidFill>
                  <a:srgbClr val="FF0000"/>
                </a:solidFill>
                <a:latin typeface="Corki" panose="00000500000000000000" pitchFamily="2" charset="-52"/>
              </a:rPr>
              <a:t>Мотоциклами без бокового прицепа, а также таких </a:t>
            </a:r>
            <a:r>
              <a:rPr lang="ru-RU" sz="2800" b="1" dirty="0" smtClean="0">
                <a:solidFill>
                  <a:srgbClr val="FF0000"/>
                </a:solidFill>
                <a:latin typeface="Corki" panose="00000500000000000000" pitchFamily="2" charset="-52"/>
              </a:rPr>
              <a:t>мотоциклов</a:t>
            </a:r>
            <a:r>
              <a:rPr lang="ru-RU" sz="2800" dirty="0" smtClean="0">
                <a:solidFill>
                  <a:srgbClr val="FF0000"/>
                </a:solidFill>
                <a:latin typeface="Corki" panose="00000500000000000000" pitchFamily="2" charset="-52"/>
              </a:rPr>
              <a:t>. 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Но буксировка 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мотоциклов с боковым прицепом не запрещена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5.</a:t>
            </a:r>
            <a:r>
              <a:rPr lang="ru-RU" sz="2800" b="1" dirty="0">
                <a:solidFill>
                  <a:schemeClr val="tx1"/>
                </a:solidFill>
                <a:latin typeface="Corki" panose="00000500000000000000" pitchFamily="2" charset="-52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orki" panose="00000500000000000000" pitchFamily="2" charset="-52"/>
              </a:rPr>
              <a:t>В гололедицу на гибкой сцепке</a:t>
            </a:r>
            <a:r>
              <a:rPr lang="ru-RU" sz="2800" dirty="0">
                <a:solidFill>
                  <a:srgbClr val="FF0000"/>
                </a:solidFill>
                <a:latin typeface="Corki" panose="00000500000000000000" pitchFamily="2" charset="-52"/>
              </a:rPr>
              <a:t>. 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Речь идет даже не 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о</a:t>
            </a:r>
            <a:r>
              <a:rPr lang="ru-RU" sz="2800" dirty="0" smtClean="0">
                <a:solidFill>
                  <a:srgbClr val="FF0000"/>
                </a:solidFill>
                <a:latin typeface="Corki" panose="00000500000000000000" pitchFamily="2" charset="-52"/>
              </a:rPr>
              <a:t> гололёде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, когда </a:t>
            </a:r>
            <a:r>
              <a:rPr lang="ru-RU" sz="2800" dirty="0">
                <a:solidFill>
                  <a:schemeClr val="tx1"/>
                </a:solidFill>
                <a:latin typeface="Corki" panose="00000500000000000000" pitchFamily="2" charset="-52"/>
              </a:rPr>
              <a:t>даже тормоза не спасут, а о периоде, когда только начинает появляться наледь на дорогах. Но если очень надо, то на жесткой сцепке такая транспортировка Правилами не запрещена.</a:t>
            </a:r>
            <a:endParaRPr lang="ru-RU" sz="2800" dirty="0" smtClean="0">
              <a:solidFill>
                <a:schemeClr val="tx1"/>
              </a:solidFill>
              <a:latin typeface="Corki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775249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36884"/>
            <a:ext cx="7766936" cy="385011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5643" y="250258"/>
            <a:ext cx="10857296" cy="606391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На автомобиле, выполняющем буксировку, должен быть предусмотрен ближний свет, а на буксируемом </a:t>
            </a:r>
            <a:r>
              <a:rPr lang="ru-RU" sz="2800" dirty="0" smtClean="0">
                <a:solidFill>
                  <a:srgbClr val="FF0000"/>
                </a:solidFill>
                <a:latin typeface="Corki" panose="00000500000000000000" pitchFamily="2" charset="-52"/>
              </a:rPr>
              <a:t>аварийная сигнализация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. 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В случае если неисправна аварийная сигнализации на автомобиль крепится </a:t>
            </a:r>
            <a:r>
              <a:rPr lang="ru-RU" sz="2800" dirty="0" smtClean="0">
                <a:solidFill>
                  <a:srgbClr val="FF0000"/>
                </a:solidFill>
                <a:latin typeface="Corki" panose="00000500000000000000" pitchFamily="2" charset="-52"/>
              </a:rPr>
              <a:t>знак аварийной остановки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.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Максимальная скорость при буксировке составляет 50 км</a:t>
            </a:r>
            <a:r>
              <a:rPr lang="en-US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/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ч, независимо от того, происходит буксировка в населенном пункте или за его пределами. Буксировка на автомагистрали не запрещена, но не стоит забывать о нормах скоростного режима на автомагистрали.</a:t>
            </a:r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Знак «Движение с прицепом запрещено»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Corki" panose="00000500000000000000" pitchFamily="2" charset="-52"/>
              </a:rPr>
              <a:t>запрещает буксировку механических транспортных средств!</a:t>
            </a:r>
            <a:endParaRPr lang="ru-RU" sz="2800" dirty="0" smtClean="0">
              <a:solidFill>
                <a:schemeClr val="tx1"/>
              </a:solidFill>
              <a:latin typeface="Corki" panose="00000500000000000000" pitchFamily="2" charset="-5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970" y="3180345"/>
            <a:ext cx="3470711" cy="347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24283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112</TotalTime>
  <Words>283</Words>
  <Application>Microsoft Office PowerPoint</Application>
  <PresentationFormat>Широкоэкранный</PresentationFormat>
  <Paragraphs>35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Corki</vt:lpstr>
      <vt:lpstr>Open Sans</vt:lpstr>
      <vt:lpstr>Wingdings 3</vt:lpstr>
      <vt:lpstr>Легкий дым</vt:lpstr>
      <vt:lpstr>Буксировка транспортных средств </vt:lpstr>
      <vt:lpstr> </vt:lpstr>
      <vt:lpstr> 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Неисправности и условия, при которых запрещается эксплуатация транспортных средств  </dc:title>
  <dc:creator>ПК</dc:creator>
  <cp:lastModifiedBy>ПК</cp:lastModifiedBy>
  <cp:revision>39</cp:revision>
  <dcterms:created xsi:type="dcterms:W3CDTF">2023-04-10T08:06:40Z</dcterms:created>
  <dcterms:modified xsi:type="dcterms:W3CDTF">2023-04-27T19:23:56Z</dcterms:modified>
</cp:coreProperties>
</file>