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73" r:id="rId4"/>
    <p:sldId id="258" r:id="rId5"/>
    <p:sldId id="274" r:id="rId6"/>
    <p:sldId id="259" r:id="rId7"/>
    <p:sldId id="271" r:id="rId8"/>
    <p:sldId id="270" r:id="rId9"/>
    <p:sldId id="260" r:id="rId10"/>
    <p:sldId id="269" r:id="rId11"/>
    <p:sldId id="261" r:id="rId12"/>
    <p:sldId id="272" r:id="rId13"/>
    <p:sldId id="264" r:id="rId14"/>
    <p:sldId id="265" r:id="rId15"/>
    <p:sldId id="26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13.11.2015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9QqhnB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9190" y="357166"/>
            <a:ext cx="3747547" cy="457200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28596" y="3000372"/>
            <a:ext cx="6286544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Психологические особенности пятиклассников</a:t>
            </a:r>
            <a:endParaRPr lang="ru-RU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43438" y="5143512"/>
            <a:ext cx="407196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</a:rPr>
              <a:t>Материал к родительскому собранию  подготовила </a:t>
            </a:r>
          </a:p>
          <a:p>
            <a:pPr algn="r"/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</a:rPr>
              <a:t>педагог-психолог : </a:t>
            </a:r>
          </a:p>
          <a:p>
            <a:pPr algn="r"/>
            <a:r>
              <a:rPr lang="ru-RU" b="1" i="1" dirty="0" err="1" smtClean="0">
                <a:solidFill>
                  <a:schemeClr val="accent3">
                    <a:lumMod val="75000"/>
                  </a:schemeClr>
                </a:solidFill>
              </a:rPr>
              <a:t>Елькина</a:t>
            </a:r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</a:rPr>
              <a:t> Ю.А</a:t>
            </a: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  <a:endParaRPr lang="ru-RU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Юлия\Pictures\3D_Figures\3D Character (9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2132856"/>
            <a:ext cx="2160240" cy="4007197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39552" y="764704"/>
            <a:ext cx="7200800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4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</a:rPr>
              <a:t>6. Чаще хвалите и поощряйте ребенка. Ребенок должен чувствовать Вашу поддержку и одобрение, когда добивается успехов.</a:t>
            </a:r>
          </a:p>
          <a:p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14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</a:rPr>
              <a:t>7. Внушайте ребенку, что он смелый, трудолюбивый, умный, находчивый, ловкий, аккуратный, думающий, любимый, нужный, незаменимый…</a:t>
            </a:r>
          </a:p>
          <a:p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14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</a:rPr>
              <a:t>8. Давайте больше самостоятельности в домашних делах, поручите обязательную работу по дому, спрашивайте за ее выполнение как со взрослого.</a:t>
            </a:r>
          </a:p>
          <a:p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14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</a:rPr>
              <a:t>9. Формируйте положительную самооценку: «Я - умный», «Я – смелый», «Я все могу».</a:t>
            </a:r>
          </a:p>
          <a:p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14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</a:rPr>
              <a:t>10. Верьте в своего ребенка. Ваша вера способна превратить возможность в действительность. Ты замечательный! Ты умный и сообразительный! Ты это сможешь!</a:t>
            </a:r>
          </a:p>
          <a:p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14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</a:rPr>
              <a:t>11. Любите своего ребенка безвозмездно! Будьте его другом!</a:t>
            </a:r>
            <a:br>
              <a:rPr lang="ru-RU" sz="14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14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</a:rPr>
              <a:t>ВНИМАНИЕ! Очень важно похвалить и обнять ребенка с самого утра. Это аванс на весь долгий и трудный день!</a:t>
            </a:r>
          </a:p>
          <a:p>
            <a:endParaRPr lang="ru-RU" sz="14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552" y="476672"/>
            <a:ext cx="77048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Как готовить домашнее задание</a:t>
            </a:r>
            <a:endParaRPr lang="ru-RU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" name="Picture 2" descr="C:\Users\Юлия\Pictures\3D_Figures\3D Character (28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4427984" y="2492896"/>
            <a:ext cx="4198773" cy="314908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547664" y="2276872"/>
            <a:ext cx="58326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755576" y="1628800"/>
            <a:ext cx="7704856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1. Не оставляй подготовку к докладам, сочинениям, творческим работам на последний день, поскольку это требует большого количества времени, готовься к ним заранее, на протяжении нескольких дней, распределяя нагрузку равномерно.</a:t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2. При подготовке устных уроков используй карты, схемы. Они помогут тебе лучше понять и запомнить материал. К ним необходимо обращаться и при ответах на уроке. Чем лучше ты умеешь пользоваться картами, схемами, таблицами, тем выше будет оценка.</a:t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i="1" dirty="0" smtClean="0"/>
              <a:t>Попробуй использовать при подготовке устных заданий метод “5 П”, разработанный психологами.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1 П - Просмотри текст (бегло)</a:t>
            </a:r>
            <a:br>
              <a:rPr lang="ru-RU" sz="1400" dirty="0" smtClean="0"/>
            </a:br>
            <a:r>
              <a:rPr lang="ru-RU" sz="1400" dirty="0" smtClean="0"/>
              <a:t>2 П - Придумай к нему вопросы</a:t>
            </a:r>
            <a:br>
              <a:rPr lang="ru-RU" sz="1400" dirty="0" smtClean="0"/>
            </a:br>
            <a:r>
              <a:rPr lang="ru-RU" sz="1400" dirty="0" smtClean="0"/>
              <a:t>3 П – Прочти внимательно, помечая карандашом самые важные места</a:t>
            </a:r>
            <a:br>
              <a:rPr lang="ru-RU" sz="1400" dirty="0" smtClean="0"/>
            </a:br>
            <a:r>
              <a:rPr lang="ru-RU" sz="1400" dirty="0" smtClean="0"/>
              <a:t>4 П – Перескажи текст</a:t>
            </a:r>
            <a:br>
              <a:rPr lang="ru-RU" sz="1400" dirty="0" smtClean="0"/>
            </a:br>
            <a:r>
              <a:rPr lang="ru-RU" sz="1400" dirty="0" smtClean="0"/>
              <a:t>5 П – Просмотри текст повторно</a:t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3. Составляй план устного ответа.</a:t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4. Проверяй </a:t>
            </a:r>
            <a:r>
              <a:rPr lang="ru-RU" sz="1400" smtClean="0"/>
              <a:t>себя.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71600" y="404664"/>
            <a:ext cx="75608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Техника компьютерной безопасности</a:t>
            </a:r>
            <a:endParaRPr lang="ru-RU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" name="Picture 2" descr="C:\Users\Юлия\Desktop\3D_Figures\3D Character (46) — коп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448780"/>
            <a:ext cx="6552728" cy="49145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Юлия\Desktop\3D_Figures\3D Character (78) — коп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2348880"/>
            <a:ext cx="4422453" cy="3981763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39552" y="332656"/>
            <a:ext cx="8136904" cy="5216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</a:rPr>
              <a:t>Ч</a:t>
            </a:r>
            <a:r>
              <a:rPr lang="ru-RU" sz="1400" b="1" i="1" dirty="0" smtClean="0">
                <a:solidFill>
                  <a:schemeClr val="accent1">
                    <a:lumMod val="75000"/>
                  </a:schemeClr>
                </a:solidFill>
              </a:rPr>
              <a:t>тобы компьютер не принес малышу физического и психологического вреда, необходимо соблюдать простые правила безопасности:</a:t>
            </a:r>
          </a:p>
          <a:p>
            <a:pPr>
              <a:lnSpc>
                <a:spcPct val="150000"/>
              </a:lnSpc>
            </a:pP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14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</a:rPr>
              <a:t>1. Правильно организуйте рабочее место. Ребенок должен сидеть на расстоянии 50-60 см от монитора, источник света располагаться слева от экрана.</a:t>
            </a:r>
          </a:p>
          <a:p>
            <a:pPr>
              <a:lnSpc>
                <a:spcPct val="150000"/>
              </a:lnSpc>
            </a:pP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14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</a:rPr>
              <a:t>2. Следите за тем, чтобы спина и ноги ребенка имели опору, так вы предотвратите ухудшение осанки.</a:t>
            </a:r>
          </a:p>
          <a:p>
            <a:pPr>
              <a:lnSpc>
                <a:spcPct val="150000"/>
              </a:lnSpc>
            </a:pP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14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</a:rPr>
              <a:t>3. Самая большая нагрузка при работе с компьютером приходиться на органы зрения. Поэтому обратите внимание на качество вашего монитора: минимальная частота обновления экрана в рабочем режиме должна быть 85 Гц. Чтобы глаза отдыхали, делайте с ребенком специальные упражнения</a:t>
            </a:r>
            <a:r>
              <a:rPr lang="ru-RU" sz="1200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1200" b="1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ru-RU" sz="12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Юлия\Desktop\3D_Figures\3D Character (45) — коп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988840"/>
            <a:ext cx="6965032" cy="4346343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51520" y="332656"/>
            <a:ext cx="8712968" cy="5542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</a:rPr>
              <a:t>4. Для дошкольников рекомендуют проводить компьютерные уроки по 15 минут, для младших школьников – по 20 минут.</a:t>
            </a:r>
          </a:p>
          <a:p>
            <a:pPr>
              <a:lnSpc>
                <a:spcPct val="150000"/>
              </a:lnSpc>
            </a:pP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14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</a:rPr>
              <a:t>5. Формируйте правильное отношение ребенка к компьютеру, это поможет избежать осложнений в будущем.</a:t>
            </a:r>
          </a:p>
          <a:p>
            <a:pPr>
              <a:lnSpc>
                <a:spcPct val="150000"/>
              </a:lnSpc>
            </a:pP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14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</a:rPr>
              <a:t>6. Подчеркивайте словом и действием, что эта «умная машина» – рабочий инструмент.</a:t>
            </a:r>
          </a:p>
          <a:p>
            <a:pPr>
              <a:lnSpc>
                <a:spcPct val="150000"/>
              </a:lnSpc>
            </a:pP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14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</a:rPr>
              <a:t>7. Покажите, что вы используете компьютер только для дела. Например, строите с его помощью графики или пишите статьи.</a:t>
            </a:r>
          </a:p>
          <a:p>
            <a:pPr>
              <a:lnSpc>
                <a:spcPct val="150000"/>
              </a:lnSpc>
            </a:pP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14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</a:rPr>
              <a:t>8. Не используйте агрессивные игры, чтобы расслабиться после работы или, хотя бы, не играйте в них при ребенке.</a:t>
            </a:r>
          </a:p>
          <a:p>
            <a:pPr>
              <a:lnSpc>
                <a:spcPct val="150000"/>
              </a:lnSpc>
            </a:pP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14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</a:rPr>
              <a:t>9. Не делайте из компьютера тайны за семью печатями, а, наоборот, обеспечьте свободный доступ к обучающим и развивающим программам</a:t>
            </a:r>
            <a:endParaRPr lang="ru-RU" sz="14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2780928"/>
            <a:ext cx="684076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УДАЧИ!!!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55576" y="836712"/>
            <a:ext cx="76328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Уважаемые родители!</a:t>
            </a:r>
          </a:p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Полезную информацию по теме нашего собрания вы можете прочитать на сайте нашей школы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71600" y="1988840"/>
            <a:ext cx="7416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tonshschool.ru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Юлия\Desktop\3D_Figures\3D Character (53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785926"/>
            <a:ext cx="3348748" cy="446499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115616" y="476672"/>
            <a:ext cx="66967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Возрастные психологические особенности пятиклассников</a:t>
            </a:r>
            <a:endParaRPr lang="ru-RU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59632" y="1268760"/>
            <a:ext cx="70567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 Возраст детей пятого класса можно назвать переходным от </a:t>
            </a:r>
            <a:r>
              <a:rPr lang="ru-RU" b="1" dirty="0" smtClean="0">
                <a:solidFill>
                  <a:srgbClr val="FF0000"/>
                </a:solidFill>
              </a:rPr>
              <a:t>младшего школьного к младшему подростковому.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27784" y="2132856"/>
            <a:ext cx="59766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  Психологически этот возраст связан с постепенным обретением </a:t>
            </a:r>
            <a:r>
              <a:rPr lang="ru-RU" b="1" dirty="0" smtClean="0">
                <a:solidFill>
                  <a:srgbClr val="FF0000"/>
                </a:solidFill>
              </a:rPr>
              <a:t>чувства взрослости </a:t>
            </a:r>
            <a:r>
              <a:rPr lang="ru-RU" dirty="0" smtClean="0"/>
              <a:t>- главного личностного новообразования младшего подростка.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786050" y="3645024"/>
            <a:ext cx="581839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  Подросток ориентирован </a:t>
            </a:r>
            <a:r>
              <a:rPr lang="ru-RU" b="1" dirty="0" smtClean="0">
                <a:solidFill>
                  <a:srgbClr val="FF0000"/>
                </a:solidFill>
              </a:rPr>
              <a:t>на установление доверительно-дружеских отношений</a:t>
            </a:r>
            <a:r>
              <a:rPr lang="ru-RU" dirty="0" smtClean="0"/>
              <a:t>, усваиваются навыки рефлексии последствий своего или чьего-то поведения, социальные нормы взаимодействия людей, нравственные ценности.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115616" y="476672"/>
            <a:ext cx="66967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Возрастные психологические особенности пятиклассников</a:t>
            </a:r>
            <a:endParaRPr lang="ru-RU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8" name="Picture 2" descr="C:\Users\Юлия\Desktop\3D_Figures\3D Character (41) — коп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2564904"/>
            <a:ext cx="2850704" cy="2850704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611560" y="1196752"/>
            <a:ext cx="74888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Именно в силу психологической ценности отношений со сверстниками происходит замена ведущей </a:t>
            </a:r>
            <a:r>
              <a:rPr lang="ru-RU" dirty="0" smtClean="0">
                <a:solidFill>
                  <a:srgbClr val="0070C0"/>
                </a:solidFill>
              </a:rPr>
              <a:t>учебной деятельности </a:t>
            </a:r>
            <a:r>
              <a:rPr lang="ru-RU" dirty="0" smtClean="0"/>
              <a:t>(что было характерно для младшего школьника) на </a:t>
            </a:r>
            <a:r>
              <a:rPr lang="ru-RU" b="1" dirty="0" smtClean="0">
                <a:solidFill>
                  <a:srgbClr val="FF0000"/>
                </a:solidFill>
              </a:rPr>
              <a:t>ведущую деятельность общения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83568" y="2564904"/>
            <a:ext cx="597666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Умственная активность подростков высока, но способности будут развиваться только в деятельности, </a:t>
            </a:r>
            <a:r>
              <a:rPr lang="ru-RU" b="1" dirty="0" smtClean="0">
                <a:solidFill>
                  <a:srgbClr val="FF0000"/>
                </a:solidFill>
              </a:rPr>
              <a:t>вызывающей положительные эмоции</a:t>
            </a:r>
            <a:r>
              <a:rPr lang="ru-RU" dirty="0" smtClean="0"/>
              <a:t>; успех (или неуспех) существенно влияет на мотивацию учения.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683568" y="4293096"/>
            <a:ext cx="70567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b="1" dirty="0" smtClean="0">
                <a:solidFill>
                  <a:srgbClr val="FF0000"/>
                </a:solidFill>
              </a:rPr>
              <a:t>Совпадение оценки и самооценки </a:t>
            </a:r>
            <a:r>
              <a:rPr lang="ru-RU" dirty="0" smtClean="0"/>
              <a:t>важно для благополучия подростка.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899592" y="5229200"/>
            <a:ext cx="76328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Учитывая при этом </a:t>
            </a:r>
            <a:r>
              <a:rPr lang="ru-RU" b="1" dirty="0" smtClean="0">
                <a:solidFill>
                  <a:srgbClr val="FF0000"/>
                </a:solidFill>
              </a:rPr>
              <a:t>физиологические особенности пубертатного возраста</a:t>
            </a:r>
            <a:r>
              <a:rPr lang="ru-RU" dirty="0" smtClean="0"/>
              <a:t> (рассогласование темпов роста и развития различных функциональных систем и т.п.), можно понять и крайнюю эмоциональную стабильность.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Юлия\Desktop\3D_Figures\3D Character (107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2708920"/>
            <a:ext cx="2570583" cy="3429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39552" y="692696"/>
            <a:ext cx="77768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Анатомо-физиологические особенности подростков</a:t>
            </a:r>
          </a:p>
          <a:p>
            <a:pPr algn="ctr"/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 11-15 лет</a:t>
            </a:r>
            <a:endParaRPr lang="ru-RU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3568" y="1772816"/>
            <a:ext cx="792088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Процесс полового созревания протекает под контролем нервной системы и при участии желез внутренней секреции.</a:t>
            </a:r>
            <a:br>
              <a:rPr lang="ru-RU" dirty="0" smtClean="0"/>
            </a:br>
            <a:r>
              <a:rPr lang="ru-RU" dirty="0" smtClean="0"/>
              <a:t>У девочек изменяется форма скелета, таз расширяется, иначе распределяются мышечная и жировая ткань, фигура приобретает женские очертания.</a:t>
            </a:r>
            <a:br>
              <a:rPr lang="ru-RU" dirty="0" smtClean="0"/>
            </a:br>
            <a:r>
              <a:rPr lang="ru-RU" dirty="0" smtClean="0"/>
              <a:t>У мальчиков в процессе взросления меняется голос, меняется работа половых органов. Интенсивный рост скелетных мышц идет в условиях тканевой и кислородной недостаточности. Организм испытывает перегрузки. Подросток быстро утомляется, у него снижается выносливость.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11560" y="5013176"/>
            <a:ext cx="79208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Очень важно в этот период жизни не предъявлять по отношению к подросткам завышенных требований, спокойно и уважительно относиться к тому, что успехов стало меньше, чем в 10 лет.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Юлия\Desktop\3D_Figures\3D Character (68) — коп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02170" y="2780928"/>
            <a:ext cx="2616678" cy="348890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39552" y="692696"/>
            <a:ext cx="77768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Анатомо-физиологические особенности подростков</a:t>
            </a:r>
          </a:p>
          <a:p>
            <a:pPr algn="ctr"/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 11-15 лет</a:t>
            </a:r>
            <a:endParaRPr lang="ru-RU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3568" y="1772816"/>
            <a:ext cx="79208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 подростка 11-13 лет снижается скорость оперативного мышления, ухудшается умственная работоспособность.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971600" y="2852936"/>
            <a:ext cx="712879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 11-13 лет подросток пытается определить свою роль и место в социуме. В общении на первое место выходит налаживание контактов со сверстниками. Самоощущение в среде одноклассников, товарищей по секции, кружку, тусовке становится определяющим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043608" y="4653136"/>
            <a:ext cx="698477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Так как социальное и биологическое созревание у подростка идет параллельно и взаимосвязано, то установившееся в 8-9 лет личностная гармония претерпевает сокрушительные изменения. В этом и состоит трудность переходного возраста, как для самой личности, так и для окружающих людей.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55576" y="548680"/>
            <a:ext cx="770485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Пятиклассники- период адаптации</a:t>
            </a: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683568" y="1556792"/>
            <a:ext cx="7704856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 пятом классе </a:t>
            </a:r>
            <a:r>
              <a:rPr lang="ru-RU" b="1" dirty="0" smtClean="0">
                <a:solidFill>
                  <a:srgbClr val="FF0000"/>
                </a:solidFill>
              </a:rPr>
              <a:t>условия обучения коренным образом меняются</a:t>
            </a:r>
            <a:r>
              <a:rPr lang="ru-RU" dirty="0" smtClean="0"/>
              <a:t>: дети переходят от одного основного учителя к системе «классный руководитель - учителя-предметники», уроки, как правило, проходят в разных кабинетах.</a:t>
            </a:r>
            <a:br>
              <a:rPr lang="ru-RU" dirty="0" smtClean="0"/>
            </a:br>
            <a:r>
              <a:rPr lang="ru-RU" dirty="0" smtClean="0"/>
              <a:t>В адаптационной период дети могут стать более тревожными, робкими или, напротив, «развязными», чрезмерно шумными, суетливыми. У них может снизиться работоспособность, они могут стать забывчивыми, неорганизованными. иногда нарушается сон, аппетит... Подобные функциональные отклонения в той или иной форме характерны примерно для 70–80% школьников.</a:t>
            </a:r>
            <a:br>
              <a:rPr lang="ru-RU" dirty="0" smtClean="0"/>
            </a:br>
            <a:r>
              <a:rPr lang="ru-RU" dirty="0" smtClean="0"/>
              <a:t>У большинства детей подобные отклонения </a:t>
            </a:r>
            <a:r>
              <a:rPr lang="ru-RU" b="1" dirty="0" smtClean="0">
                <a:solidFill>
                  <a:srgbClr val="FF0000"/>
                </a:solidFill>
              </a:rPr>
              <a:t>носят единичный характер и исчезают</a:t>
            </a:r>
            <a:r>
              <a:rPr lang="ru-RU" dirty="0" smtClean="0"/>
              <a:t>, как правило, через 2–4 недели после начала учебы. Однако есть дети, у которых процесс адаптации затягивается на 2–3 месяца и даже больше.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1560" y="764704"/>
            <a:ext cx="74888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Основные причины трудностей в обучении  пятиклассников</a:t>
            </a:r>
            <a:endParaRPr lang="ru-RU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1628800"/>
            <a:ext cx="7992888" cy="92333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  прежде всего недостатки учебной подготовки: пробелы в знаниях за предшествующие периоды обучения, неправильно усвоенные и несформированные учебные умения и навыки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39552" y="2780928"/>
            <a:ext cx="8136904" cy="1477328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  трудности могут быть также связаны с </a:t>
            </a:r>
            <a:r>
              <a:rPr lang="ru-RU" dirty="0" err="1" smtClean="0"/>
              <a:t>несформированностью</a:t>
            </a:r>
            <a:r>
              <a:rPr lang="ru-RU" dirty="0" smtClean="0"/>
              <a:t> необходимых мыслительных действий и операций – анализа, синтеза, с плохим речевым развитием, недостатками развития внимания и памяти.</a:t>
            </a: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39552" y="4357694"/>
            <a:ext cx="8136904" cy="1200329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  причиной снижения успеваемости может быть слабая произвольность поведения и деятельности – нежелание, “невозможность”, по словам школьников, заставить себя постоянно заниматься.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755576" y="5572140"/>
            <a:ext cx="763284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FF0000"/>
                </a:solidFill>
              </a:rPr>
              <a:t>В общении с пятиклассниками, при оказании им помощи в учебе важно использовать юмор. Юмор имеет очень большое значение для развития ребенка этого возраста, в том числе и познавательного</a:t>
            </a:r>
            <a:endParaRPr lang="ru-RU" sz="1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Юлия\Pictures\3D_Figures\3D Character (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2348880"/>
            <a:ext cx="5328592" cy="399644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899592" y="548680"/>
            <a:ext cx="734481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Рекомендации родителям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95536" y="1412776"/>
            <a:ext cx="65527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endParaRPr lang="ru-RU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395536" y="1268760"/>
            <a:ext cx="8280920" cy="5437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 smtClean="0">
                <a:solidFill>
                  <a:schemeClr val="accent4">
                    <a:lumMod val="50000"/>
                  </a:schemeClr>
                </a:solidFill>
              </a:rPr>
              <a:t>Воодушевите ребенка на рассказ о своих школьных делах.</a:t>
            </a: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sz="1600" b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sz="1600" b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1600" b="1" i="1" dirty="0" smtClean="0">
                <a:solidFill>
                  <a:schemeClr val="accent4">
                    <a:lumMod val="50000"/>
                  </a:schemeClr>
                </a:solidFill>
              </a:rPr>
              <a:t>Регулярно беседуйте с классным руководителем и  учителями вашего ребенка о его успеваемости, поведении и взаимоотношениях с другими детьми.</a:t>
            </a:r>
            <a:br>
              <a:rPr lang="ru-RU" sz="1600" b="1" i="1" dirty="0" smtClean="0">
                <a:solidFill>
                  <a:schemeClr val="accent4">
                    <a:lumMod val="50000"/>
                  </a:schemeClr>
                </a:solidFill>
              </a:rPr>
            </a:br>
            <a:endParaRPr lang="ru-RU" sz="1600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sz="1600" b="1" i="1" dirty="0" smtClean="0">
                <a:solidFill>
                  <a:schemeClr val="accent4">
                    <a:lumMod val="50000"/>
                  </a:schemeClr>
                </a:solidFill>
              </a:rPr>
              <a:t>Не связывайте оценки за успеваемость ребенка со своей системой наказаний и поощрений.</a:t>
            </a:r>
          </a:p>
          <a:p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sz="1600" b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1600" b="1" i="1" dirty="0" smtClean="0">
                <a:solidFill>
                  <a:schemeClr val="accent4">
                    <a:lumMod val="50000"/>
                  </a:schemeClr>
                </a:solidFill>
              </a:rPr>
              <a:t>Знайте программу и особенности школы, где учится ваш ребенок.</a:t>
            </a: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sz="1600" b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sz="1600" b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1600" b="1" i="1" dirty="0" smtClean="0">
                <a:solidFill>
                  <a:schemeClr val="accent4">
                    <a:lumMod val="50000"/>
                  </a:schemeClr>
                </a:solidFill>
              </a:rPr>
              <a:t>Помогайте ребенку выполнять домашние задания, но не делайте их сами.</a:t>
            </a: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sz="1600" b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sz="1600" b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1600" b="1" i="1" dirty="0" smtClean="0">
                <a:solidFill>
                  <a:schemeClr val="accent4">
                    <a:lumMod val="50000"/>
                  </a:schemeClr>
                </a:solidFill>
              </a:rPr>
              <a:t>Особенные усилия прилагайте для того, чтобы поддерживать спокойную и стабильную атмосферу в доме, когда в школьной жизни ребенка происходят изменения.</a:t>
            </a: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sz="1600" b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sz="1600" b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1600" b="1" i="1" dirty="0" smtClean="0">
                <a:solidFill>
                  <a:schemeClr val="accent4">
                    <a:lumMod val="50000"/>
                  </a:schemeClr>
                </a:solidFill>
              </a:rPr>
              <a:t>Обратите внимание на занятия спортом или прогулки, правильное питание, витаминизацию.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</a:br>
            <a:endParaRPr lang="ru-RU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Юлия\Desktop\3D_Figures\3D Character (67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1556792"/>
            <a:ext cx="3204356" cy="427247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899592" y="548680"/>
            <a:ext cx="734481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Рекомендации родителям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95536" y="1412776"/>
            <a:ext cx="6552728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</a:rPr>
              <a:t>Будьте терпеливы. Давайте ребенку время на осознание нового.</a:t>
            </a:r>
            <a:br>
              <a:rPr lang="ru-RU" sz="1400" b="1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ru-RU" sz="14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342900" indent="-342900">
              <a:buAutoNum type="arabicPeriod"/>
            </a:pP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</a:rPr>
              <a:t> Внушайте положительное. Не пугайте будущими бедами. Лучше говорить о хорошем, что ждет его, если вести себя правильно.</a:t>
            </a:r>
            <a:br>
              <a:rPr lang="ru-RU" sz="1400" b="1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ru-RU" sz="14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342900" indent="-342900">
              <a:buAutoNum type="arabicPeriod"/>
            </a:pP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</a:rPr>
              <a:t> Почаще позволяйте ребенку делать то, что хочется ему, а не Вам. Принуждая, Вы вырабатываете у него негативизм – отрицательное отношение ко всему, что вы можете сказать  или сделать.</a:t>
            </a:r>
            <a:br>
              <a:rPr lang="ru-RU" sz="1400" b="1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ru-RU" sz="14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342900" indent="-342900">
              <a:buAutoNum type="arabicPeriod"/>
            </a:pP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</a:rPr>
              <a:t> Давайте ребенку отдых от Ваших внушений.  По статистике, к ребенку 37 раз в сутки обращаются в повелительном тоне, 42 - в увещевательном, 50 раз - в обвинительном. Ребенку нужен отдых от каких бы то ни было воздействий и обращений. Он нуждается в доле свободы, чтобы вырасти самостоятельным.</a:t>
            </a:r>
            <a:br>
              <a:rPr lang="ru-RU" sz="1400" b="1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ru-RU" sz="14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342900" indent="-342900">
              <a:buAutoNum type="arabicPeriod"/>
            </a:pP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</a:rPr>
              <a:t> Уважайте право ребенка на тайну. Если ребенок вас боится – он будет лгать</a:t>
            </a:r>
            <a:r>
              <a:rPr lang="ru-RU" sz="1400" dirty="0" smtClean="0"/>
              <a:t>.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2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319</TotalTime>
  <Words>613</Words>
  <Application>Microsoft Office PowerPoint</Application>
  <PresentationFormat>Экран (4:3)</PresentationFormat>
  <Paragraphs>63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Аспект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Юлия Елькина</dc:creator>
  <cp:lastModifiedBy>Админ</cp:lastModifiedBy>
  <cp:revision>35</cp:revision>
  <dcterms:created xsi:type="dcterms:W3CDTF">2013-10-09T04:48:49Z</dcterms:created>
  <dcterms:modified xsi:type="dcterms:W3CDTF">2015-11-13T17:10:31Z</dcterms:modified>
</cp:coreProperties>
</file>