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2" r:id="rId26"/>
    <p:sldId id="283" r:id="rId27"/>
    <p:sldId id="284" r:id="rId28"/>
    <p:sldId id="285" r:id="rId29"/>
    <p:sldId id="286" r:id="rId30"/>
    <p:sldId id="281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30445-1CFD-4273-B6B4-0583057C8F89}" type="datetimeFigureOut">
              <a:rPr lang="ru-RU" smtClean="0"/>
              <a:t>26.04.2025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917B-54B0-4225-92E8-5C43CBBCDDE6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861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30445-1CFD-4273-B6B4-0583057C8F89}" type="datetimeFigureOut">
              <a:rPr lang="ru-RU" smtClean="0"/>
              <a:t>26.04.2025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917B-54B0-4225-92E8-5C43CBBCDD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724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30445-1CFD-4273-B6B4-0583057C8F89}" type="datetimeFigureOut">
              <a:rPr lang="ru-RU" smtClean="0"/>
              <a:t>26.04.2025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917B-54B0-4225-92E8-5C43CBBCDD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6705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30445-1CFD-4273-B6B4-0583057C8F89}" type="datetimeFigureOut">
              <a:rPr lang="ru-RU" smtClean="0"/>
              <a:t>26.04.2025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917B-54B0-4225-92E8-5C43CBBCDDE6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345116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30445-1CFD-4273-B6B4-0583057C8F89}" type="datetimeFigureOut">
              <a:rPr lang="ru-RU" smtClean="0"/>
              <a:t>26.04.2025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917B-54B0-4225-92E8-5C43CBBCDD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78234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30445-1CFD-4273-B6B4-0583057C8F89}" type="datetimeFigureOut">
              <a:rPr lang="ru-RU" smtClean="0"/>
              <a:t>26.04.2025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917B-54B0-4225-92E8-5C43CBBCDDE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745388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30445-1CFD-4273-B6B4-0583057C8F89}" type="datetimeFigureOut">
              <a:rPr lang="ru-RU" smtClean="0"/>
              <a:t>26.04.2025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917B-54B0-4225-92E8-5C43CBBCDD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370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30445-1CFD-4273-B6B4-0583057C8F89}" type="datetimeFigureOut">
              <a:rPr lang="ru-RU" smtClean="0"/>
              <a:t>26.04.2025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917B-54B0-4225-92E8-5C43CBBCDD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6270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30445-1CFD-4273-B6B4-0583057C8F89}" type="datetimeFigureOut">
              <a:rPr lang="ru-RU" smtClean="0"/>
              <a:t>26.04.2025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917B-54B0-4225-92E8-5C43CBBCDD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558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30445-1CFD-4273-B6B4-0583057C8F89}" type="datetimeFigureOut">
              <a:rPr lang="ru-RU" smtClean="0"/>
              <a:t>26.04.2025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917B-54B0-4225-92E8-5C43CBBCDD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054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30445-1CFD-4273-B6B4-0583057C8F89}" type="datetimeFigureOut">
              <a:rPr lang="ru-RU" smtClean="0"/>
              <a:t>26.04.2025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917B-54B0-4225-92E8-5C43CBBCDD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110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30445-1CFD-4273-B6B4-0583057C8F89}" type="datetimeFigureOut">
              <a:rPr lang="ru-RU" smtClean="0"/>
              <a:t>26.04.2025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917B-54B0-4225-92E8-5C43CBBCDD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850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30445-1CFD-4273-B6B4-0583057C8F89}" type="datetimeFigureOut">
              <a:rPr lang="ru-RU" smtClean="0"/>
              <a:t>26.04.2025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917B-54B0-4225-92E8-5C43CBBCDD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894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30445-1CFD-4273-B6B4-0583057C8F89}" type="datetimeFigureOut">
              <a:rPr lang="ru-RU" smtClean="0"/>
              <a:t>26.04.2025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917B-54B0-4225-92E8-5C43CBBCDD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899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30445-1CFD-4273-B6B4-0583057C8F89}" type="datetimeFigureOut">
              <a:rPr lang="ru-RU" smtClean="0"/>
              <a:t>26.04.2025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917B-54B0-4225-92E8-5C43CBBCDD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126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30445-1CFD-4273-B6B4-0583057C8F89}" type="datetimeFigureOut">
              <a:rPr lang="ru-RU" smtClean="0"/>
              <a:t>26.04.2025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917B-54B0-4225-92E8-5C43CBBCDD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663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30445-1CFD-4273-B6B4-0583057C8F89}" type="datetimeFigureOut">
              <a:rPr lang="ru-RU" smtClean="0"/>
              <a:t>26.04.2025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D917B-54B0-4225-92E8-5C43CBBCDD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74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C330445-1CFD-4273-B6B4-0583057C8F89}" type="datetimeFigureOut">
              <a:rPr lang="ru-RU" smtClean="0"/>
              <a:t>26.04.2025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D2D917B-54B0-4225-92E8-5C43CBBCDD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0157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g"/><Relationship Id="rId4" Type="http://schemas.openxmlformats.org/officeDocument/2006/relationships/image" Target="../media/image51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7" Type="http://schemas.openxmlformats.org/officeDocument/2006/relationships/image" Target="../media/image5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g"/><Relationship Id="rId5" Type="http://schemas.openxmlformats.org/officeDocument/2006/relationships/image" Target="../media/image55.jpg"/><Relationship Id="rId4" Type="http://schemas.openxmlformats.org/officeDocument/2006/relationships/image" Target="../media/image54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g"/><Relationship Id="rId5" Type="http://schemas.openxmlformats.org/officeDocument/2006/relationships/image" Target="../media/image60.jpg"/><Relationship Id="rId4" Type="http://schemas.openxmlformats.org/officeDocument/2006/relationships/image" Target="../media/image59.jp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g"/><Relationship Id="rId3" Type="http://schemas.openxmlformats.org/officeDocument/2006/relationships/image" Target="../media/image62.jpg"/><Relationship Id="rId7" Type="http://schemas.openxmlformats.org/officeDocument/2006/relationships/image" Target="../media/image6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g"/><Relationship Id="rId5" Type="http://schemas.openxmlformats.org/officeDocument/2006/relationships/image" Target="../media/image64.jpeg"/><Relationship Id="rId4" Type="http://schemas.openxmlformats.org/officeDocument/2006/relationships/image" Target="../media/image63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jpg"/><Relationship Id="rId4" Type="http://schemas.openxmlformats.org/officeDocument/2006/relationships/image" Target="../media/image69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509963"/>
            <a:ext cx="9144000" cy="1747837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Picture 2" descr="https://avatars.mds.yandex.net/i?id=2a000001945e8e70bcb4bc6154423642c8fb-1437265-fast-image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4160" y="1322184"/>
            <a:ext cx="6583680" cy="393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574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11092" y="6224692"/>
            <a:ext cx="1848676" cy="322412"/>
          </a:xfrm>
        </p:spPr>
        <p:txBody>
          <a:bodyPr>
            <a:normAutofit/>
          </a:bodyPr>
          <a:lstStyle/>
          <a:p>
            <a:r>
              <a:rPr lang="ru-RU" sz="1100" dirty="0">
                <a:solidFill>
                  <a:schemeClr val="accent1">
                    <a:lumMod val="75000"/>
                  </a:schemeClr>
                </a:solidFill>
              </a:rPr>
              <a:t>2024-2025 учебный год</a:t>
            </a:r>
            <a:endParaRPr lang="ru-RU" sz="1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535838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2200" b="1" dirty="0"/>
              <a:t>Праздники:</a:t>
            </a:r>
            <a:endParaRPr lang="ru-RU" sz="2200" dirty="0"/>
          </a:p>
          <a:p>
            <a:r>
              <a:rPr lang="ru-RU" sz="2200" dirty="0">
                <a:solidFill>
                  <a:schemeClr val="tx1"/>
                </a:solidFill>
              </a:rPr>
              <a:t>- «День Российского флага»;</a:t>
            </a:r>
          </a:p>
          <a:p>
            <a:r>
              <a:rPr lang="ru-RU" sz="2200" dirty="0">
                <a:solidFill>
                  <a:schemeClr val="tx1"/>
                </a:solidFill>
              </a:rPr>
              <a:t>- «День Матери»;</a:t>
            </a:r>
          </a:p>
          <a:p>
            <a:r>
              <a:rPr lang="ru-RU" sz="2200" dirty="0">
                <a:solidFill>
                  <a:schemeClr val="tx1"/>
                </a:solidFill>
              </a:rPr>
              <a:t>- «День Отца»;</a:t>
            </a:r>
          </a:p>
          <a:p>
            <a:r>
              <a:rPr lang="ru-RU" sz="2200" dirty="0" smtClean="0">
                <a:solidFill>
                  <a:schemeClr val="tx1"/>
                </a:solidFill>
              </a:rPr>
              <a:t> </a:t>
            </a:r>
            <a:r>
              <a:rPr lang="ru-RU" sz="2200" dirty="0">
                <a:solidFill>
                  <a:schemeClr val="tx1"/>
                </a:solidFill>
              </a:rPr>
              <a:t>- </a:t>
            </a:r>
            <a:r>
              <a:rPr lang="ru-RU" sz="2200" dirty="0" smtClean="0">
                <a:solidFill>
                  <a:schemeClr val="tx1"/>
                </a:solidFill>
              </a:rPr>
              <a:t>Новогодний </a:t>
            </a:r>
            <a:r>
              <a:rPr lang="ru-RU" sz="2200" dirty="0">
                <a:solidFill>
                  <a:schemeClr val="tx1"/>
                </a:solidFill>
              </a:rPr>
              <a:t>утренник «Магазин игрушек»;</a:t>
            </a:r>
          </a:p>
          <a:p>
            <a:r>
              <a:rPr lang="ru-RU" sz="2200" dirty="0">
                <a:solidFill>
                  <a:schemeClr val="tx1"/>
                </a:solidFill>
              </a:rPr>
              <a:t>- «День защитника Отечества»;</a:t>
            </a:r>
          </a:p>
          <a:p>
            <a:r>
              <a:rPr lang="ru-RU" sz="2200" dirty="0">
                <a:solidFill>
                  <a:schemeClr val="tx1"/>
                </a:solidFill>
              </a:rPr>
              <a:t>- «День космонавтики»;</a:t>
            </a:r>
          </a:p>
          <a:p>
            <a:r>
              <a:rPr lang="ru-RU" sz="2200" dirty="0" smtClean="0">
                <a:solidFill>
                  <a:schemeClr val="tx1"/>
                </a:solidFill>
              </a:rPr>
              <a:t>- </a:t>
            </a:r>
            <a:r>
              <a:rPr lang="ru-RU" sz="2200" dirty="0">
                <a:solidFill>
                  <a:schemeClr val="tx1"/>
                </a:solidFill>
              </a:rPr>
              <a:t>«День Победы</a:t>
            </a:r>
            <a:r>
              <a:rPr lang="ru-RU" sz="2200" dirty="0" smtClean="0">
                <a:solidFill>
                  <a:schemeClr val="tx1"/>
                </a:solidFill>
              </a:rPr>
              <a:t>».</a:t>
            </a:r>
            <a:r>
              <a:rPr lang="ru-RU" sz="2200" b="1" dirty="0">
                <a:solidFill>
                  <a:schemeClr val="tx1"/>
                </a:solidFill>
              </a:rPr>
              <a:t> </a:t>
            </a:r>
            <a:endParaRPr lang="ru-RU" sz="2200" b="1" dirty="0" smtClean="0">
              <a:solidFill>
                <a:schemeClr val="tx1"/>
              </a:solidFill>
            </a:endParaRPr>
          </a:p>
          <a:p>
            <a:endParaRPr lang="ru-RU" sz="2200" b="1" dirty="0" smtClean="0"/>
          </a:p>
          <a:p>
            <a:pPr marL="0" indent="0">
              <a:buNone/>
            </a:pPr>
            <a:r>
              <a:rPr lang="ru-RU" sz="2200" b="1" dirty="0" smtClean="0"/>
              <a:t>Анкета</a:t>
            </a:r>
            <a:r>
              <a:rPr lang="ru-RU" sz="2200" b="1" dirty="0"/>
              <a:t>, буклеты, консультация и рекомендация для родителей.</a:t>
            </a:r>
            <a:endParaRPr lang="ru-RU" sz="2200" dirty="0"/>
          </a:p>
          <a:p>
            <a:r>
              <a:rPr lang="ru-RU" sz="2200" b="1" dirty="0">
                <a:solidFill>
                  <a:schemeClr val="tx1"/>
                </a:solidFill>
              </a:rPr>
              <a:t>- </a:t>
            </a:r>
            <a:r>
              <a:rPr lang="ru-RU" sz="2200" dirty="0">
                <a:solidFill>
                  <a:schemeClr val="tx1"/>
                </a:solidFill>
              </a:rPr>
              <a:t>Анкета. (Цель: Изучение отношения родителей к необходимости патриотического воспитания в ДОУ); </a:t>
            </a:r>
          </a:p>
          <a:p>
            <a:r>
              <a:rPr lang="ru-RU" sz="2200" b="1" dirty="0">
                <a:solidFill>
                  <a:schemeClr val="tx1"/>
                </a:solidFill>
              </a:rPr>
              <a:t>- </a:t>
            </a:r>
            <a:r>
              <a:rPr lang="ru-RU" sz="2200" dirty="0">
                <a:solidFill>
                  <a:schemeClr val="tx1"/>
                </a:solidFill>
              </a:rPr>
              <a:t>Консультация «Роль семьи в воспитании патриотических чувств у дошкольников»;</a:t>
            </a:r>
          </a:p>
          <a:p>
            <a:r>
              <a:rPr lang="ru-RU" sz="2200" dirty="0">
                <a:solidFill>
                  <a:schemeClr val="tx1"/>
                </a:solidFill>
              </a:rPr>
              <a:t>- Рекомендации для родителей «Воспитание маленького патриота»;</a:t>
            </a:r>
          </a:p>
          <a:p>
            <a:r>
              <a:rPr lang="ru-RU" sz="2200" dirty="0">
                <a:solidFill>
                  <a:schemeClr val="tx1"/>
                </a:solidFill>
              </a:rPr>
              <a:t>- Буклеты по теме «Растим патриотов своей страны», «Нравственно-патриотическое воспитание </a:t>
            </a:r>
            <a:r>
              <a:rPr lang="ru-RU" sz="2200" dirty="0" smtClean="0">
                <a:solidFill>
                  <a:schemeClr val="tx1"/>
                </a:solidFill>
              </a:rPr>
              <a:t>  дошкольников</a:t>
            </a:r>
            <a:r>
              <a:rPr lang="ru-RU" sz="2200" dirty="0">
                <a:solidFill>
                  <a:schemeClr val="tx1"/>
                </a:solidFill>
              </a:rPr>
              <a:t>».</a:t>
            </a:r>
          </a:p>
          <a:p>
            <a:pPr marL="0" indent="0">
              <a:buNone/>
            </a:pPr>
            <a:r>
              <a:rPr lang="ru-RU" sz="2200" b="1" dirty="0"/>
              <a:t> Оформление патриотического уголка</a:t>
            </a:r>
            <a:r>
              <a:rPr lang="ru-RU" sz="2200" dirty="0"/>
              <a:t> </a:t>
            </a:r>
            <a:r>
              <a:rPr lang="ru-RU" sz="2200" dirty="0">
                <a:solidFill>
                  <a:schemeClr val="tx1"/>
                </a:solidFill>
              </a:rPr>
              <a:t>в группе «С чего начинается родина…»  патриотический уголок.</a:t>
            </a:r>
          </a:p>
          <a:p>
            <a:endParaRPr lang="ru-RU" sz="2200" b="1" dirty="0" smtClean="0"/>
          </a:p>
          <a:p>
            <a:pPr marL="0" indent="0">
              <a:buNone/>
            </a:pPr>
            <a:r>
              <a:rPr lang="ru-RU" sz="2200" b="1" dirty="0" smtClean="0"/>
              <a:t>Создание </a:t>
            </a:r>
            <a:r>
              <a:rPr lang="ru-RU" sz="2200" b="1" dirty="0"/>
              <a:t>альбомов: </a:t>
            </a:r>
            <a:r>
              <a:rPr lang="ru-RU" sz="2200" dirty="0"/>
              <a:t> </a:t>
            </a:r>
          </a:p>
          <a:p>
            <a:r>
              <a:rPr lang="ru-RU" sz="2200" dirty="0">
                <a:solidFill>
                  <a:schemeClr val="tx1"/>
                </a:solidFill>
              </a:rPr>
              <a:t>- «Герои нашего времени» альбом о героях участниках СВО</a:t>
            </a:r>
            <a:r>
              <a:rPr lang="ru-RU" sz="2200" i="1" dirty="0">
                <a:solidFill>
                  <a:schemeClr val="tx1"/>
                </a:solidFill>
              </a:rPr>
              <a:t>.</a:t>
            </a:r>
            <a:endParaRPr lang="ru-RU" sz="2200" dirty="0">
              <a:solidFill>
                <a:schemeClr val="tx1"/>
              </a:solidFill>
            </a:endParaRPr>
          </a:p>
          <a:p>
            <a:r>
              <a:rPr lang="ru-RU" sz="2200" i="1" dirty="0">
                <a:solidFill>
                  <a:schemeClr val="tx1"/>
                </a:solidFill>
              </a:rPr>
              <a:t>- Картотека стихов и пословиц о Родине.</a:t>
            </a:r>
            <a:endParaRPr lang="ru-RU" sz="2200" dirty="0">
              <a:solidFill>
                <a:schemeClr val="tx1"/>
              </a:solidFill>
            </a:endParaRPr>
          </a:p>
          <a:p>
            <a:endParaRPr lang="ru-RU" sz="1400" dirty="0"/>
          </a:p>
        </p:txBody>
      </p:sp>
      <p:pic>
        <p:nvPicPr>
          <p:cNvPr id="4" name="Picture 8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966" y="3910453"/>
            <a:ext cx="4228552" cy="263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246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77242" y="6215548"/>
            <a:ext cx="1847088" cy="331556"/>
          </a:xfrm>
        </p:spPr>
        <p:txBody>
          <a:bodyPr>
            <a:normAutofit/>
          </a:bodyPr>
          <a:lstStyle/>
          <a:p>
            <a:r>
              <a:rPr lang="ru-RU" sz="1100" dirty="0">
                <a:solidFill>
                  <a:schemeClr val="accent1">
                    <a:lumMod val="75000"/>
                  </a:schemeClr>
                </a:solidFill>
              </a:rPr>
              <a:t>2024-2025 учебный год</a:t>
            </a:r>
            <a:endParaRPr lang="ru-RU" sz="1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6032" y="256032"/>
            <a:ext cx="11594592" cy="4078224"/>
          </a:xfrm>
        </p:spPr>
        <p:txBody>
          <a:bodyPr/>
          <a:lstStyle/>
          <a:p>
            <a:r>
              <a:rPr lang="ru-RU" b="1" u="sng" dirty="0"/>
              <a:t>Таким образом, патриотизм - </a:t>
            </a:r>
            <a:r>
              <a:rPr lang="ru-RU" b="1" i="1" u="sng" dirty="0"/>
              <a:t>это постоянная работа ума и души, любовь и уважение к старшим, каждодневные усилия во имя того, чтобы наша общая родина - Россия становилась могущественнее и краше.  Участвуя в проекте дети научились выражать свои чувства патриотизма и   чувства любви своей Родине.</a:t>
            </a:r>
            <a:endParaRPr lang="ru-RU" dirty="0"/>
          </a:p>
        </p:txBody>
      </p:sp>
      <p:pic>
        <p:nvPicPr>
          <p:cNvPr id="4" name="Picture 8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966" y="3910453"/>
            <a:ext cx="4228552" cy="263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Алекс\AppData\Local\Microsoft\Windows\INetCache\Content.Word\1000179164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1024" y="3227323"/>
            <a:ext cx="4001048" cy="23664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140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8212" y="6278689"/>
            <a:ext cx="1848676" cy="306831"/>
          </a:xfrm>
        </p:spPr>
        <p:txBody>
          <a:bodyPr/>
          <a:lstStyle/>
          <a:p>
            <a:r>
              <a:rPr lang="ru-RU" sz="1100" dirty="0">
                <a:solidFill>
                  <a:srgbClr val="052F61">
                    <a:lumMod val="75000"/>
                  </a:srgbClr>
                </a:solidFill>
              </a:rPr>
              <a:t>2024-2025 учебный год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246889"/>
            <a:ext cx="10928668" cy="2313432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>
                <a:solidFill>
                  <a:schemeClr val="tx1"/>
                </a:solidFill>
              </a:rPr>
              <a:t>Фотоотчет деятельности </a:t>
            </a:r>
            <a:r>
              <a:rPr lang="ru-RU" i="1" dirty="0" smtClean="0">
                <a:solidFill>
                  <a:schemeClr val="tx1"/>
                </a:solidFill>
              </a:rPr>
              <a:t>проекта</a:t>
            </a:r>
            <a:endParaRPr lang="ru-RU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Коллаж </a:t>
            </a:r>
            <a:r>
              <a:rPr lang="ru-RU" dirty="0">
                <a:solidFill>
                  <a:schemeClr val="tx1"/>
                </a:solidFill>
              </a:rPr>
              <a:t>к 8 сентября «Они сражались за Родину» (Блокада Ленинграда);</a:t>
            </a:r>
          </a:p>
          <a:p>
            <a:endParaRPr lang="ru-RU" dirty="0"/>
          </a:p>
        </p:txBody>
      </p:sp>
      <p:pic>
        <p:nvPicPr>
          <p:cNvPr id="9" name="Picture 8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2999" y="3948869"/>
            <a:ext cx="4228552" cy="263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C:\Users\Алекс\AppData\Local\Microsoft\Windows\INetCache\Content.Word\1000178976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8267" y="4076888"/>
            <a:ext cx="2644732" cy="2086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Алекс\AppData\Local\Microsoft\Windows\INetCache\Content.Word\1000178974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774" y="4076888"/>
            <a:ext cx="2879090" cy="2086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Алекс\AppData\Local\Microsoft\Windows\INetCache\Content.Word\1000179174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8267" y="1859314"/>
            <a:ext cx="2684780" cy="19720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Алекс\AppData\Local\Microsoft\Windows\INetCache\Content.Word\1000179171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552" y="1859314"/>
            <a:ext cx="3039257" cy="19720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C:\Users\Алекс\AppData\Local\Microsoft\Windows\INetCache\Content.Word\1000179178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6488" y="1859314"/>
            <a:ext cx="2651410" cy="19720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871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47275" y="6263108"/>
            <a:ext cx="1985836" cy="322412"/>
          </a:xfrm>
        </p:spPr>
        <p:txBody>
          <a:bodyPr>
            <a:normAutofit/>
          </a:bodyPr>
          <a:lstStyle/>
          <a:p>
            <a:r>
              <a:rPr lang="ru-RU" sz="1100" dirty="0" smtClean="0">
                <a:solidFill>
                  <a:schemeClr val="bg2">
                    <a:lumMod val="50000"/>
                  </a:schemeClr>
                </a:solidFill>
              </a:rPr>
              <a:t>2024-2025 учебный год</a:t>
            </a:r>
            <a:endParaRPr lang="ru-RU" sz="11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00948" y="128017"/>
            <a:ext cx="8534400" cy="128016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4" name="Picture 8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2999" y="3948869"/>
            <a:ext cx="4228552" cy="263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Алекс\AppData\Local\Microsoft\Windows\INetCache\Content.Word\100017897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072" y="662277"/>
            <a:ext cx="3588956" cy="2370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Алекс\AppData\Local\Microsoft\Windows\INetCache\Content.Word\1000178982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535" y="646684"/>
            <a:ext cx="3511297" cy="2386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Алекс\AppData\Local\Microsoft\Windows\INetCache\Content.Word\1000179177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886" y="3618480"/>
            <a:ext cx="3282201" cy="22339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028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64788" y="6180258"/>
            <a:ext cx="1958404" cy="553719"/>
          </a:xfrm>
        </p:spPr>
        <p:txBody>
          <a:bodyPr>
            <a:normAutofit/>
          </a:bodyPr>
          <a:lstStyle/>
          <a:p>
            <a:r>
              <a:rPr lang="ru-RU" sz="1100" dirty="0" smtClean="0">
                <a:solidFill>
                  <a:schemeClr val="bg2">
                    <a:lumMod val="50000"/>
                  </a:schemeClr>
                </a:solidFill>
              </a:rPr>
              <a:t>2024-2025 учебный год</a:t>
            </a:r>
            <a:endParaRPr lang="ru-RU" sz="11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9768" y="685801"/>
            <a:ext cx="11393424" cy="5669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  </a:t>
            </a:r>
            <a:r>
              <a:rPr lang="ru-RU" dirty="0" smtClean="0">
                <a:solidFill>
                  <a:schemeClr val="tx1"/>
                </a:solidFill>
              </a:rPr>
              <a:t>Стенгазета </a:t>
            </a:r>
            <a:r>
              <a:rPr lang="ru-RU" dirty="0">
                <a:solidFill>
                  <a:schemeClr val="tx1"/>
                </a:solidFill>
              </a:rPr>
              <a:t>ко Дню пожилого человека «Портреты дедушек и бабушек»</a:t>
            </a:r>
          </a:p>
        </p:txBody>
      </p:sp>
      <p:pic>
        <p:nvPicPr>
          <p:cNvPr id="4" name="Picture 8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2999" y="3948869"/>
            <a:ext cx="4228552" cy="263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Алекс\Desktop\Воспитательдокументы на аттестацию\Воспитатель\фото мастер класс\1000167507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2999" y="2139819"/>
            <a:ext cx="3810000" cy="3127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Алекс\Desktop\Воспитательдокументы на аттестацию\Воспитатель\фото мастер класс\1000167488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64" y="1590612"/>
            <a:ext cx="2781300" cy="2209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Алекс\Desktop\Воспитательдокументы на аттестацию\Воспитатель\фото мастер класс\1000167493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275" y="1612202"/>
            <a:ext cx="3048000" cy="21882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567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21240" y="6123491"/>
            <a:ext cx="1911096" cy="334263"/>
          </a:xfrm>
        </p:spPr>
        <p:txBody>
          <a:bodyPr/>
          <a:lstStyle/>
          <a:p>
            <a:r>
              <a:rPr lang="ru-RU" sz="1100" dirty="0">
                <a:solidFill>
                  <a:srgbClr val="146194">
                    <a:lumMod val="50000"/>
                  </a:srgbClr>
                </a:solidFill>
              </a:rPr>
              <a:t>2024-2025 учебный год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3464" y="109729"/>
            <a:ext cx="11548872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chemeClr val="tx1"/>
                </a:solidFill>
              </a:rPr>
              <a:t>Коллективная работа ко дню волонтера «Твори добро»</a:t>
            </a:r>
          </a:p>
        </p:txBody>
      </p:sp>
      <p:pic>
        <p:nvPicPr>
          <p:cNvPr id="4" name="Picture 8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2999" y="3948869"/>
            <a:ext cx="4228552" cy="263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Алекс\AppData\Local\Microsoft\Windows\INetCache\Content.Word\Screenshot_20250112-202317_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2483" y="2582349"/>
            <a:ext cx="3404235" cy="2733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Алекс\AppData\Local\Microsoft\Windows\INetCache\Content.Word\Screenshot_20250112-202322_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495" y="1252729"/>
            <a:ext cx="3337560" cy="2508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Алекс\AppData\Local\Microsoft\Windows\INetCache\Content.Word\Screenshot_20250112-202306_1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34" y="1252729"/>
            <a:ext cx="3277870" cy="25088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809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77724" y="6325277"/>
            <a:ext cx="1967548" cy="249260"/>
          </a:xfrm>
        </p:spPr>
        <p:txBody>
          <a:bodyPr>
            <a:normAutofit fontScale="90000"/>
          </a:bodyPr>
          <a:lstStyle/>
          <a:p>
            <a:r>
              <a:rPr lang="ru-RU" sz="1100" dirty="0">
                <a:solidFill>
                  <a:srgbClr val="146194">
                    <a:lumMod val="50000"/>
                  </a:srgbClr>
                </a:solidFill>
              </a:rPr>
              <a:t>2024-2025 учебный год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128017"/>
            <a:ext cx="10846372" cy="1033271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chemeClr val="tx1"/>
                </a:solidFill>
              </a:rPr>
              <a:t>Выставка рисунков «Мы </a:t>
            </a:r>
            <a:r>
              <a:rPr lang="ru-RU" dirty="0" smtClean="0">
                <a:solidFill>
                  <a:schemeClr val="tx1"/>
                </a:solidFill>
              </a:rPr>
              <a:t>разные </a:t>
            </a:r>
            <a:r>
              <a:rPr lang="ru-RU" dirty="0">
                <a:solidFill>
                  <a:schemeClr val="tx1"/>
                </a:solidFill>
              </a:rPr>
              <a:t>,но мы вместе»</a:t>
            </a:r>
          </a:p>
        </p:txBody>
      </p:sp>
      <p:pic>
        <p:nvPicPr>
          <p:cNvPr id="13" name="Рисунок 12" descr="C:\Users\Алекс\AppData\Local\Microsoft\Windows\INetCache\Content.Word\100017898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444" y="1208341"/>
            <a:ext cx="2898140" cy="19958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C:\Users\Алекс\AppData\Local\Microsoft\Windows\INetCache\Content.Word\1000179205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9683" y="2813346"/>
            <a:ext cx="4075430" cy="3063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C:\Users\Алекс\AppData\Local\Microsoft\Windows\INetCache\Content.Word\1000178983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2" y="1161288"/>
            <a:ext cx="3014345" cy="20326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8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448" y="4113461"/>
            <a:ext cx="4228552" cy="263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828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84244" y="6153912"/>
            <a:ext cx="1720660" cy="251967"/>
          </a:xfrm>
        </p:spPr>
        <p:txBody>
          <a:bodyPr/>
          <a:lstStyle/>
          <a:p>
            <a:r>
              <a:rPr lang="ru-RU" sz="1000" dirty="0">
                <a:solidFill>
                  <a:srgbClr val="146194">
                    <a:lumMod val="50000"/>
                  </a:srgbClr>
                </a:solidFill>
              </a:rPr>
              <a:t>2024-2025 учебный год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274320"/>
            <a:ext cx="11120692" cy="87782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chemeClr val="tx1"/>
                </a:solidFill>
              </a:rPr>
              <a:t>«День </a:t>
            </a:r>
            <a:r>
              <a:rPr lang="ru-RU" dirty="0" smtClean="0">
                <a:solidFill>
                  <a:schemeClr val="tx1"/>
                </a:solidFill>
              </a:rPr>
              <a:t>флага России»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C:\Users\Алекс\AppData\Local\Microsoft\Windows\INetCache\Content.Word\Screenshot_20250112-200748_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3903" y="3615054"/>
            <a:ext cx="4183507" cy="241084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Алекс\AppData\Local\Microsoft\Windows\INetCache\Content.Word\Screenshot_20250112-200755_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63" y="1152145"/>
            <a:ext cx="4484370" cy="2246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Алекс\AppData\Local\Microsoft\Windows\INetCache\Content.Word\Screenshot_20250112-200810_1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8169" y="1152145"/>
            <a:ext cx="4356735" cy="2246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8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2999" y="3948869"/>
            <a:ext cx="4228552" cy="263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931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21404" y="6122156"/>
            <a:ext cx="1711516" cy="315975"/>
          </a:xfrm>
        </p:spPr>
        <p:txBody>
          <a:bodyPr/>
          <a:lstStyle/>
          <a:p>
            <a:r>
              <a:rPr lang="ru-RU" sz="1000" dirty="0">
                <a:solidFill>
                  <a:srgbClr val="146194">
                    <a:lumMod val="50000"/>
                  </a:srgbClr>
                </a:solidFill>
              </a:rPr>
              <a:t>2024-2025 учебный год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100584"/>
            <a:ext cx="10855516" cy="9052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solidFill>
                  <a:schemeClr val="tx1"/>
                </a:solidFill>
              </a:rPr>
              <a:t>«День Отца»</a:t>
            </a:r>
          </a:p>
        </p:txBody>
      </p:sp>
      <p:pic>
        <p:nvPicPr>
          <p:cNvPr id="4" name="Рисунок 3" descr="C:\Users\Алекс\Desktop\Воспитательдокументы на аттестацию\Воспитатель\Детский сад\Группа Пчелки 2024 г\100016917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2" y="1026478"/>
            <a:ext cx="3810000" cy="215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Алекс\Desktop\Воспитательдокументы на аттестацию\Воспитатель\Фото детский сад № 40\Группа Пчелки 2024 г\100016918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9728" y="1026478"/>
            <a:ext cx="3810000" cy="215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Алекс\Desktop\Воспитательдокументы на аттестацию\Воспитатель\Фото детский сад № 40\Группа Пчелки 2024 г\1000169136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970" y="3525774"/>
            <a:ext cx="3810000" cy="215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8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2999" y="3948869"/>
            <a:ext cx="4228552" cy="263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0990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61448" y="6080760"/>
            <a:ext cx="1766380" cy="352551"/>
          </a:xfrm>
        </p:spPr>
        <p:txBody>
          <a:bodyPr/>
          <a:lstStyle/>
          <a:p>
            <a:r>
              <a:rPr lang="ru-RU" sz="1000" dirty="0">
                <a:solidFill>
                  <a:srgbClr val="146194">
                    <a:lumMod val="50000"/>
                  </a:srgbClr>
                </a:solidFill>
              </a:rPr>
              <a:t>2024-2025 учебный год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137161"/>
            <a:ext cx="10700068" cy="66751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«День Матери»</a:t>
            </a:r>
          </a:p>
        </p:txBody>
      </p:sp>
      <p:pic>
        <p:nvPicPr>
          <p:cNvPr id="4" name="Рисунок 3" descr="C:\Users\Алекс\AppData\Local\Microsoft\Windows\INetCache\Content.Word\Screenshot_20250113-195906_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1543" y="1020507"/>
            <a:ext cx="2124329" cy="2882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Алекс\AppData\Local\Microsoft\Windows\INetCache\Content.Word\Screenshot_20250113-200818_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697" y="2346763"/>
            <a:ext cx="2185098" cy="3112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Алекс\AppData\Local\Microsoft\Windows\INetCache\Content.Word\Screenshot_20250113-195932_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158" y="1020508"/>
            <a:ext cx="2023618" cy="2882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8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287" y="3903149"/>
            <a:ext cx="4228552" cy="263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211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09729"/>
            <a:ext cx="10515600" cy="2002535"/>
          </a:xfrm>
        </p:spPr>
        <p:txBody>
          <a:bodyPr>
            <a:normAutofit/>
          </a:bodyPr>
          <a:lstStyle/>
          <a:p>
            <a:pPr algn="ctr"/>
            <a:r>
              <a:rPr lang="ru-RU" sz="1600" dirty="0"/>
              <a:t>ГБДОУ № 40 Детский сад Калининского района г. </a:t>
            </a:r>
            <a:r>
              <a:rPr lang="ru-RU" sz="1600" dirty="0" smtClean="0"/>
              <a:t>Санкт–Петербурга. </a:t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b="1" dirty="0" smtClean="0">
                <a:solidFill>
                  <a:srgbClr val="FF0000"/>
                </a:solidFill>
              </a:rPr>
              <a:t>ПРОЕКТ  </a:t>
            </a:r>
            <a:r>
              <a:rPr lang="ru-RU" sz="1600" dirty="0">
                <a:solidFill>
                  <a:srgbClr val="FF0000"/>
                </a:solidFill>
              </a:rPr>
              <a:t/>
            </a:r>
            <a:br>
              <a:rPr lang="ru-RU" sz="1600" dirty="0">
                <a:solidFill>
                  <a:srgbClr val="FF0000"/>
                </a:solidFill>
              </a:rPr>
            </a:br>
            <a:r>
              <a:rPr lang="ru-RU" sz="1600" b="1" dirty="0">
                <a:solidFill>
                  <a:srgbClr val="FF0000"/>
                </a:solidFill>
              </a:rPr>
              <a:t>  </a:t>
            </a:r>
            <a:r>
              <a:rPr lang="ru-RU" sz="1600" b="1" dirty="0" smtClean="0">
                <a:solidFill>
                  <a:srgbClr val="FF0000"/>
                </a:solidFill>
              </a:rPr>
              <a:t/>
            </a:r>
            <a:br>
              <a:rPr lang="ru-RU" sz="1600" b="1" dirty="0" smtClean="0">
                <a:solidFill>
                  <a:srgbClr val="FF0000"/>
                </a:solidFill>
              </a:rPr>
            </a:br>
            <a:r>
              <a:rPr lang="ru-RU" sz="1600" b="1" dirty="0" smtClean="0">
                <a:solidFill>
                  <a:srgbClr val="FF0000"/>
                </a:solidFill>
              </a:rPr>
              <a:t>  </a:t>
            </a:r>
            <a:r>
              <a:rPr lang="ru-RU" sz="1600" b="1" dirty="0">
                <a:solidFill>
                  <a:srgbClr val="FF0000"/>
                </a:solidFill>
              </a:rPr>
              <a:t>ПАТРИОТИЧЕСКОЕ   ВОСПИТАНИЕ   </a:t>
            </a:r>
            <a:r>
              <a:rPr lang="ru-RU" sz="1600" b="1" dirty="0" smtClean="0">
                <a:solidFill>
                  <a:srgbClr val="FF0000"/>
                </a:solidFill>
              </a:rPr>
              <a:t>ДОШКОЛЬНИКОВ </a:t>
            </a:r>
            <a:r>
              <a:rPr lang="ru-RU" sz="1600" b="1" i="1" dirty="0">
                <a:solidFill>
                  <a:srgbClr val="FF0000"/>
                </a:solidFill>
              </a:rPr>
              <a:t>«Россия – Родина моя»</a:t>
            </a:r>
            <a:r>
              <a:rPr lang="ru-RU" sz="1600" dirty="0">
                <a:solidFill>
                  <a:srgbClr val="FF0000"/>
                </a:solidFill>
              </a:rPr>
              <a:t/>
            </a:r>
            <a:br>
              <a:rPr lang="ru-RU" sz="1600" dirty="0">
                <a:solidFill>
                  <a:srgbClr val="FF0000"/>
                </a:solidFill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 </a:t>
            </a:r>
            <a:r>
              <a:rPr lang="ru-RU" sz="1400" b="1" dirty="0" smtClean="0"/>
              <a:t>Средняя группа «Пчелки»</a:t>
            </a:r>
            <a:endParaRPr lang="ru-RU" sz="1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38928" y="4791456"/>
            <a:ext cx="6793992" cy="18928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b="1" dirty="0">
                <a:solidFill>
                  <a:schemeClr val="tx1"/>
                </a:solidFill>
              </a:rPr>
              <a:t>«</a:t>
            </a:r>
            <a:r>
              <a:rPr lang="ru-RU" sz="1400" b="1" i="1" dirty="0">
                <a:solidFill>
                  <a:schemeClr val="tx1"/>
                </a:solidFill>
              </a:rPr>
              <a:t>Только тот, кто любит, ценит и уважает накопленное и сохранённое предшествующим поколением, может любить Родину, узнать её, стать подлинным патриотом</a:t>
            </a:r>
            <a:r>
              <a:rPr lang="ru-RU" sz="1400" b="1" dirty="0" smtClean="0">
                <a:solidFill>
                  <a:schemeClr val="tx1"/>
                </a:solidFill>
              </a:rPr>
              <a:t>».     </a:t>
            </a:r>
          </a:p>
          <a:p>
            <a:pPr marL="0" indent="0" algn="r">
              <a:buNone/>
            </a:pPr>
            <a:r>
              <a:rPr lang="ru-RU" sz="1400" b="1" dirty="0" smtClean="0">
                <a:solidFill>
                  <a:schemeClr val="tx1"/>
                </a:solidFill>
              </a:rPr>
              <a:t> С</a:t>
            </a:r>
            <a:r>
              <a:rPr lang="ru-RU" sz="1400" b="1" dirty="0">
                <a:solidFill>
                  <a:schemeClr val="tx1"/>
                </a:solidFill>
              </a:rPr>
              <a:t>. </a:t>
            </a:r>
            <a:r>
              <a:rPr lang="ru-RU" sz="1400" b="1" dirty="0" smtClean="0">
                <a:solidFill>
                  <a:schemeClr val="tx1"/>
                </a:solidFill>
              </a:rPr>
              <a:t>Михалков </a:t>
            </a:r>
          </a:p>
          <a:p>
            <a:pPr marL="0" indent="0">
              <a:buNone/>
            </a:pPr>
            <a:r>
              <a:rPr lang="ru-RU" sz="1400" b="1" dirty="0" smtClean="0">
                <a:solidFill>
                  <a:schemeClr val="tx1"/>
                </a:solidFill>
              </a:rPr>
              <a:t>Проект разработали:                 Лопухова. Н.А</a:t>
            </a:r>
          </a:p>
          <a:p>
            <a:pPr marL="0" indent="0" algn="ctr">
              <a:buNone/>
            </a:pPr>
            <a:r>
              <a:rPr lang="ru-RU" sz="1400" b="1" dirty="0" smtClean="0">
                <a:solidFill>
                  <a:schemeClr val="tx1"/>
                </a:solidFill>
              </a:rPr>
              <a:t> Яшина. М.В.</a:t>
            </a:r>
          </a:p>
          <a:p>
            <a:pPr marL="0" indent="0" algn="ctr">
              <a:buNone/>
            </a:pPr>
            <a:endParaRPr lang="ru-RU" sz="1400" b="1" i="1" dirty="0" smtClean="0"/>
          </a:p>
        </p:txBody>
      </p:sp>
      <p:pic>
        <p:nvPicPr>
          <p:cNvPr id="4" name="Рисунок 3" descr="C:\Users\Алекс\AppData\Local\Microsoft\Windows\INetCache\Content.Word\100017916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897" y="2032635"/>
            <a:ext cx="4510722" cy="268566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55" y="4654296"/>
            <a:ext cx="3044952" cy="202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68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64788" y="6242113"/>
            <a:ext cx="1748092" cy="297687"/>
          </a:xfrm>
        </p:spPr>
        <p:txBody>
          <a:bodyPr/>
          <a:lstStyle/>
          <a:p>
            <a:r>
              <a:rPr lang="ru-RU" sz="1000" dirty="0">
                <a:solidFill>
                  <a:srgbClr val="146194">
                    <a:lumMod val="50000"/>
                  </a:srgbClr>
                </a:solidFill>
              </a:rPr>
              <a:t>2024-2025 учебный год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292609"/>
            <a:ext cx="10928668" cy="72237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chemeClr val="tx1"/>
                </a:solidFill>
              </a:rPr>
              <a:t>Новогодний утренник «Магазин игрушек»</a:t>
            </a:r>
          </a:p>
        </p:txBody>
      </p:sp>
      <p:pic>
        <p:nvPicPr>
          <p:cNvPr id="4" name="Рисунок 3" descr="C:\Users\Алекс\AppData\Local\Microsoft\Windows\INetCache\Content.Word\Screenshot_20250112-201803_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169" y="1209549"/>
            <a:ext cx="3252470" cy="17805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Алекс\AppData\Local\Microsoft\Windows\INetCache\Content.Word\Screenshot_20250112-201551_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0404" y="3514980"/>
            <a:ext cx="4085590" cy="2296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Алекс\AppData\Local\Microsoft\Windows\INetCache\Content.Word\Screenshot_20250112-201612_1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6604" y="1209549"/>
            <a:ext cx="3340735" cy="17805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8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287" y="3903149"/>
            <a:ext cx="4228552" cy="263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598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39108" y="6196393"/>
            <a:ext cx="1720660" cy="343407"/>
          </a:xfrm>
        </p:spPr>
        <p:txBody>
          <a:bodyPr/>
          <a:lstStyle/>
          <a:p>
            <a:r>
              <a:rPr lang="ru-RU" sz="1000" dirty="0">
                <a:solidFill>
                  <a:srgbClr val="146194">
                    <a:lumMod val="50000"/>
                  </a:srgbClr>
                </a:solidFill>
              </a:rPr>
              <a:t>2024-2025 учебный год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5760" y="192025"/>
            <a:ext cx="11356848" cy="1664208"/>
          </a:xfrm>
        </p:spPr>
        <p:txBody>
          <a:bodyPr/>
          <a:lstStyle/>
          <a:p>
            <a:pPr marL="0" indent="0" algn="ctr"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Альбомы </a:t>
            </a:r>
            <a:endParaRPr lang="ru-RU" b="1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</a:rPr>
              <a:t>   </a:t>
            </a:r>
            <a:r>
              <a:rPr lang="ru-RU" i="1" dirty="0" smtClean="0">
                <a:solidFill>
                  <a:schemeClr val="tx1"/>
                </a:solidFill>
              </a:rPr>
              <a:t>«</a:t>
            </a:r>
            <a:r>
              <a:rPr lang="ru-RU" i="1" dirty="0">
                <a:solidFill>
                  <a:schemeClr val="tx1"/>
                </a:solidFill>
              </a:rPr>
              <a:t>Герои нашего времени» альбом о героях участниках СВО.</a:t>
            </a:r>
          </a:p>
        </p:txBody>
      </p:sp>
      <p:pic>
        <p:nvPicPr>
          <p:cNvPr id="9" name="Picture 8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287" y="3903149"/>
            <a:ext cx="4228552" cy="263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C:\Users\Алекс\AppData\Local\Microsoft\Windows\INetCache\Content.Word\1000178894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68" y="1639887"/>
            <a:ext cx="3063875" cy="21101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Алекс\AppData\Local\Microsoft\Windows\INetCache\Content.Word\1000179151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" y="4149817"/>
            <a:ext cx="3127883" cy="20960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Алекс\AppData\Local\Microsoft\Windows\INetCache\Content.Word\1000179150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321" y="4070031"/>
            <a:ext cx="3055334" cy="21101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Алекс\AppData\Local\Microsoft\Windows\INetCache\Content.Word\1000179161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321" y="1639887"/>
            <a:ext cx="3054985" cy="21101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202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75100" y="6153912"/>
            <a:ext cx="1775524" cy="279399"/>
          </a:xfrm>
        </p:spPr>
        <p:txBody>
          <a:bodyPr/>
          <a:lstStyle/>
          <a:p>
            <a:r>
              <a:rPr lang="ru-RU" sz="1000" dirty="0">
                <a:solidFill>
                  <a:srgbClr val="146194">
                    <a:lumMod val="50000"/>
                  </a:srgbClr>
                </a:solidFill>
              </a:rPr>
              <a:t>2024-2025 учебный год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1100" y="338329"/>
            <a:ext cx="8534400" cy="109728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Рисунок 4" descr="C:\Users\Алекс\AppData\Local\Microsoft\Windows\INetCache\Content.Word\100017900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015" y="1408176"/>
            <a:ext cx="1937913" cy="2959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Алекс\AppData\Local\Microsoft\Windows\INetCache\Content.Word\100017888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568" y="1408176"/>
            <a:ext cx="1794954" cy="2959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Алекс\AppData\Local\Microsoft\Windows\INetCache\Content.Word\1000178879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2791" y="1408176"/>
            <a:ext cx="1830197" cy="301253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8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287" y="3903149"/>
            <a:ext cx="4228552" cy="263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932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12159" y="6196393"/>
            <a:ext cx="1775524" cy="343407"/>
          </a:xfrm>
        </p:spPr>
        <p:txBody>
          <a:bodyPr/>
          <a:lstStyle/>
          <a:p>
            <a:r>
              <a:rPr lang="ru-RU" sz="1000" dirty="0">
                <a:solidFill>
                  <a:srgbClr val="146194">
                    <a:lumMod val="50000"/>
                  </a:srgbClr>
                </a:solidFill>
              </a:rPr>
              <a:t>2024-2025 учебный год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228601"/>
            <a:ext cx="10855516" cy="54864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Picture 8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287" y="3903149"/>
            <a:ext cx="4228552" cy="263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Алекс\AppData\Local\Microsoft\Windows\INetCache\Content.Word\1000178898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2" y="387636"/>
            <a:ext cx="3141345" cy="243141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Алекс\AppData\Local\Microsoft\Windows\INetCache\Content.Word\1000178893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2" y="3106690"/>
            <a:ext cx="3141345" cy="248031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Алекс\AppData\Local\Microsoft\Windows\INetCache\Content.Word\1000178900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463" y="3106690"/>
            <a:ext cx="3092450" cy="248031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Алекс\AppData\Local\Microsoft\Windows\INetCache\Content.Word\1000179152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463" y="387636"/>
            <a:ext cx="3092450" cy="24314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Алекс\AppData\Local\Microsoft\Windows\INetCache\Content.Word\1000179157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0493" y="387635"/>
            <a:ext cx="2917190" cy="24314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63112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83660" y="6287833"/>
            <a:ext cx="1720660" cy="251967"/>
          </a:xfrm>
        </p:spPr>
        <p:txBody>
          <a:bodyPr/>
          <a:lstStyle/>
          <a:p>
            <a:r>
              <a:rPr lang="ru-RU" sz="1000" dirty="0">
                <a:solidFill>
                  <a:srgbClr val="146194">
                    <a:lumMod val="50000"/>
                  </a:srgbClr>
                </a:solidFill>
              </a:rPr>
              <a:t>2024-2025 учебный год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1"/>
            <a:ext cx="10718356" cy="530352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>
                <a:solidFill>
                  <a:schemeClr val="tx1"/>
                </a:solidFill>
              </a:rPr>
              <a:t>Картотека стихов и пословиц о Родине.</a:t>
            </a:r>
          </a:p>
        </p:txBody>
      </p:sp>
      <p:pic>
        <p:nvPicPr>
          <p:cNvPr id="4" name="Picture 8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287" y="3903149"/>
            <a:ext cx="4228552" cy="263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Алекс\AppData\Local\Microsoft\Windows\INetCache\Content.Word\1000179154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307" y="1527049"/>
            <a:ext cx="2848117" cy="2771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Алекс\AppData\Local\Microsoft\Windows\INetCache\Content.Word\1000179153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942" y="1527048"/>
            <a:ext cx="2584514" cy="2771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Алекс\AppData\Local\Microsoft\Windows\INetCache\Content.Word\1000179155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680" y="1527048"/>
            <a:ext cx="2987927" cy="2771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767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43200" y="685801"/>
            <a:ext cx="6475412" cy="557784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        Конкурс </a:t>
            </a:r>
            <a:r>
              <a:rPr lang="ru-RU" b="1" i="1" dirty="0">
                <a:solidFill>
                  <a:schemeClr val="tx1"/>
                </a:solidFill>
              </a:rPr>
              <a:t>чтецов «Стихи о Родине»</a:t>
            </a:r>
            <a:endParaRPr lang="ru-RU" b="1" i="1" dirty="0"/>
          </a:p>
        </p:txBody>
      </p:sp>
      <p:pic>
        <p:nvPicPr>
          <p:cNvPr id="4" name="Picture 8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287" y="3903149"/>
            <a:ext cx="4228552" cy="263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5681" y="2024847"/>
            <a:ext cx="2909380" cy="22263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83" y="2033691"/>
            <a:ext cx="2896171" cy="22263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560" y="2033691"/>
            <a:ext cx="2806086" cy="2217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2612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4467940"/>
            <a:ext cx="8534400" cy="1507067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45536" y="685800"/>
            <a:ext cx="6073076" cy="7040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            «</a:t>
            </a:r>
            <a:r>
              <a:rPr lang="ru-RU" b="1" i="1" dirty="0">
                <a:solidFill>
                  <a:schemeClr val="tx1"/>
                </a:solidFill>
              </a:rPr>
              <a:t>День защитника Отечества»</a:t>
            </a:r>
          </a:p>
          <a:p>
            <a:endParaRPr lang="ru-RU" dirty="0"/>
          </a:p>
        </p:txBody>
      </p:sp>
      <p:pic>
        <p:nvPicPr>
          <p:cNvPr id="4" name="Picture 8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287" y="3903149"/>
            <a:ext cx="4228552" cy="263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28" y="1343834"/>
            <a:ext cx="2469746" cy="176512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444" y="3471147"/>
            <a:ext cx="2482405" cy="19329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6091" y="3471147"/>
            <a:ext cx="2691219" cy="19329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922" y="1343834"/>
            <a:ext cx="2450592" cy="1789367"/>
          </a:xfrm>
          <a:prstGeom prst="rect">
            <a:avLst/>
          </a:prstGeom>
        </p:spPr>
      </p:pic>
      <p:pic>
        <p:nvPicPr>
          <p:cNvPr id="12" name="Рисунок 11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145" y="1285873"/>
            <a:ext cx="2515235" cy="1764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4007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41648" y="685801"/>
            <a:ext cx="5176964" cy="548640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   «</a:t>
            </a:r>
            <a:r>
              <a:rPr lang="ru-RU" b="1" i="1" dirty="0">
                <a:solidFill>
                  <a:schemeClr val="tx1"/>
                </a:solidFill>
              </a:rPr>
              <a:t>День космонавтики» </a:t>
            </a:r>
          </a:p>
          <a:p>
            <a:endParaRPr lang="ru-RU" dirty="0"/>
          </a:p>
        </p:txBody>
      </p:sp>
      <p:pic>
        <p:nvPicPr>
          <p:cNvPr id="4" name="Picture 8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287" y="3903149"/>
            <a:ext cx="4228552" cy="263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496" y="1574598"/>
            <a:ext cx="2514600" cy="17995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3141" y="1647230"/>
            <a:ext cx="2408172" cy="17995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3141" y="3881352"/>
            <a:ext cx="2592756" cy="17774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496" y="3859556"/>
            <a:ext cx="2670047" cy="1820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5508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76272" y="685801"/>
            <a:ext cx="7042340" cy="125272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b="1" i="1" dirty="0" smtClean="0">
                <a:solidFill>
                  <a:schemeClr val="tx1"/>
                </a:solidFill>
              </a:rPr>
              <a:t>Выставка </a:t>
            </a:r>
            <a:r>
              <a:rPr lang="ru-RU" b="1" i="1" dirty="0">
                <a:solidFill>
                  <a:schemeClr val="tx1"/>
                </a:solidFill>
              </a:rPr>
              <a:t>рисунков «Победный май» к 80-ю победы</a:t>
            </a:r>
          </a:p>
          <a:p>
            <a:endParaRPr lang="ru-RU" dirty="0"/>
          </a:p>
        </p:txBody>
      </p:sp>
      <p:pic>
        <p:nvPicPr>
          <p:cNvPr id="4" name="Picture 8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088" y="3903149"/>
            <a:ext cx="4228552" cy="263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226" y="1806671"/>
            <a:ext cx="2569899" cy="183785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1137" y="1806671"/>
            <a:ext cx="2794380" cy="183785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0081" y="1808053"/>
            <a:ext cx="2534722" cy="18364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505" y="4020814"/>
            <a:ext cx="1500651" cy="212191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985" y="4030329"/>
            <a:ext cx="1487511" cy="21124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442" y="4020814"/>
            <a:ext cx="1549700" cy="2066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2541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78808" y="685801"/>
            <a:ext cx="5039804" cy="777240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       «</a:t>
            </a:r>
            <a:r>
              <a:rPr lang="ru-RU" b="1" i="1" dirty="0">
                <a:solidFill>
                  <a:schemeClr val="tx1"/>
                </a:solidFill>
              </a:rPr>
              <a:t>День Победы»</a:t>
            </a:r>
          </a:p>
          <a:p>
            <a:endParaRPr lang="ru-RU" dirty="0"/>
          </a:p>
        </p:txBody>
      </p:sp>
      <p:pic>
        <p:nvPicPr>
          <p:cNvPr id="4" name="Picture 8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287" y="3903149"/>
            <a:ext cx="4228552" cy="263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74" y="1463037"/>
            <a:ext cx="2677965" cy="18299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584" y="3292982"/>
            <a:ext cx="3694176" cy="204825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7625" y="1463038"/>
            <a:ext cx="2611709" cy="1829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7551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77242" y="6291072"/>
            <a:ext cx="1894396" cy="256032"/>
          </a:xfrm>
        </p:spPr>
        <p:txBody>
          <a:bodyPr>
            <a:noAutofit/>
          </a:bodyPr>
          <a:lstStyle/>
          <a:p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</a:rPr>
              <a:t>2024-2025 учебный год</a:t>
            </a:r>
            <a:endParaRPr lang="ru-RU" sz="11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4425696"/>
          </a:xfrm>
        </p:spPr>
        <p:txBody>
          <a:bodyPr>
            <a:normAutofit fontScale="85000" lnSpcReduction="1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В настоящее время на историческую арену выходит новый социальный тип личности. Российскому обществу требуются люди деловые, уверенные в себе, независимые, с яркой индивидуальностью. И в тоже время в обществе наблюдается явный «дефицит нравственности» как у отдельных личностей, так и во взаимоотношениях между людьми. Существенные изменения, происшедшие за последние годы, новые проблемы, связанные с воспитанием детей, обусловили переосмысление сущности патриотического воспитания, его места, роли в общественной жизни. </a:t>
            </a:r>
          </a:p>
          <a:p>
            <a:r>
              <a:rPr lang="ru-RU" dirty="0">
                <a:solidFill>
                  <a:schemeClr val="tx1"/>
                </a:solidFill>
              </a:rPr>
              <a:t>Тема патриотического воспитания в данное время стала еще актуальнее для всех в связи с объявлением президентом 2025г «Годом защитника Отечества» в честь наших героев и участников СВО, сражавшихся в разные исторические периоды за Родину. А также в связи с празднованием 80-ем Победы Великой Отечественной войне.</a:t>
            </a:r>
          </a:p>
          <a:p>
            <a:r>
              <a:rPr lang="ru-RU" b="1" dirty="0">
                <a:solidFill>
                  <a:srgbClr val="FF0000"/>
                </a:solidFill>
              </a:rPr>
              <a:t>Идея патриотизма и гражданственности становится государственной</a:t>
            </a:r>
            <a:r>
              <a:rPr lang="ru-RU" b="1" dirty="0"/>
              <a:t>.</a:t>
            </a:r>
            <a:endParaRPr lang="ru-RU" dirty="0"/>
          </a:p>
          <a:p>
            <a:endParaRPr lang="ru-RU" dirty="0"/>
          </a:p>
        </p:txBody>
      </p:sp>
      <p:pic>
        <p:nvPicPr>
          <p:cNvPr id="2056" name="Picture 8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966" y="3910453"/>
            <a:ext cx="4228552" cy="263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415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6693408"/>
            <a:ext cx="11102404" cy="1005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0"/>
            <a:ext cx="11010964" cy="483717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Спасибо за внимание!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8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287" y="3903149"/>
            <a:ext cx="4228552" cy="263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002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74516" y="6153912"/>
            <a:ext cx="1848676" cy="393192"/>
          </a:xfrm>
        </p:spPr>
        <p:txBody>
          <a:bodyPr>
            <a:normAutofit/>
          </a:bodyPr>
          <a:lstStyle/>
          <a:p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</a:rPr>
              <a:t>2024-2025 учебный год</a:t>
            </a:r>
            <a:endParaRPr lang="ru-RU" sz="11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0"/>
            <a:ext cx="7947724" cy="4965192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Доступны ли детям дошкольного возраста чувства </a:t>
            </a:r>
            <a:r>
              <a:rPr lang="ru-RU" b="1" dirty="0"/>
              <a:t>патриотизма?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r>
              <a:rPr lang="ru-RU" dirty="0">
                <a:solidFill>
                  <a:schemeClr val="tx1"/>
                </a:solidFill>
              </a:rPr>
              <a:t>Да, детям дошкольного возраста, доступно чувство любви к родному посёлку, родной природе, к России. А это и есть начало патриотизма, который формируется в процессе целенаправленного воспитания.</a:t>
            </a:r>
          </a:p>
          <a:p>
            <a:r>
              <a:rPr lang="ru-RU" dirty="0"/>
              <a:t>      </a:t>
            </a:r>
            <a:r>
              <a:rPr lang="ru-RU" b="1" dirty="0"/>
              <a:t>Патриотизм</a:t>
            </a:r>
            <a:r>
              <a:rPr lang="ru-RU" dirty="0"/>
              <a:t> </a:t>
            </a:r>
            <a:r>
              <a:rPr lang="ru-RU" dirty="0">
                <a:solidFill>
                  <a:schemeClr val="tx1"/>
                </a:solidFill>
              </a:rPr>
              <a:t>применительно к ребёнку</a:t>
            </a:r>
            <a:r>
              <a:rPr lang="ru-RU" b="1" i="1" dirty="0">
                <a:solidFill>
                  <a:schemeClr val="tx1"/>
                </a:solidFill>
              </a:rPr>
              <a:t> </a:t>
            </a:r>
            <a:r>
              <a:rPr lang="ru-RU" b="1" i="1" dirty="0"/>
              <a:t>дошкольного возраста</a:t>
            </a:r>
            <a:r>
              <a:rPr lang="ru-RU" dirty="0"/>
              <a:t> </a:t>
            </a:r>
            <a:r>
              <a:rPr lang="ru-RU" dirty="0">
                <a:solidFill>
                  <a:schemeClr val="tx1"/>
                </a:solidFill>
              </a:rPr>
              <a:t>– это его потребность участвовать во всех делах на благо окружающих людей, представителей живой природы. Наличие у него таких качеств, как сострадание, сочувствие, чувство собственного достоинства, осознание себя частью окружающего мира.  В этот период начинают развиваться те чувства, черты характера, которые незримо уже связывают его со своим народом, своей страной. </a:t>
            </a:r>
            <a:r>
              <a:rPr lang="ru-RU" b="1" dirty="0"/>
              <a:t>Корни этого влияния</a:t>
            </a:r>
            <a:r>
              <a:rPr lang="ru-RU" dirty="0"/>
              <a:t> </a:t>
            </a:r>
            <a:r>
              <a:rPr lang="ru-RU" dirty="0">
                <a:solidFill>
                  <a:schemeClr val="tx1"/>
                </a:solidFill>
              </a:rPr>
              <a:t>– </a:t>
            </a:r>
            <a:r>
              <a:rPr lang="ru-RU" i="1" dirty="0">
                <a:solidFill>
                  <a:schemeClr val="tx1"/>
                </a:solidFill>
              </a:rPr>
              <a:t>в языке народа, который усваивает ребёнок, в народных песнях, музыке, играх, игрушках, впечатлениях о природе родного края, о труде, быте, нравах и обычаях людей, среди которых он живёт.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dirty="0"/>
              <a:t>   </a:t>
            </a:r>
            <a:r>
              <a:rPr lang="ru-RU" dirty="0">
                <a:solidFill>
                  <a:schemeClr val="tx1"/>
                </a:solidFill>
              </a:rPr>
              <a:t>Патриотическое воспитание детей является одной из </a:t>
            </a:r>
            <a:r>
              <a:rPr lang="ru-RU" b="1" dirty="0">
                <a:solidFill>
                  <a:schemeClr val="tx1"/>
                </a:solidFill>
              </a:rPr>
              <a:t>основных задач</a:t>
            </a:r>
            <a:r>
              <a:rPr lang="ru-RU" dirty="0">
                <a:solidFill>
                  <a:schemeClr val="tx1"/>
                </a:solidFill>
              </a:rPr>
              <a:t> дошкольного учреждения. </a:t>
            </a:r>
            <a:r>
              <a:rPr lang="ru-RU" b="1" dirty="0"/>
              <a:t>Чувство патриотизма</a:t>
            </a:r>
            <a:r>
              <a:rPr lang="ru-RU" dirty="0"/>
              <a:t> </a:t>
            </a:r>
            <a:r>
              <a:rPr lang="ru-RU" dirty="0">
                <a:solidFill>
                  <a:schemeClr val="tx1"/>
                </a:solidFill>
              </a:rPr>
              <a:t>– это и любовь к родным местам, и гордость за свой народ, и ощущение своей неразрывности с окружающим миром, и желание сохранять и приумножить богатства своей страны. В период дошкольного детства происходит формирование духовно – нравственной основы личности, эмоций, чувств, мышления, начинается процесс осознания себя в окружающем мире. Этот отрезок жизни человека является наиболее благоприятным для эмоционально – психологического воздействия, так как восприятие ребёнка, получаемые им впечатления очень ярки и сильны и поэтому остаются в памяти надолго, а иногда и на всю жизнь.</a:t>
            </a:r>
          </a:p>
          <a:p>
            <a:endParaRPr lang="ru-RU" dirty="0"/>
          </a:p>
        </p:txBody>
      </p:sp>
      <p:pic>
        <p:nvPicPr>
          <p:cNvPr id="5" name="Picture 8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966" y="3910453"/>
            <a:ext cx="4228552" cy="263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496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77242" y="6112257"/>
            <a:ext cx="1994980" cy="434847"/>
          </a:xfrm>
        </p:spPr>
        <p:txBody>
          <a:bodyPr>
            <a:normAutofit/>
          </a:bodyPr>
          <a:lstStyle/>
          <a:p>
            <a:r>
              <a:rPr lang="ru-RU" sz="1100" dirty="0">
                <a:solidFill>
                  <a:schemeClr val="accent1">
                    <a:lumMod val="75000"/>
                  </a:schemeClr>
                </a:solidFill>
              </a:rPr>
              <a:t>2024-2025 учебный год</a:t>
            </a:r>
            <a:endParaRPr lang="ru-RU" sz="1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1100" y="630936"/>
            <a:ext cx="7124764" cy="51389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dirty="0">
                <a:solidFill>
                  <a:schemeClr val="tx1"/>
                </a:solidFill>
              </a:rPr>
              <a:t>Задачами педагога являются:</a:t>
            </a:r>
          </a:p>
          <a:p>
            <a:pPr lvl="0"/>
            <a:r>
              <a:rPr lang="ru-RU" sz="1400" i="1" dirty="0">
                <a:solidFill>
                  <a:schemeClr val="tx1"/>
                </a:solidFill>
              </a:rPr>
              <a:t>воспитание у ребёнка любви и привязанности к своей семье, дому, детскому саду, улице, посёлку;</a:t>
            </a:r>
            <a:endParaRPr lang="ru-RU" sz="1400" dirty="0">
              <a:solidFill>
                <a:schemeClr val="tx1"/>
              </a:solidFill>
            </a:endParaRPr>
          </a:p>
          <a:p>
            <a:pPr lvl="0"/>
            <a:r>
              <a:rPr lang="ru-RU" sz="1400" i="1" dirty="0">
                <a:solidFill>
                  <a:schemeClr val="tx1"/>
                </a:solidFill>
              </a:rPr>
              <a:t>формирование бережного отношения к природе и всему живому;</a:t>
            </a:r>
            <a:endParaRPr lang="ru-RU" sz="1400" dirty="0">
              <a:solidFill>
                <a:schemeClr val="tx1"/>
              </a:solidFill>
            </a:endParaRPr>
          </a:p>
          <a:p>
            <a:pPr lvl="0"/>
            <a:r>
              <a:rPr lang="ru-RU" sz="1400" i="1" dirty="0">
                <a:solidFill>
                  <a:schemeClr val="tx1"/>
                </a:solidFill>
              </a:rPr>
              <a:t>воспитание уважения к труду;</a:t>
            </a:r>
            <a:endParaRPr lang="ru-RU" sz="1400" dirty="0">
              <a:solidFill>
                <a:schemeClr val="tx1"/>
              </a:solidFill>
            </a:endParaRPr>
          </a:p>
          <a:p>
            <a:pPr lvl="0"/>
            <a:r>
              <a:rPr lang="ru-RU" sz="1400" i="1" dirty="0">
                <a:solidFill>
                  <a:schemeClr val="tx1"/>
                </a:solidFill>
              </a:rPr>
              <a:t>развитие интереса к русским народным традициям и промыслам;</a:t>
            </a:r>
            <a:endParaRPr lang="ru-RU" sz="1400" dirty="0">
              <a:solidFill>
                <a:schemeClr val="tx1"/>
              </a:solidFill>
            </a:endParaRPr>
          </a:p>
          <a:p>
            <a:pPr lvl="0"/>
            <a:r>
              <a:rPr lang="ru-RU" sz="1400" i="1" dirty="0">
                <a:solidFill>
                  <a:schemeClr val="tx1"/>
                </a:solidFill>
              </a:rPr>
              <a:t>формирование элементарных знаний о правах человека;</a:t>
            </a:r>
            <a:endParaRPr lang="ru-RU" sz="1400" dirty="0">
              <a:solidFill>
                <a:schemeClr val="tx1"/>
              </a:solidFill>
            </a:endParaRPr>
          </a:p>
          <a:p>
            <a:pPr lvl="0"/>
            <a:r>
              <a:rPr lang="ru-RU" sz="1400" i="1" dirty="0">
                <a:solidFill>
                  <a:schemeClr val="tx1"/>
                </a:solidFill>
              </a:rPr>
              <a:t>расширение представлений о родном посёлке;</a:t>
            </a:r>
            <a:endParaRPr lang="ru-RU" sz="1400" dirty="0">
              <a:solidFill>
                <a:schemeClr val="tx1"/>
              </a:solidFill>
            </a:endParaRPr>
          </a:p>
          <a:p>
            <a:pPr lvl="0"/>
            <a:r>
              <a:rPr lang="ru-RU" sz="1400" i="1" dirty="0">
                <a:solidFill>
                  <a:schemeClr val="tx1"/>
                </a:solidFill>
              </a:rPr>
              <a:t>знакомство детей с символами государства (герб, флаг, гимн);</a:t>
            </a:r>
            <a:endParaRPr lang="ru-RU" sz="1400" dirty="0">
              <a:solidFill>
                <a:schemeClr val="tx1"/>
              </a:solidFill>
            </a:endParaRPr>
          </a:p>
          <a:p>
            <a:pPr lvl="0"/>
            <a:r>
              <a:rPr lang="ru-RU" sz="1400" i="1" dirty="0">
                <a:solidFill>
                  <a:schemeClr val="tx1"/>
                </a:solidFill>
              </a:rPr>
              <a:t>развитие чувства ответственности и гордости за достижения своей страны;</a:t>
            </a:r>
            <a:endParaRPr lang="ru-RU" sz="1400" dirty="0">
              <a:solidFill>
                <a:schemeClr val="tx1"/>
              </a:solidFill>
            </a:endParaRPr>
          </a:p>
          <a:p>
            <a:pPr lvl="0"/>
            <a:r>
              <a:rPr lang="ru-RU" sz="1400" i="1" dirty="0">
                <a:solidFill>
                  <a:schemeClr val="tx1"/>
                </a:solidFill>
              </a:rPr>
              <a:t>формирование толерантности, чувства уважения к другим народам, их традициям.</a:t>
            </a:r>
            <a:endParaRPr lang="ru-RU" sz="14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1400" dirty="0">
                <a:solidFill>
                  <a:schemeClr val="tx1"/>
                </a:solidFill>
              </a:rPr>
              <a:t>Все эти задачи решаются во всех видах детской деятельности на занятиях, в играх, труде, быту.</a:t>
            </a:r>
          </a:p>
          <a:p>
            <a:endParaRPr lang="ru-RU" dirty="0"/>
          </a:p>
        </p:txBody>
      </p:sp>
      <p:pic>
        <p:nvPicPr>
          <p:cNvPr id="4" name="Picture 8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966" y="3910453"/>
            <a:ext cx="4228552" cy="263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893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83660" y="6267705"/>
            <a:ext cx="1857820" cy="279399"/>
          </a:xfrm>
        </p:spPr>
        <p:txBody>
          <a:bodyPr>
            <a:normAutofit/>
          </a:bodyPr>
          <a:lstStyle/>
          <a:p>
            <a:r>
              <a:rPr lang="ru-RU" sz="1100" dirty="0">
                <a:solidFill>
                  <a:schemeClr val="accent1">
                    <a:lumMod val="75000"/>
                  </a:schemeClr>
                </a:solidFill>
              </a:rPr>
              <a:t>2024-2025 учебный год</a:t>
            </a:r>
            <a:endParaRPr lang="ru-RU" sz="1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0"/>
            <a:ext cx="7911148" cy="4535424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Чувство Родины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начинается у ребёнка с отношений в семье, к самым близким людям – матери, отцу, бабушке, дедушке, братьям и сёстрам. Это корни, связывающие его с родным домом и ближайшим окружением. </a:t>
            </a:r>
          </a:p>
          <a:p>
            <a:r>
              <a:rPr lang="ru-RU" b="1" dirty="0">
                <a:solidFill>
                  <a:srgbClr val="FF0000"/>
                </a:solidFill>
              </a:rPr>
              <a:t>Чувство Родины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начинается с восхищения тем, что </a:t>
            </a:r>
            <a:r>
              <a:rPr lang="ru-RU" dirty="0" err="1">
                <a:solidFill>
                  <a:schemeClr val="tx1"/>
                </a:solidFill>
              </a:rPr>
              <a:t>видет</a:t>
            </a:r>
            <a:r>
              <a:rPr lang="ru-RU" dirty="0">
                <a:solidFill>
                  <a:schemeClr val="tx1"/>
                </a:solidFill>
              </a:rPr>
              <a:t> перед собой ребёнок, чему он изумляется и что вызывает отклик в его душе. И хотя многие впечатления ещё не осознаны им глубоко, но, пропущенное через детское восприятие, они играют огромную роль в становлении личности патриота. У каждого народа есть свои сказки, и все они передают от поколения к поколению основные нравственные ценности – учат ценить добро, дружбу, взаимопомощь, трудолюбие. Произведения устного народного творчества не только формируют любовь к традициям своего народа, но и способствуют развитию личности детей в духе патриотизма.</a:t>
            </a:r>
          </a:p>
          <a:p>
            <a:pPr marL="0" indent="0">
              <a:buNone/>
            </a:pPr>
            <a:r>
              <a:rPr lang="ru-RU" b="1" dirty="0" smtClean="0"/>
              <a:t>     Что </a:t>
            </a:r>
            <a:r>
              <a:rPr lang="ru-RU" b="1" dirty="0"/>
              <a:t>значит быть патриотом?</a:t>
            </a:r>
            <a:endParaRPr lang="ru-RU" dirty="0"/>
          </a:p>
          <a:p>
            <a:r>
              <a:rPr lang="ru-RU" b="1" dirty="0">
                <a:solidFill>
                  <a:srgbClr val="FF0000"/>
                </a:solidFill>
              </a:rPr>
              <a:t>Быть патриотом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– </a:t>
            </a:r>
            <a:r>
              <a:rPr lang="ru-RU" i="1" dirty="0">
                <a:solidFill>
                  <a:schemeClr val="tx1"/>
                </a:solidFill>
              </a:rPr>
              <a:t>значит ощущать себя неотъемлемой частью Отечества</a:t>
            </a:r>
            <a:r>
              <a:rPr lang="ru-RU" dirty="0">
                <a:solidFill>
                  <a:schemeClr val="tx1"/>
                </a:solidFill>
              </a:rPr>
              <a:t>.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Это сложное чувство возникает еще в дошкольном детстве, когда закладываются основы ценностного отношения к окружающему миру, и формируется в ребёнке постепенно, в ходе воспитания любви к своим близким, к детскому саду, к родным местам, родной стране. Дошкольный возраст как период становления личности имеет свои потенциальные возможности для формирования высших нравственных чувств, к которым и относится чувство патриотизма.</a:t>
            </a:r>
          </a:p>
        </p:txBody>
      </p:sp>
      <p:pic>
        <p:nvPicPr>
          <p:cNvPr id="4" name="Picture 8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966" y="3910453"/>
            <a:ext cx="4228552" cy="263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273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83660" y="6318504"/>
            <a:ext cx="1912684" cy="228600"/>
          </a:xfrm>
        </p:spPr>
        <p:txBody>
          <a:bodyPr>
            <a:noAutofit/>
          </a:bodyPr>
          <a:lstStyle/>
          <a:p>
            <a:r>
              <a:rPr lang="ru-RU" sz="1100" dirty="0">
                <a:solidFill>
                  <a:schemeClr val="accent1">
                    <a:lumMod val="75000"/>
                  </a:schemeClr>
                </a:solidFill>
              </a:rPr>
              <a:t>2024-2025 учебный год</a:t>
            </a:r>
            <a:endParaRPr lang="ru-RU" sz="1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384048"/>
            <a:ext cx="8222044" cy="5605272"/>
          </a:xfrm>
        </p:spPr>
        <p:txBody>
          <a:bodyPr>
            <a:noAutofit/>
          </a:bodyPr>
          <a:lstStyle/>
          <a:p>
            <a:r>
              <a:rPr lang="ru-RU" sz="1200" dirty="0"/>
              <a:t> </a:t>
            </a:r>
            <a:r>
              <a:rPr lang="ru-RU" sz="1200" b="1" dirty="0"/>
              <a:t>Под патриотическим воспитанием</a:t>
            </a:r>
            <a:r>
              <a:rPr lang="ru-RU" sz="1200" dirty="0"/>
              <a:t> </a:t>
            </a:r>
            <a:r>
              <a:rPr lang="ru-RU" sz="1200" dirty="0">
                <a:solidFill>
                  <a:schemeClr val="tx1"/>
                </a:solidFill>
              </a:rPr>
              <a:t>мы понимаем взаимодействие взрослого и детей в совместной деятельности и общении, которое направлено на раскрытие и формирование в ребёнке общечеловеческих нравственных качеств личности, приобщение его к истокам национальной культуры, природе родного края, воспитание чувства сопричастности, привязанности к окружающим.</a:t>
            </a:r>
          </a:p>
          <a:p>
            <a:pPr marL="0" indent="0">
              <a:buNone/>
            </a:pPr>
            <a:r>
              <a:rPr lang="ru-RU" sz="1200" dirty="0" smtClean="0"/>
              <a:t>    </a:t>
            </a:r>
            <a:r>
              <a:rPr lang="ru-RU" sz="1200" b="1" dirty="0"/>
              <a:t>Цель патриотического воспитания</a:t>
            </a:r>
            <a:r>
              <a:rPr lang="ru-RU" sz="1200" dirty="0"/>
              <a:t> </a:t>
            </a:r>
            <a:r>
              <a:rPr lang="ru-RU" sz="1200" b="1" dirty="0"/>
              <a:t>детей дошкольного возраста</a:t>
            </a:r>
            <a:r>
              <a:rPr lang="ru-RU" sz="1200" dirty="0"/>
              <a:t> – </a:t>
            </a:r>
            <a:r>
              <a:rPr lang="ru-RU" sz="1200" b="1" dirty="0"/>
              <a:t>формирование у них </a:t>
            </a:r>
            <a:r>
              <a:rPr lang="ru-RU" sz="1200" b="1" dirty="0" smtClean="0"/>
              <a:t>  потребности </a:t>
            </a:r>
            <a:r>
              <a:rPr lang="ru-RU" sz="1200" b="1" dirty="0"/>
              <a:t>совершать добрые дела и поступки, воспитание чувства сопричастности к окружающему, развитие таких качеств как сострадание, сочувствие, находчивость, любознательность.</a:t>
            </a:r>
            <a:endParaRPr lang="ru-RU" sz="1200" dirty="0"/>
          </a:p>
          <a:p>
            <a:r>
              <a:rPr lang="ru-RU" sz="1200" dirty="0"/>
              <a:t>   </a:t>
            </a:r>
            <a:r>
              <a:rPr lang="ru-RU" sz="1200" dirty="0">
                <a:solidFill>
                  <a:schemeClr val="tx1"/>
                </a:solidFill>
              </a:rPr>
              <a:t>Особенностями проявления патриотических чувств у детей дошкольного возраста является их </a:t>
            </a:r>
            <a:r>
              <a:rPr lang="ru-RU" sz="1200" b="1" dirty="0"/>
              <a:t>скоротечность и ситуативность.</a:t>
            </a:r>
            <a:r>
              <a:rPr lang="ru-RU" sz="1200" dirty="0"/>
              <a:t> </a:t>
            </a:r>
            <a:r>
              <a:rPr lang="ru-RU" sz="1200" dirty="0">
                <a:solidFill>
                  <a:schemeClr val="tx1"/>
                </a:solidFill>
              </a:rPr>
              <a:t>Ребёнка может взволновать </a:t>
            </a:r>
            <a:r>
              <a:rPr lang="ru-RU" sz="1200" dirty="0" smtClean="0">
                <a:solidFill>
                  <a:schemeClr val="tx1"/>
                </a:solidFill>
              </a:rPr>
              <a:t>только </a:t>
            </a:r>
            <a:r>
              <a:rPr lang="ru-RU" sz="1200" dirty="0">
                <a:solidFill>
                  <a:schemeClr val="tx1"/>
                </a:solidFill>
              </a:rPr>
              <a:t>, что услышанный рассказ о героическом поступке, но затем на эти впечатления накладываются другие, и возникшее первое чувство может угаснуть. Поэтому необходимо закреплять это чувство в многократных переживаниях, создавая соответствующие ситуации.</a:t>
            </a:r>
          </a:p>
          <a:p>
            <a:r>
              <a:rPr lang="ru-RU" sz="1200" dirty="0">
                <a:solidFill>
                  <a:schemeClr val="tx1"/>
                </a:solidFill>
              </a:rPr>
              <a:t>   Деятельность дошкольников не ограничивается рамками дома, группы, а выходит за их пределы, приобретает элементы активной общественной направленности, которая носит социальный характер. Особенности это касается игровой деятельности. Именно в игру ребёнок вносит качества своей личности, именно игровые образы всегда индивидуальны, поэтому нужно чаще организовывать игры, которые подразумевают формирование нравственных элементов. Например, при проведении дидактической игры «Дедушкина медаль» в её содержание включаются чтение и обсуждение рассказов о подвигах, защитников русской земли во время Великой Отечественной войны (Л.И. Кассиль «Твои Защитники», «Солдатская медаль» и др.), беседа с родственниками дома, с целью узнать, воевали прадеды и были ли у них медали. При помощи родителей можно создать рукописную книгу для музея детского сада, где записать рассказы о членах семей воспитанников и разместить фотографии и рисунки, иллюстрирующие их. Её цель – объединить работу детей, их родителей и педагога, показать, что родители помнят и готовы рассказать, своим детям о прошлом их прабабушек и прадедушек. Очень интересно содержание игры «Герб района». Её цель – закрепить представления детей о гербе своего района, научить выделять герб из других знаков. Название и содержание игры можно изменять, например: «Флаг страны» или «Флаг области» и др.</a:t>
            </a:r>
          </a:p>
        </p:txBody>
      </p:sp>
      <p:pic>
        <p:nvPicPr>
          <p:cNvPr id="4" name="Picture 8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966" y="3910453"/>
            <a:ext cx="4228552" cy="263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42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77242" y="6093969"/>
            <a:ext cx="1958404" cy="453135"/>
          </a:xfrm>
        </p:spPr>
        <p:txBody>
          <a:bodyPr>
            <a:normAutofit/>
          </a:bodyPr>
          <a:lstStyle/>
          <a:p>
            <a:r>
              <a:rPr lang="ru-RU" sz="1100" dirty="0">
                <a:solidFill>
                  <a:schemeClr val="accent1">
                    <a:lumMod val="75000"/>
                  </a:schemeClr>
                </a:solidFill>
              </a:rPr>
              <a:t>2024-2025 учебный год</a:t>
            </a:r>
            <a:endParaRPr lang="ru-RU" sz="1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4727448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/>
              <a:t>В дошкольный период</a:t>
            </a:r>
            <a:r>
              <a:rPr lang="ru-RU" dirty="0"/>
              <a:t> </a:t>
            </a:r>
            <a:r>
              <a:rPr lang="ru-RU" dirty="0">
                <a:solidFill>
                  <a:schemeClr val="tx1"/>
                </a:solidFill>
              </a:rPr>
              <a:t>происходит становление личности. Нельзя забывать, что на этом жизненном этапе самыми близкими людьми для малыша являются воспитатели и ближайшие родственники. В семье и в детском саду зарождаются симпатии, потребности, интересы ребёнка, обозначается его характер, поэтому заложенные в этот период традиции, идеалы влияют на всю его дальнейшую судьбу. Через отношения ребёнка к его близким можно прививать детям самые лучшие нравственно-патриотические качества характера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  В </a:t>
            </a:r>
            <a:r>
              <a:rPr lang="ru-RU" dirty="0">
                <a:solidFill>
                  <a:schemeClr val="tx1"/>
                </a:solidFill>
              </a:rPr>
              <a:t>настоящее время рассматриваемая тема является актуальной. Сегодня государством </a:t>
            </a:r>
            <a:r>
              <a:rPr lang="ru-RU" dirty="0" smtClean="0">
                <a:solidFill>
                  <a:schemeClr val="tx1"/>
                </a:solidFill>
              </a:rPr>
              <a:t> поставлена </a:t>
            </a:r>
            <a:r>
              <a:rPr lang="ru-RU" dirty="0">
                <a:solidFill>
                  <a:schemeClr val="tx1"/>
                </a:solidFill>
              </a:rPr>
              <a:t>задача, подготовить совершенно новое поколение: активное, любознательное.</a:t>
            </a:r>
          </a:p>
          <a:p>
            <a:r>
              <a:rPr lang="ru-RU" dirty="0">
                <a:solidFill>
                  <a:schemeClr val="tx1"/>
                </a:solidFill>
              </a:rPr>
              <a:t>  В нашей работе по патриотическому воспитанию дошкольников широко используем интегрированный метод обучения и метод проектной деятельности. В своём педагогическом проекте </a:t>
            </a:r>
            <a:r>
              <a:rPr lang="ru-RU" b="1" dirty="0"/>
              <a:t>« Духовно-нравственно  воспитание  детей   в  средней группе»</a:t>
            </a:r>
            <a:r>
              <a:rPr lang="ru-RU" dirty="0"/>
              <a:t> </a:t>
            </a:r>
            <a:r>
              <a:rPr lang="ru-RU" dirty="0">
                <a:solidFill>
                  <a:schemeClr val="tx1"/>
                </a:solidFill>
              </a:rPr>
              <a:t>- </a:t>
            </a:r>
            <a:r>
              <a:rPr lang="ru-RU" i="1" dirty="0">
                <a:solidFill>
                  <a:schemeClr val="tx1"/>
                </a:solidFill>
              </a:rPr>
              <a:t>использовали полную интеграцию образовательных областей:</a:t>
            </a:r>
            <a:r>
              <a:rPr lang="ru-RU" dirty="0">
                <a:solidFill>
                  <a:schemeClr val="tx1"/>
                </a:solidFill>
              </a:rPr>
              <a:t>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«Социально-коммуникативное развитие», «Познавательное развитие», «Художественно-эстетическое развитие», «Речевое развитие», «Физическое развитие»).</a:t>
            </a:r>
          </a:p>
          <a:p>
            <a:r>
              <a:rPr lang="ru-RU" dirty="0">
                <a:solidFill>
                  <a:schemeClr val="tx1"/>
                </a:solidFill>
              </a:rPr>
              <a:t>Для закрепления знаний немаловажное значение имеет </a:t>
            </a:r>
            <a:r>
              <a:rPr lang="ru-RU" b="1" dirty="0">
                <a:solidFill>
                  <a:schemeClr val="tx1"/>
                </a:solidFill>
              </a:rPr>
              <a:t>сюжетно-ролевая игра.</a:t>
            </a:r>
            <a:r>
              <a:rPr lang="ru-RU" dirty="0">
                <a:solidFill>
                  <a:schemeClr val="tx1"/>
                </a:solidFill>
              </a:rPr>
              <a:t> Большинство игр посвящено изображению труда людей разных профессий. Через игру закрепляется и углубляется интерес детей к разным профессиям, воспитывается уважение к труду. Дети лечат «больных пациентов», играют в «семью», «военных». </a:t>
            </a:r>
          </a:p>
        </p:txBody>
      </p:sp>
      <p:pic>
        <p:nvPicPr>
          <p:cNvPr id="4" name="Picture 8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966" y="3910453"/>
            <a:ext cx="4228552" cy="263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423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51402" y="6124108"/>
            <a:ext cx="1940116" cy="422996"/>
          </a:xfrm>
        </p:spPr>
        <p:txBody>
          <a:bodyPr>
            <a:normAutofit/>
          </a:bodyPr>
          <a:lstStyle/>
          <a:p>
            <a:r>
              <a:rPr lang="ru-RU" sz="1100" dirty="0">
                <a:solidFill>
                  <a:schemeClr val="accent1">
                    <a:lumMod val="75000"/>
                  </a:schemeClr>
                </a:solidFill>
              </a:rPr>
              <a:t>2024-2025 учебный год</a:t>
            </a:r>
            <a:endParaRPr lang="ru-RU" sz="1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4572000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Проект по патриотическому воспитанию долгосрочный (с сентября по май). В ходе реализации проекта родители и воспитанники пополнили знания о патриотическом воспитании. Совместно участвовали в выставках и праздниках, изготовили альбом «Герои нашего времени», собрали картотеку пословиц и поговорок о Родине, пополнили групповую библиотеку книгами, изготовили дидактические игры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по патриотическому воспитанию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(рисунки и поделки детей средней группы).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 smtClean="0"/>
              <a:t>       </a:t>
            </a:r>
            <a:r>
              <a:rPr lang="ru-RU" b="1" dirty="0"/>
              <a:t>Мероприятия в ходе реализации проекта.</a:t>
            </a:r>
            <a:endParaRPr lang="ru-RU" dirty="0"/>
          </a:p>
          <a:p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-   </a:t>
            </a:r>
            <a:r>
              <a:rPr lang="ru-RU" dirty="0">
                <a:solidFill>
                  <a:schemeClr val="tx1"/>
                </a:solidFill>
              </a:rPr>
              <a:t>Коллаж к 8 сентября «Они сражались за Родину» (Блокада Ленинграда);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-   </a:t>
            </a:r>
            <a:r>
              <a:rPr lang="ru-RU" dirty="0">
                <a:solidFill>
                  <a:schemeClr val="tx1"/>
                </a:solidFill>
              </a:rPr>
              <a:t>Стенгазета ко Дню пожилого человека «Портреты дедушек и бабушек»;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-   </a:t>
            </a:r>
            <a:r>
              <a:rPr lang="ru-RU" dirty="0">
                <a:solidFill>
                  <a:schemeClr val="tx1"/>
                </a:solidFill>
              </a:rPr>
              <a:t>Коллективная работа ко дню волонтера «Твори добро»;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-   </a:t>
            </a:r>
            <a:r>
              <a:rPr lang="ru-RU" dirty="0">
                <a:solidFill>
                  <a:schemeClr val="tx1"/>
                </a:solidFill>
              </a:rPr>
              <a:t>Выставка рисунков «Мы разны ,но мы вместе</a:t>
            </a:r>
            <a:r>
              <a:rPr lang="ru-RU" dirty="0" smtClean="0">
                <a:solidFill>
                  <a:schemeClr val="tx1"/>
                </a:solidFill>
              </a:rPr>
              <a:t>»;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 </a:t>
            </a:r>
            <a:r>
              <a:rPr lang="ru-RU" dirty="0">
                <a:solidFill>
                  <a:schemeClr val="tx1"/>
                </a:solidFill>
              </a:rPr>
              <a:t>-  </a:t>
            </a:r>
            <a:r>
              <a:rPr lang="ru-RU" dirty="0" smtClean="0">
                <a:solidFill>
                  <a:schemeClr val="tx1"/>
                </a:solidFill>
              </a:rPr>
              <a:t>Конкурс </a:t>
            </a:r>
            <a:r>
              <a:rPr lang="ru-RU" dirty="0">
                <a:solidFill>
                  <a:schemeClr val="tx1"/>
                </a:solidFill>
              </a:rPr>
              <a:t>чтецов «Стихи о Родине»;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 </a:t>
            </a:r>
            <a:r>
              <a:rPr lang="ru-RU" dirty="0">
                <a:solidFill>
                  <a:schemeClr val="tx1"/>
                </a:solidFill>
              </a:rPr>
              <a:t>-  </a:t>
            </a:r>
            <a:r>
              <a:rPr lang="ru-RU" dirty="0" smtClean="0">
                <a:solidFill>
                  <a:schemeClr val="tx1"/>
                </a:solidFill>
              </a:rPr>
              <a:t>Выставка </a:t>
            </a:r>
            <a:r>
              <a:rPr lang="ru-RU" dirty="0">
                <a:solidFill>
                  <a:schemeClr val="tx1"/>
                </a:solidFill>
              </a:rPr>
              <a:t>рисунков «Победный май» к 80-ю победы.</a:t>
            </a:r>
          </a:p>
          <a:p>
            <a:endParaRPr lang="ru-RU" dirty="0"/>
          </a:p>
        </p:txBody>
      </p:sp>
      <p:pic>
        <p:nvPicPr>
          <p:cNvPr id="4" name="Picture 8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966" y="3910453"/>
            <a:ext cx="4228552" cy="263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3414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318</TotalTime>
  <Words>1759</Words>
  <Application>Microsoft Office PowerPoint</Application>
  <PresentationFormat>Широкоэкранный</PresentationFormat>
  <Paragraphs>115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3" baseType="lpstr">
      <vt:lpstr>Century Gothic</vt:lpstr>
      <vt:lpstr>Wingdings 3</vt:lpstr>
      <vt:lpstr>Сектор</vt:lpstr>
      <vt:lpstr> </vt:lpstr>
      <vt:lpstr>ГБДОУ № 40 Детский сад Калининского района г. Санкт–Петербурга.   ПРОЕКТ        ПАТРИОТИЧЕСКОЕ   ВОСПИТАНИЕ   ДОШКОЛЬНИКОВ «Россия – Родина моя»   Средняя группа «Пчелки»</vt:lpstr>
      <vt:lpstr>2024-2025 учебный год</vt:lpstr>
      <vt:lpstr>2024-2025 учебный год</vt:lpstr>
      <vt:lpstr>2024-2025 учебный год</vt:lpstr>
      <vt:lpstr>2024-2025 учебный год</vt:lpstr>
      <vt:lpstr>2024-2025 учебный год</vt:lpstr>
      <vt:lpstr>2024-2025 учебный год</vt:lpstr>
      <vt:lpstr>2024-2025 учебный год</vt:lpstr>
      <vt:lpstr>2024-2025 учебный год</vt:lpstr>
      <vt:lpstr>2024-2025 учебный год</vt:lpstr>
      <vt:lpstr>2024-2025 учебный год</vt:lpstr>
      <vt:lpstr>2024-2025 учебный год</vt:lpstr>
      <vt:lpstr>2024-2025 учебный год</vt:lpstr>
      <vt:lpstr>2024-2025 учебный год</vt:lpstr>
      <vt:lpstr>2024-2025 учебный год</vt:lpstr>
      <vt:lpstr>2024-2025 учебный год</vt:lpstr>
      <vt:lpstr>2024-2025 учебный год</vt:lpstr>
      <vt:lpstr>2024-2025 учебный год</vt:lpstr>
      <vt:lpstr>2024-2025 учебный год</vt:lpstr>
      <vt:lpstr>2024-2025 учебный год</vt:lpstr>
      <vt:lpstr>2024-2025 учебный год</vt:lpstr>
      <vt:lpstr>2024-2025 учебный год</vt:lpstr>
      <vt:lpstr>2024-2025 учебный год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</dc:creator>
  <cp:lastModifiedBy>Алекс</cp:lastModifiedBy>
  <cp:revision>54</cp:revision>
  <dcterms:created xsi:type="dcterms:W3CDTF">2025-01-18T14:42:13Z</dcterms:created>
  <dcterms:modified xsi:type="dcterms:W3CDTF">2025-04-26T12:45:31Z</dcterms:modified>
</cp:coreProperties>
</file>