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302" r:id="rId2"/>
    <p:sldId id="296" r:id="rId3"/>
    <p:sldId id="294" r:id="rId4"/>
    <p:sldId id="303" r:id="rId5"/>
    <p:sldId id="270" r:id="rId6"/>
    <p:sldId id="284" r:id="rId7"/>
    <p:sldId id="304" r:id="rId8"/>
    <p:sldId id="262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71FFC6"/>
    <a:srgbClr val="FFA7A7"/>
    <a:srgbClr val="00FF99"/>
    <a:srgbClr val="FF7575"/>
    <a:srgbClr val="FF81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94" autoAdjust="0"/>
    <p:restoredTop sz="94667" autoAdjust="0"/>
  </p:normalViewPr>
  <p:slideViewPr>
    <p:cSldViewPr>
      <p:cViewPr varScale="1">
        <p:scale>
          <a:sx n="100" d="100"/>
          <a:sy n="100" d="100"/>
        </p:scale>
        <p:origin x="9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C65861-3B3A-4A78-A41D-B51261792A73}" type="datetimeFigureOut">
              <a:rPr lang="ru-RU" smtClean="0"/>
              <a:pPr/>
              <a:t>28.04.2025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A427DD-CBEC-40DA-89C3-79183CF9E2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wallpaper_19.jpg"/>
          <p:cNvPicPr>
            <a:picLocks noChangeAspect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ая прямоугольная выноска 8"/>
          <p:cNvSpPr/>
          <p:nvPr userDrawn="1"/>
        </p:nvSpPr>
        <p:spPr>
          <a:xfrm>
            <a:off x="1214414" y="3929066"/>
            <a:ext cx="4857784" cy="1857388"/>
          </a:xfrm>
          <a:prstGeom prst="wedgeRoundRectCallout">
            <a:avLst>
              <a:gd name="adj1" fmla="val 59428"/>
              <a:gd name="adj2" fmla="val 11902"/>
              <a:gd name="adj3" fmla="val 16667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Выноска-облако 7"/>
          <p:cNvSpPr/>
          <p:nvPr userDrawn="1"/>
        </p:nvSpPr>
        <p:spPr>
          <a:xfrm>
            <a:off x="928662" y="857232"/>
            <a:ext cx="7215238" cy="2357454"/>
          </a:xfrm>
          <a:prstGeom prst="cloudCallout">
            <a:avLst>
              <a:gd name="adj1" fmla="val 28779"/>
              <a:gd name="adj2" fmla="val 67110"/>
            </a:avLst>
          </a:prstGeom>
          <a:solidFill>
            <a:srgbClr val="FFCCCC"/>
          </a:solidFill>
          <a:ln>
            <a:solidFill>
              <a:srgbClr val="FF7575"/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9"/>
          <p:cNvSpPr/>
          <p:nvPr userDrawn="1"/>
        </p:nvSpPr>
        <p:spPr>
          <a:xfrm>
            <a:off x="71438" y="71438"/>
            <a:ext cx="9001125" cy="6715125"/>
          </a:xfrm>
          <a:prstGeom prst="rect">
            <a:avLst/>
          </a:prstGeom>
          <a:noFill/>
          <a:ln w="57150">
            <a:solidFill>
              <a:srgbClr val="00FF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A42D2-76B6-496E-B344-687FE5DDC3A9}" type="datetimeFigureOut">
              <a:rPr lang="ru-RU"/>
              <a:pPr>
                <a:defRPr/>
              </a:pPr>
              <a:t>28.04.2025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3E5426-5A1C-4FA9-8224-7F488D742C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29156-0ED0-4B5F-ADC2-F8AFE67B5BAE}" type="datetimeFigureOut">
              <a:rPr lang="ru-RU"/>
              <a:pPr>
                <a:defRPr/>
              </a:pPr>
              <a:t>28.04.2025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450BB-CD47-4006-AB2E-B4F0CB72C7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5173D-BE05-47D5-8E15-5B2EE31C4C3A}" type="datetimeFigureOut">
              <a:rPr lang="ru-RU"/>
              <a:pPr>
                <a:defRPr/>
              </a:pPr>
              <a:t>28.04.2025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F4C64-6F93-4CA8-A302-85AE6C28E6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36F1B-B77D-4AB8-A1FE-20552146F04A}" type="datetimeFigureOut">
              <a:rPr lang="ru-RU"/>
              <a:pPr>
                <a:defRPr/>
              </a:pPr>
              <a:t>28.04.2025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6E2588-2581-4DE8-AFE6-3A07F96172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91201-3D25-4DF0-BFF8-2EED79467CC2}" type="datetimeFigureOut">
              <a:rPr lang="ru-RU"/>
              <a:pPr>
                <a:defRPr/>
              </a:pPr>
              <a:t>28.04.2025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B562DE-3C1F-45B1-9FD2-E0980E89AA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CDD08-4A11-4B0C-B7F4-CFABD677C2E8}" type="datetimeFigureOut">
              <a:rPr lang="ru-RU"/>
              <a:pPr>
                <a:defRPr/>
              </a:pPr>
              <a:t>28.04.2025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3D45AF-CA1C-4AEB-9628-BAFE21B732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75B93A-B896-4F1B-B55F-527B6721AD8E}" type="datetimeFigureOut">
              <a:rPr lang="ru-RU"/>
              <a:pPr>
                <a:defRPr/>
              </a:pPr>
              <a:t>28.04.2025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77C4B-0D86-4B0E-86D3-4B3F3E4F1E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91B2E-F2AC-4C18-BA09-B0EE7845F023}" type="datetimeFigureOut">
              <a:rPr lang="ru-RU"/>
              <a:pPr>
                <a:defRPr/>
              </a:pPr>
              <a:t>28.04.2025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1F59AA-897E-49CD-96A7-3EFAB025B6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CC634-C888-44EC-BF80-C04EB8CA2E6E}" type="datetimeFigureOut">
              <a:rPr lang="ru-RU"/>
              <a:pPr>
                <a:defRPr/>
              </a:pPr>
              <a:t>28.04.2025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75A737-C50C-419C-BA25-AA7AE57D26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2267A-1147-41B8-B847-43D6498CA22D}" type="datetimeFigureOut">
              <a:rPr lang="ru-RU"/>
              <a:pPr>
                <a:defRPr/>
              </a:pPr>
              <a:t>28.04.2025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D414A-1317-41AE-81DC-8007FE2CCC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65789-89A6-4DD2-B6BD-9742F5553AE0}" type="datetimeFigureOut">
              <a:rPr lang="ru-RU"/>
              <a:pPr>
                <a:defRPr/>
              </a:pPr>
              <a:t>28.04.2025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E89056-CD1B-45CD-927F-172F947936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68000"/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428596" y="357166"/>
            <a:ext cx="8286808" cy="114300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B26221-B72B-4623-B5F5-F5C150596535}" type="datetimeFigureOut">
              <a:rPr lang="ru-RU"/>
              <a:pPr>
                <a:defRPr/>
              </a:pPr>
              <a:t>28.04.2025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15AB4E-E189-4069-BB5A-5F84AE25B8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214282" y="214290"/>
            <a:ext cx="8715436" cy="6500858"/>
          </a:xfrm>
          <a:prstGeom prst="rect">
            <a:avLst/>
          </a:prstGeom>
          <a:noFill/>
          <a:ln w="76200">
            <a:solidFill>
              <a:srgbClr val="FF8181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i="1" dirty="0">
                <a:solidFill>
                  <a:srgbClr val="C00000"/>
                </a:solidFill>
              </a:rPr>
              <a:t>Играем с пальчиками - развиваем речь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14744" y="5572140"/>
            <a:ext cx="4929222" cy="1071570"/>
          </a:xfrm>
        </p:spPr>
        <p:txBody>
          <a:bodyPr/>
          <a:lstStyle/>
          <a:p>
            <a:pPr algn="r"/>
            <a:r>
              <a:rPr lang="ru-RU" sz="1600" b="1" dirty="0">
                <a:solidFill>
                  <a:srgbClr val="0070C0"/>
                </a:solidFill>
              </a:rPr>
              <a:t>Подготовила воспитатель МОУ детского сада № 241:                                 Богданова Елена Геннадьевна</a:t>
            </a:r>
          </a:p>
          <a:p>
            <a:pPr algn="r"/>
            <a:r>
              <a:rPr lang="ru-RU" sz="1600" b="1" dirty="0">
                <a:solidFill>
                  <a:srgbClr val="0070C0"/>
                </a:solidFill>
              </a:rPr>
              <a:t>                    </a:t>
            </a:r>
          </a:p>
        </p:txBody>
      </p:sp>
      <p:pic>
        <p:nvPicPr>
          <p:cNvPr id="1026" name="Picture 2" descr="C:\Users\Александр\Music\ладошки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2024" r="12024"/>
          <a:stretch>
            <a:fillRect/>
          </a:stretch>
        </p:blipFill>
        <p:spPr bwMode="auto">
          <a:xfrm>
            <a:off x="285720" y="285728"/>
            <a:ext cx="8572560" cy="37326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401080" cy="1571636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 Развитие речи детей  младшего дошкольного возраста через пальчиковые игры. 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5143536"/>
          </a:xfrm>
        </p:spPr>
        <p:txBody>
          <a:bodyPr>
            <a:normAutofit fontScale="77500" lnSpcReduction="20000"/>
          </a:bodyPr>
          <a:lstStyle/>
          <a:p>
            <a:pPr marL="514350" indent="-514350" fontAlgn="base">
              <a:buNone/>
            </a:pP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fontAlgn="base">
              <a:buNone/>
            </a:pP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514350" indent="-514350" fontAlgn="base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мелкую мускулатуру пальцев руки, точную координацию движений.</a:t>
            </a:r>
          </a:p>
          <a:p>
            <a:pPr marL="514350" indent="-514350" fontAlgn="base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Совершенствовать зрительно–двигательную координацию и ориентировку в микро пространстве.</a:t>
            </a:r>
          </a:p>
          <a:p>
            <a:pPr marL="514350" indent="-514350" fontAlgn="base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Совершенствовать умение детей учитывать сенсорные свойства предметов в различных видах деятельности: пальчиковые игры с предметами, изобразительной, конструктивной.</a:t>
            </a:r>
          </a:p>
          <a:p>
            <a:pPr marL="514350" indent="-514350" fontAlgn="base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Совершенствовать умение подражать взрослому, понимать смысл речи.</a:t>
            </a:r>
          </a:p>
          <a:p>
            <a:pPr marL="514350" indent="-514350" fontAlgn="base">
              <a:buFont typeface="Wingdings" pitchFamily="2" charset="2"/>
              <a:buChar char="q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Совершенствовать произвольное внимание, зрительную память, аналитическое восприятие речи.</a:t>
            </a:r>
          </a:p>
          <a:p>
            <a:endParaRPr lang="ru-RU" dirty="0"/>
          </a:p>
        </p:txBody>
      </p:sp>
      <p:pic>
        <p:nvPicPr>
          <p:cNvPr id="2050" name="Picture 2" descr="C:\Users\Александр\Music\ладошки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928670"/>
            <a:ext cx="4929222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642918"/>
            <a:ext cx="6257940" cy="928694"/>
          </a:xfrm>
        </p:spPr>
        <p:txBody>
          <a:bodyPr>
            <a:noAutofit/>
          </a:bodyPr>
          <a:lstStyle/>
          <a:p>
            <a:pPr algn="r"/>
            <a:r>
              <a:rPr lang="ru-RU" sz="2400" b="1" i="1" dirty="0"/>
              <a:t>«Ум ребенка находится на кончиках его пальцев».</a:t>
            </a:r>
            <a:br>
              <a:rPr lang="ru-RU" sz="2400" i="1" dirty="0"/>
            </a:br>
            <a:r>
              <a:rPr lang="ru-RU" sz="2000" i="1" dirty="0"/>
              <a:t> В.А. Сухомлинский </a:t>
            </a:r>
            <a:br>
              <a:rPr lang="ru-RU" sz="2400" i="1" dirty="0"/>
            </a:br>
            <a:endParaRPr lang="ru-RU" sz="24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68141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sz="2000" b="1" u="sng" dirty="0">
              <a:solidFill>
                <a:srgbClr val="FF0000"/>
              </a:solidFill>
            </a:endParaRPr>
          </a:p>
          <a:p>
            <a:pPr>
              <a:buNone/>
            </a:pPr>
            <a:endParaRPr lang="ru-RU" sz="28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8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Пальчиковые игры</a:t>
            </a: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 это общепринятое название занятий на развитие </a:t>
            </a:r>
          </a:p>
          <a:p>
            <a:pPr>
              <a:buNone/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мелкой моторики у детей.</a:t>
            </a:r>
          </a:p>
          <a:p>
            <a:pPr>
              <a:buNone/>
            </a:pP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Как правило, пальчиковые игры сопровождаются рифмованными историями или сказками, чтобы занятие было интересно ребёнку.</a:t>
            </a:r>
          </a:p>
          <a:p>
            <a:pPr>
              <a:buNone/>
            </a:pP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Связь пальцевой моторики и речевой функции была подтверждена </a:t>
            </a:r>
          </a:p>
          <a:p>
            <a:pPr>
              <a:buNone/>
            </a:pPr>
            <a:r>
              <a:rPr lang="ru-RU" sz="3800" dirty="0">
                <a:latin typeface="Times New Roman" pitchFamily="18" charset="0"/>
                <a:cs typeface="Times New Roman" pitchFamily="18" charset="0"/>
              </a:rPr>
              <a:t>       исследователями Института физиологии детей и подростков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3074" name="Picture 2" descr="C:\Users\Александр\Music\со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2714644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Виды пальчиковых игр: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582340"/>
            <a:ext cx="84296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Игры-манипуляции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развивают воображение, когда ребенок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каждом пальчике видит определенный образ.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 typeface="Wingdings" pitchFamily="2" charset="2"/>
              <a:buChar char="q"/>
            </a:pP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Сюжетные пальчиковые упражнения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Позволяют детям изображать предметы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мебели и транспорта, птиц, домашних и диких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животных , деревья, насекомых.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57818" y="1571613"/>
            <a:ext cx="335758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q"/>
            </a:pPr>
            <a:endParaRPr lang="ru-RU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Font typeface="Wingdings" pitchFamily="2" charset="2"/>
              <a:buChar char="q"/>
            </a:pP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Пальчиковые игры, включающие </a:t>
            </a:r>
            <a:r>
              <a:rPr lang="ru-RU" b="1" i="1" dirty="0" err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пальцев и кистей рук</a:t>
            </a:r>
          </a:p>
          <a:p>
            <a:pPr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Здесь применяются традиционные массажные движения - растирание, </a:t>
            </a:r>
          </a:p>
          <a:p>
            <a:pPr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разминание, пощипывание,</a:t>
            </a:r>
          </a:p>
          <a:p>
            <a:pPr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надавливание.</a:t>
            </a: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Пальчиковый театр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Развивают память и внимание, повышают общий тонус, снимают эмоциональное напряжение.</a:t>
            </a:r>
          </a:p>
        </p:txBody>
      </p:sp>
      <p:pic>
        <p:nvPicPr>
          <p:cNvPr id="3074" name="Picture 2" descr="C:\Users\Александр\Music\ладошки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4357694"/>
            <a:ext cx="4429156" cy="2033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7"/>
          <p:cNvSpPr>
            <a:spLocks noGrp="1"/>
          </p:cNvSpPr>
          <p:nvPr>
            <p:ph type="title"/>
          </p:nvPr>
        </p:nvSpPr>
        <p:spPr>
          <a:xfrm>
            <a:off x="1785918" y="274638"/>
            <a:ext cx="6900882" cy="1143000"/>
          </a:xfrm>
        </p:spPr>
        <p:txBody>
          <a:bodyPr/>
          <a:lstStyle/>
          <a:p>
            <a:r>
              <a:rPr lang="ru-RU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ru-RU" b="1" dirty="0">
                <a:solidFill>
                  <a:schemeClr val="accent2"/>
                </a:solidFill>
              </a:rPr>
              <a:t> </a:t>
            </a:r>
            <a:r>
              <a:rPr lang="ru-RU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мелкой</a:t>
            </a:r>
            <a:r>
              <a:rPr lang="ru-RU" b="1" dirty="0">
                <a:solidFill>
                  <a:schemeClr val="accent2"/>
                </a:solidFill>
              </a:rPr>
              <a:t> </a:t>
            </a:r>
            <a:r>
              <a:rPr lang="ru-RU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моторики </a:t>
            </a:r>
          </a:p>
        </p:txBody>
      </p:sp>
      <p:sp>
        <p:nvSpPr>
          <p:cNvPr id="9" name="Объект 8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58204" cy="4543443"/>
          </a:xfr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None/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Aft>
                <a:spcPts val="0"/>
              </a:spcAft>
              <a:buNone/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В нашей группе развитию мелкой моторики уделяется большое внимание, такая работа ведется, начиная с группы раннего возраста. Ежедневно 3-5 минут, сидя на стульях, мы играем с детьми в пальчиковые игры. Начинать следует с пальчиковой гимнастики. </a:t>
            </a:r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14338"/>
            <a:ext cx="1968500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Александр\Desktop\РАБОТА\ФОТО\20170915_0921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3643314"/>
            <a:ext cx="6643734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4982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2143116"/>
            <a:ext cx="8229600" cy="3471874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повышение физической и умственной работоспособности;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создание функциональной базы для быстрого перехода на более высокий уровень двигательной активности мышц;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стимулирование речевого развития.</a:t>
            </a:r>
          </a:p>
        </p:txBody>
      </p:sp>
    </p:spTree>
    <p:extLst>
      <p:ext uri="{BB962C8B-B14F-4D97-AF65-F5344CB8AC3E}">
        <p14:creationId xmlns:p14="http://schemas.microsoft.com/office/powerpoint/2010/main" val="218539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9" y="285728"/>
            <a:ext cx="857256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Пальчиковая игра «У жирафов»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жирафов пятна, пятна, пятна, пятнышки везде.</a:t>
            </a:r>
            <a:b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жирафов пятна, пятна, пятна, пятнышки везде.</a:t>
            </a:r>
            <a:b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400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Хлопаем по всему телу ладонями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лбу, ушах, на шее, на локтях,</a:t>
            </a:r>
            <a:b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носах, на животах, на коленях и носках.</a:t>
            </a:r>
            <a:b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400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Обоими указательными пальцами дотрагиваемся до соответствующих частей тела).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слонов есть складки, складки, складки, складочки везде.</a:t>
            </a:r>
            <a:b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слонов есть складки, складки, складки, складочки везде.</a:t>
            </a:r>
            <a:b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400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Щипаем себя, как бы собирая складки</a:t>
            </a: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лбу, ушах, на шее, на локтях,</a:t>
            </a:r>
            <a:b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носах, на животах, на коленях и носках.</a:t>
            </a:r>
            <a:b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ru-RU" sz="2400" b="0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Обоими указательными пальцами дотрагиваемся до соответствующих частей тела).</a:t>
            </a:r>
            <a:endParaRPr kumimoji="0" lang="ru-RU" sz="2400" b="0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/>
          <a:lstStyle/>
          <a:p>
            <a:r>
              <a:rPr lang="ru-RU" sz="6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</a:p>
        </p:txBody>
      </p:sp>
      <p:pic>
        <p:nvPicPr>
          <p:cNvPr id="6" name="Объект 5" descr="5.129935865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5072066" y="1857364"/>
            <a:ext cx="3449113" cy="25808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Пальчик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4348" y="1571612"/>
            <a:ext cx="3286148" cy="27146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C:\Users\Александр\Music\ладошк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4071942"/>
            <a:ext cx="4136136" cy="23561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12000">
        <p14:flip dir="r"/>
      </p:transition>
    </mc:Choice>
    <mc:Fallback xmlns="">
      <p:transition spd="slow" advTm="12000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1363</TotalTime>
  <Words>453</Words>
  <Application>Microsoft Office PowerPoint</Application>
  <PresentationFormat>Экран (4:3)</PresentationFormat>
  <Paragraphs>54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Times New Roman</vt:lpstr>
      <vt:lpstr>Wingdings</vt:lpstr>
      <vt:lpstr>Тема Office</vt:lpstr>
      <vt:lpstr>Играем с пальчиками - развиваем речь</vt:lpstr>
      <vt:lpstr>Цель:  Развитие речи детей  младшего дошкольного возраста через пальчиковые игры.  </vt:lpstr>
      <vt:lpstr>«Ум ребенка находится на кончиках его пальцев».  В.А. Сухомлинский  </vt:lpstr>
      <vt:lpstr>Виды пальчиковых игр:</vt:lpstr>
      <vt:lpstr>Развитие мелкой моторики </vt:lpstr>
      <vt:lpstr>Ожидаемые результаты</vt:lpstr>
      <vt:lpstr>Презентация PowerPoint</vt:lpstr>
      <vt:lpstr>Спасибо за внимание !</vt:lpstr>
    </vt:vector>
  </TitlesOfParts>
  <Company>д/с10. куса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докладу</dc:title>
  <dc:creator>Чебыкина Л.В.</dc:creator>
  <cp:lastModifiedBy>arina.bogdanova.897@gmail.com</cp:lastModifiedBy>
  <cp:revision>135</cp:revision>
  <dcterms:created xsi:type="dcterms:W3CDTF">2013-02-09T17:45:17Z</dcterms:created>
  <dcterms:modified xsi:type="dcterms:W3CDTF">2025-04-28T08:00:23Z</dcterms:modified>
</cp:coreProperties>
</file>