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60" r:id="rId4"/>
    <p:sldId id="265" r:id="rId5"/>
    <p:sldId id="264" r:id="rId6"/>
    <p:sldId id="272" r:id="rId7"/>
    <p:sldId id="263" r:id="rId8"/>
    <p:sldId id="273" r:id="rId9"/>
    <p:sldId id="275" r:id="rId10"/>
    <p:sldId id="257" r:id="rId11"/>
    <p:sldId id="271" r:id="rId12"/>
    <p:sldId id="274" r:id="rId13"/>
    <p:sldId id="269" r:id="rId14"/>
    <p:sldId id="276" r:id="rId15"/>
    <p:sldId id="277" r:id="rId16"/>
    <p:sldId id="270" r:id="rId17"/>
    <p:sldId id="262" r:id="rId18"/>
    <p:sldId id="278" r:id="rId19"/>
    <p:sldId id="280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21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91EBA-96AA-45F0-8824-EC358BB5FBFC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C14AD-4F4B-4B32-A34B-00F1B077B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52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7C14AD-4F4B-4B32-A34B-00F1B077B2D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8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2.jpeg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3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2.jpeg"/><Relationship Id="rId7" Type="http://schemas.openxmlformats.org/officeDocument/2006/relationships/image" Target="../media/image58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2.jpeg"/><Relationship Id="rId7" Type="http://schemas.openxmlformats.org/officeDocument/2006/relationships/image" Target="../media/image64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f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3000">
              <a:schemeClr val="accent1">
                <a:lumMod val="5000"/>
                <a:lumOff val="95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8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.pinimg.com/736x/cd/75/e8/cd75e89fcfa69587b045f18218d7df44--clipart-mam-n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360" y="724220"/>
            <a:ext cx="7560840" cy="5473432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689889" y="3460936"/>
            <a:ext cx="3888432" cy="2042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«Формирование дружеских взаимоотношений в детском коллективе"</a:t>
            </a:r>
            <a:endParaRPr lang="ru-RU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6032" y="6155729"/>
            <a:ext cx="1997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С.Н.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92A65-0357-75F6-D6C1-3CCB8DD72368}"/>
              </a:ext>
            </a:extLst>
          </p:cNvPr>
          <p:cNvSpPr txBox="1"/>
          <p:nvPr/>
        </p:nvSpPr>
        <p:spPr>
          <a:xfrm>
            <a:off x="1050163" y="55940"/>
            <a:ext cx="7200800" cy="559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  <a:buNone/>
              <a:tabLst>
                <a:tab pos="630555" algn="l"/>
              </a:tabLst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>
              <a:spcAft>
                <a:spcPts val="1000"/>
              </a:spcAft>
              <a:buNone/>
              <a:tabLst>
                <a:tab pos="630555" algn="l"/>
              </a:tabLst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«МДОУ «ДЕТСКИЙ САД «МЕДВЕЖОНОК» Г. НАДЫМА»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930DAB4-CAEC-2C54-FA80-7B4091AAAE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394" y="1600200"/>
            <a:ext cx="5541212" cy="4525963"/>
          </a:xfrm>
        </p:spPr>
      </p:pic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9585" y="217309"/>
            <a:ext cx="489654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роль на формирование отношения детей  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с другом оказывает игра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E7FD36-188B-4D42-48F8-61E737C91E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192" y="1535685"/>
            <a:ext cx="3236368" cy="229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180C409-2B97-DE46-E9CF-19C0F704A4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88977" y="710761"/>
            <a:ext cx="3166371" cy="149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8D8E8D8-F9DB-54FD-FF6A-80A320A2BD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5803">
            <a:off x="3601334" y="3938165"/>
            <a:ext cx="2509219" cy="2619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65470D-685D-3BD5-51E0-4437A8CA87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1938">
            <a:off x="6315369" y="2995585"/>
            <a:ext cx="2626679" cy="359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A1F1159-918B-91AC-ABE5-AE889B1174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7562" flipH="1">
            <a:off x="532973" y="4230242"/>
            <a:ext cx="2837335" cy="244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E3BDC4B-3734-33D8-D533-45C110242A6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82" y="180510"/>
            <a:ext cx="1524849" cy="147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057415-3148-A59C-8811-89B2A3DE5F0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09" y="1715415"/>
            <a:ext cx="3349253" cy="2735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3C302-194A-C177-381D-CB184EFB1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98691-EF3C-0E89-D874-E28DFAA31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1F34F626-856B-DC7C-CD69-15988D82D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3F0786EF-C2EA-99B0-E0A4-F15388080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6433CD0C-F70D-AC27-B8BB-E60FF8A26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475566"/>
            <a:ext cx="5220072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E7CA7DE-FE11-A7CD-9E2C-369FBC8E8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1535826"/>
            <a:ext cx="7776864" cy="50475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себя».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представлять себя коллективу сверстников.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предлагают представить себя, назвав своё имя так, как ему больше нравится, как называют дома или как он хотел бы, чтобы его называли в группе.</a:t>
            </a:r>
          </a:p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«Позови ласково».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доброжелательное отношение детей друг к другу.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предлагают бросить мяч или передать игрушку любому из других детей, ласково назвав его по имени.</a:t>
            </a:r>
          </a:p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стул».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быть ласковым, активизировать в речи детей нежные, ласковые слова.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ребёнок садится в центр на «волшебный стул», остальные говорят о нём добрые, ласковые слова, комплименты. Можно обнять сидящего, погладить, поцеловать.</a:t>
            </a:r>
          </a:p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«Передача чувств».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передавать различные эмоциональные состояния невербальным способом.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даётся задание передать «по цепочке» определённое чувство с помощью мимики, жестов, прикосновений. Затем дети обсуждают, что они чувствовали при этом.</a:t>
            </a:r>
          </a:p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цветок».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выражать свою индивидуальность, представлять себя другим детям в группе.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предлагают представить себя маленькими ростками цветов. По желанию они выбирают, кто каким цветком будет. Далее под музыку показывают, как цветок распускается. Затем каждый ребёнок рассказывает о себе: где и с кем он растёт, как себя чувствует, о чём мечтает.</a:t>
            </a: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050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609B7-0AEB-CDC7-FCAE-F0EC3A533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76BAD-1090-B77D-34ED-DEAD942A7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9C05DA-E34A-9422-E822-3423D4D915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483" y="1600200"/>
            <a:ext cx="3727033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18984303-15E5-8918-87C8-8547C6038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F676C317-E546-6A89-CC33-DE17796EB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8150" y="441386"/>
            <a:ext cx="2455265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интереснее!</a:t>
            </a:r>
          </a:p>
        </p:txBody>
      </p:sp>
      <p:pic>
        <p:nvPicPr>
          <p:cNvPr id="19459" name="Picture 3" descr="https://i.pinimg.com/736x/db/70/48/db70482c9fb47f4a0b4ea50f9713e939--boy-images-art-children.jpg">
            <a:extLst>
              <a:ext uri="{FF2B5EF4-FFF2-40B4-BE49-F238E27FC236}">
                <a16:creationId xmlns:a16="http://schemas.microsoft.com/office/drawing/2014/main" id="{3A439A05-7B19-510B-CE70-1CD2E7674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265" y="651712"/>
            <a:ext cx="1133566" cy="1386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228261-AB3D-3D8E-E73F-21B2D88041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320" y="2875917"/>
            <a:ext cx="3105961" cy="3771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1DF56B-0272-06E8-C2A5-F6977A46C5D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12494" y="3355341"/>
            <a:ext cx="4473396" cy="211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BA5C76-67A4-8894-B0E6-253BE8501B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604" y="4509232"/>
            <a:ext cx="2987493" cy="1982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3E6002A-5457-6130-2B2A-0BA7A62CA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14" y="120637"/>
            <a:ext cx="2834932" cy="245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D76B0DF-8490-F735-4C36-9BE2C827A59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101" y="116306"/>
            <a:ext cx="2455265" cy="245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9EF7706-6857-10D7-0355-1F1DCBE16BA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445" y="2662852"/>
            <a:ext cx="3112758" cy="1750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495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D9404-6876-A3FA-D226-3DC420CCF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E6CF1F-6EE2-7563-CD20-8BECF4D66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EC65622-B5B5-8AAC-5663-AAB1C0207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598" y="1600200"/>
            <a:ext cx="3628804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F30804EE-9089-D0E6-6DB4-9DEEFA8FE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AEB076E9-5064-3E44-42F4-064F69E31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5043" y="680614"/>
            <a:ext cx="417646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 приветствия и пожеланий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F368DF-E4C4-2D47-D173-BBDFE38553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0731">
            <a:off x="668025" y="2561854"/>
            <a:ext cx="3329853" cy="415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7351DC-A8FD-5B32-B7D1-85CCDEF508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1128">
            <a:off x="4353701" y="2349317"/>
            <a:ext cx="4176464" cy="2533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3CB205C-BDE5-C3F8-20D4-7EDBD23817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7777">
            <a:off x="4039967" y="4960904"/>
            <a:ext cx="4289397" cy="1664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E74ACB2-7C92-B1CF-C85F-49F19BDE605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5701">
            <a:off x="6537919" y="314840"/>
            <a:ext cx="2479668" cy="193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A4E6C0C-8682-481C-8805-FB0FFDCB90C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9734">
            <a:off x="121611" y="88639"/>
            <a:ext cx="2031941" cy="2709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8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47980-5398-8557-C09D-3057E9CD2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8A681F-2D1E-DE1B-9C51-23D491925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AE61D51B-69B6-22B3-A432-D0207214E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039100B7-2534-2F84-79C9-3E4ADA8B6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8A25A60F-D5E0-C0CC-A01C-345EF0FD4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055" y="1093192"/>
            <a:ext cx="8673889" cy="55399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Вместе тесно, а врозь скучно;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Один за всех , и все за одного;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Где дружба прочна , там хорошо идут дела;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Птица сильна крыльями , а человек дружбой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Крепкую дружбу , и  водой не разольешь;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Без друга на сердце вьюга;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Дружбу помни , а зло забывай;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Верному другу цены нет 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Друзья познаются в беде;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 Нет друга - ищи , а найдешь - береги 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Не имей сто рублей , а имей  сто друзей;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Старый друг лучше новых двух </a:t>
            </a: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9457" name="Rectangle 1">
            <a:extLst>
              <a:ext uri="{FF2B5EF4-FFF2-40B4-BE49-F238E27FC236}">
                <a16:creationId xmlns:a16="http://schemas.microsoft.com/office/drawing/2014/main" id="{03BE6062-435E-E2FA-F45A-3B6340D62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488" y="206862"/>
            <a:ext cx="4633056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дружбе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711277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8BAF5-B2D6-C839-A2A7-73D60D37E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E5948B-3F2D-469B-9403-1EFC1E225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35C0C94-DEC2-BE31-C8F1-48DFC5295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496" y="1600200"/>
            <a:ext cx="2969008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6EE10D29-6E66-8F0B-101B-2EC2E7D7E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0D65878-D821-BDE5-6397-12B4FA2AE4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0508">
            <a:off x="1140546" y="2933532"/>
            <a:ext cx="4163146" cy="363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9BF5AAB-C66D-C930-F1AF-4FC56BA2F2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86" y="50786"/>
            <a:ext cx="2402051" cy="3378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3317EF-C2EC-642F-F381-88663C90A99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722">
            <a:off x="5173487" y="1126607"/>
            <a:ext cx="3614679" cy="5510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B397C00C-EE75-712E-1458-20A8FD682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205" y="160021"/>
            <a:ext cx="613102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Мирилки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сохранить доброжелательные отношения детей друг к другу 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997564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5840E-B56E-B335-6276-C5EA8F69E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75438-6A9B-0777-696E-F8A221415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723335-5375-1C62-D54B-A17A858F5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665" y="1600200"/>
            <a:ext cx="5004670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00A0E244-8DE4-47C0-38B5-C392BE435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02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3137D188-A3AB-AB1E-B5AF-DFCA1FBEB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197774"/>
            <a:ext cx="727280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 по теме « Дружба»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D7B1C8-4372-BF77-0C3E-9EE47DA3C5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868" y="1104231"/>
            <a:ext cx="1354521" cy="123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F14361-11A6-70DE-E79E-F2C0BFE4C5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3664" y="3750053"/>
            <a:ext cx="3436672" cy="310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25145CF0-805A-8DF3-8C24-521BE8DBE8AA}"/>
              </a:ext>
            </a:extLst>
          </p:cNvPr>
          <p:cNvSpPr>
            <a:spLocks noChangeArrowheads="1"/>
          </p:cNvSpPr>
          <p:nvPr/>
        </p:nvSpPr>
        <p:spPr bwMode="auto">
          <a:xfrm rot="20915278">
            <a:off x="385493" y="1537415"/>
            <a:ext cx="3311746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друг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, я – твой лучший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 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, я посмотрю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вокруг!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, лучше нет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тобой друзья!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3B670F3C-01B9-48CB-36D6-713B9E795B26}"/>
              </a:ext>
            </a:extLst>
          </p:cNvPr>
          <p:cNvSpPr>
            <a:spLocks noChangeArrowheads="1"/>
          </p:cNvSpPr>
          <p:nvPr/>
        </p:nvSpPr>
        <p:spPr bwMode="auto">
          <a:xfrm rot="551172">
            <a:off x="5099295" y="1306269"/>
            <a:ext cx="3775237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Дружат в нашей группе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мальчики.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 тобой подружим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пальчики.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, два , три , четыре,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мы закончили считать.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, два , два , три , четыре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начинай считать опять</a:t>
            </a:r>
            <a:r>
              <a:rPr lang="ru-RU" sz="1400" b="1" dirty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9893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8A73D9E-50E2-257B-DDD4-87495A1E60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76" y="3338954"/>
            <a:ext cx="4594220" cy="2787209"/>
          </a:xfrm>
        </p:spPr>
      </p:pic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85289" y="148319"/>
            <a:ext cx="7920880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группы: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Дарить друг другу подарки , изготовленные своими руками; отмечать дни рождения; поощрять за добрые дела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F9858AB-0891-D0C1-4EB1-B0E6E8C0AC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68" y="1299850"/>
            <a:ext cx="4340037" cy="2517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1276A7-FFA0-F729-5853-3F8778EA6A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0819">
            <a:off x="539010" y="3866096"/>
            <a:ext cx="4293827" cy="260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761838D-DF13-2979-7B58-018C75A4F01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4090">
            <a:off x="5374022" y="3787556"/>
            <a:ext cx="2207005" cy="278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80CC453-CC6F-60B2-0088-0A08C564E7C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434" y="1306461"/>
            <a:ext cx="3948366" cy="251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7B4E2-F0C8-4EF6-D573-64350DF6E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060911-211F-5011-7DC5-3DC7D1076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908BEAA-DF18-0B8E-52F9-687853EEAA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19" y="1600200"/>
            <a:ext cx="7801361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A0E44684-4472-B5AE-FEFE-53AF9F118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078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>
            <a:extLst>
              <a:ext uri="{FF2B5EF4-FFF2-40B4-BE49-F238E27FC236}">
                <a16:creationId xmlns:a16="http://schemas.microsoft.com/office/drawing/2014/main" id="{607EFAD9-EAED-3DC7-A98A-D63EF0EF1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668" y="181754"/>
            <a:ext cx="5544616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  и праздники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2DC16B-7400-79CD-7184-A6AE2287DA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07082">
            <a:off x="238361" y="1511236"/>
            <a:ext cx="3093260" cy="2181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E604249-1E2A-ED97-FC65-4F97C9A8C6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9382">
            <a:off x="5459281" y="1504788"/>
            <a:ext cx="3394550" cy="2335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4D0947-6EF6-B58E-68C0-262A386C2DD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4452">
            <a:off x="683076" y="3967171"/>
            <a:ext cx="3304479" cy="2649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B152FC7-F62B-C833-64CA-B696C23A4AE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628">
            <a:off x="4794777" y="3983306"/>
            <a:ext cx="3473331" cy="260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F2599E17-E981-47B4-5555-0FF70C59EAB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883" y="1266866"/>
            <a:ext cx="2383937" cy="317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7438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E24FA-FEAD-A860-93D1-B8D91F1F9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E7DD12-4DE1-E617-D16F-77D98049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AE43FE3E-D0E0-D73C-9731-2A702454DF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811" y="1600200"/>
            <a:ext cx="4816378" cy="452596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6039EF3E-477A-A26C-A6EB-4A9676CFF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>
            <a:extLst>
              <a:ext uri="{FF2B5EF4-FFF2-40B4-BE49-F238E27FC236}">
                <a16:creationId xmlns:a16="http://schemas.microsoft.com/office/drawing/2014/main" id="{87955389-A9E1-B7C7-28DA-89BA64B8F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4" y="136525"/>
            <a:ext cx="5328592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5A05122-E67E-4DEF-EB61-17234A9AC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47" y="136525"/>
            <a:ext cx="2371278" cy="1600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досуги</a:t>
            </a:r>
          </a:p>
          <a:p>
            <a:pPr algn="ctr"/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309543-6139-FE3A-0F52-066C98CCD75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89" y="4464732"/>
            <a:ext cx="3193504" cy="225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629BC6-7462-B1EF-25B8-3290D3A4CF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48" y="1692276"/>
            <a:ext cx="1762197" cy="268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E5BCE57-FD05-B5F8-5DC9-96776ECCEE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962192"/>
            <a:ext cx="4885248" cy="2827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2F95A66-C3ED-BCE1-DFFB-9783BD4C94F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982" y="1345411"/>
            <a:ext cx="2711622" cy="2548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0EE2A7-D6E0-A50A-29BA-2613BA0B719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9343">
            <a:off x="5076163" y="1511653"/>
            <a:ext cx="3764904" cy="2457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460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3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6791" y="2924077"/>
            <a:ext cx="8848752" cy="11387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hlink"/>
                </a:solidFill>
                <a:latin typeface="+mj-lt"/>
              </a:rPr>
              <a:t>ПРОБЛЕМА</a:t>
            </a:r>
            <a:r>
              <a:rPr lang="ru-RU" altLang="ru-RU" sz="2800" dirty="0">
                <a:solidFill>
                  <a:schemeClr val="hlink"/>
                </a:solidFill>
                <a:latin typeface="Arial" panose="020B0604020202020204" pitchFamily="34" charset="0"/>
              </a:rPr>
              <a:t>:</a:t>
            </a:r>
            <a:r>
              <a:rPr lang="ru-RU" altLang="ru-RU" sz="2800" dirty="0">
                <a:latin typeface="Arial" panose="020B0604020202020204" pitchFamily="34" charset="0"/>
              </a:rPr>
              <a:t> </a:t>
            </a:r>
            <a:endParaRPr lang="ru-RU" altLang="ru-RU" sz="1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Arial" panose="020B0604020202020204" pitchFamily="34" charset="0"/>
              </a:rPr>
              <a:t>       Недостаточность знаний и навыков у детей дошкольного возраста в сфере коммуникативных отношений.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8559" y="293202"/>
            <a:ext cx="8856984" cy="243143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hlink"/>
                </a:solidFill>
                <a:latin typeface="+mj-lt"/>
              </a:rPr>
              <a:t>АКТУАЛЬНОСТЬ:</a:t>
            </a:r>
          </a:p>
          <a:p>
            <a:pPr algn="just">
              <a:spcBef>
                <a:spcPct val="0"/>
              </a:spcBef>
            </a:pPr>
            <a:r>
              <a:rPr lang="ru-RU" altLang="ru-RU" sz="16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Проблема становления межличностного общения на основе человечных  отношений связана с дефицитом воспитанности, доброты, культуры, неустойчивые нравственными критериями в воспитании ребенка в сегодняшних условиях. Необходимость раннего формирования  положительного опыта общения   детей обусловлена тем, что  его  отсутствие  приводит к  стихийному возникновению у них негативных  форм поведения, к ненужным конфликтам. Дети стремятся, но часто не умеют вступать в контакт, выбирать уместные способы общения со сверстниками, со  взрослыми, проявлять вежливое, доброжелательное отношение к ним, </a:t>
            </a:r>
          </a:p>
          <a:p>
            <a:pPr algn="just">
              <a:spcBef>
                <a:spcPct val="0"/>
              </a:spcBef>
            </a:pPr>
            <a:r>
              <a:rPr lang="ru-RU" altLang="ru-RU" sz="16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разговаривая этикет, слушать партнера.</a:t>
            </a:r>
          </a:p>
        </p:txBody>
      </p:sp>
      <p:pic>
        <p:nvPicPr>
          <p:cNvPr id="18436" name="Picture 4" descr="https://telegra.ph/file/1a58bcee398f5fb3194b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000" y="4162828"/>
            <a:ext cx="3115999" cy="2495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BD245-70D0-B705-FCC1-B30341219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D28B0-655E-3AF0-1EA6-EC2A0ECD0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9D67DFD7-BE61-A684-2F77-A3DA329E6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289ED6E6-232C-10B0-DD03-78E13998D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>
            <a:extLst>
              <a:ext uri="{FF2B5EF4-FFF2-40B4-BE49-F238E27FC236}">
                <a16:creationId xmlns:a16="http://schemas.microsoft.com/office/drawing/2014/main" id="{D62021E1-9BCA-ABC1-0DF6-35279B20F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66777"/>
            <a:ext cx="7920880" cy="19834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Осуществляя работу по теме самообразования, к концу учебного года мне удалось снизить детскую конфликтность, научить детей налаживать дружеские взаимоотношения, создать благоприятную психологическую атмосферу в детском коллективе, обогатить опыт детей в умении выражать свои эмоции, понимать состояния других людей. Вместе с детьми составили памятку «Правила дружбы»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0574B0E-01F6-11C6-BF8F-7DB7611F4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2407776"/>
            <a:ext cx="7632848" cy="4124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ПРАВИЛА ДРУЖБЫ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Помогать друг другу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Не ссориться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Быть честным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Не забывай здороваться со всеми своими        друзьями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Уступать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Просить прощенья, если обидел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Если твой друг попросил у тебя что-либо – никогда не жадничай, дай ему! Всегда делись с друзьями тем, что у тебя есть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Быть внимательным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Не злиться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Всегда помогай своему товарищу: если умеешь что-то делать, научи и его этому</a:t>
            </a:r>
          </a:p>
          <a:p>
            <a:pPr algn="ctr"/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16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72C8CB3C-7E60-E92E-2A2D-970036D60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556" y="114299"/>
            <a:ext cx="7992888" cy="10103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дружеские взаимоотношения между детьми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62F99A3-B622-E1C7-D337-FA1BB4E071B4}"/>
              </a:ext>
            </a:extLst>
          </p:cNvPr>
          <p:cNvSpPr/>
          <p:nvPr/>
        </p:nvSpPr>
        <p:spPr>
          <a:xfrm>
            <a:off x="367615" y="1222566"/>
            <a:ext cx="8408770" cy="32469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доброжелательного отношения к людям, уважения к старшим, дружеских взаимоотношений со сверстниками, заботливого отношения к малышам;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добрых чувств, эмоциональной отзывчивости, умения различать настроение и эмоциональное состояние окружающих людей и учитывать это в своем поведении;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культуры поведения и общения, привычки следовать правилам поведения, быть вежливым по отношению к людям, сдерживать непосредственные эмоциональные побуждения, если они приносят неудобство окружающим.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lh6.googleusercontent.com/proxy/WY9zEVr2r-x7ad6xKqKVYSSPB2vxh2iS7n41_U2VG4GZ1ujgImWiSJGRlG-uxLL0fOH5B6YuTVX4GUL8Jzb_xBs9-MwVKjxFnw7haYB5HfzkqTGzAsbo1H1OfwQyL10bJyyOIvfmbVM3802_NvmK7talb7ZbW0vsNXYqw1CFM_k7NqkaetyR-PaFPdsMhUiTdi40=w1200-h630-p-k-no-nu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705562"/>
            <a:ext cx="3024336" cy="186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9745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26737" y="2111982"/>
            <a:ext cx="8090525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эмоционально-положительного климата в группе; </a:t>
            </a:r>
          </a:p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моделирование педагогических ситуаций, </a:t>
            </a:r>
            <a:endParaRPr lang="en-US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позволяют детям</a:t>
            </a:r>
            <a:r>
              <a:rPr lang="en-US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</a:t>
            </a:r>
            <a:endParaRPr lang="en-US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добрые чувства к окружающим.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EE684BC-165A-7002-4ECC-0E43A2A30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725" y="440245"/>
            <a:ext cx="7992888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условия воспитания дружеских отношений у дошкольников : </a:t>
            </a:r>
            <a:endParaRPr lang="ru-RU" altLang="ru-RU" sz="2800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+mj-lt"/>
            </a:endParaRPr>
          </a:p>
        </p:txBody>
      </p:sp>
      <p:pic>
        <p:nvPicPr>
          <p:cNvPr id="7" name="Picture 7" descr="https://avatars.mds.yandex.net/get-zen_doc/1841592/pub_5cbcc1123456ac00b393f5ca_5cbcc2415d653c00b37f6d78/scale_1200">
            <a:extLst>
              <a:ext uri="{FF2B5EF4-FFF2-40B4-BE49-F238E27FC236}">
                <a16:creationId xmlns:a16="http://schemas.microsoft.com/office/drawing/2014/main" id="{26CDA7A5-4857-67A8-8694-52AEACBE2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545562"/>
            <a:ext cx="4176464" cy="2272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59632" y="240324"/>
            <a:ext cx="6624736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совместная деятельность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21904" y="1195220"/>
            <a:ext cx="8064896" cy="31393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картинок, иллюстраций;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 видеофильмов 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Беседы;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Игровые  упражнения, занятия;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Ситуативные игры –истории с элементами драматизации, игры драматизации, инсценировки;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Заучивания стихов, пословиц,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мирилок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Пальчиковые игры 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Развлечения;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Праздник на тему дружбы;</a:t>
            </a:r>
          </a:p>
        </p:txBody>
      </p:sp>
      <p:pic>
        <p:nvPicPr>
          <p:cNvPr id="21509" name="Picture 5" descr="https://i.ytimg.com/vi/sseMZGDRMM4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819" y="4521977"/>
            <a:ext cx="3907398" cy="2197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E6109-95F9-E89A-74FD-0590D10D4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790B0-6B75-A7D3-23E1-EA674111B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AA452FB-AB06-4CB5-79B4-C97BE871A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2325"/>
            <a:ext cx="8229600" cy="4321713"/>
          </a:xfrm>
        </p:spPr>
      </p:pic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68C1C1B8-F253-000F-4184-DECD89A89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>
            <a:extLst>
              <a:ext uri="{FF2B5EF4-FFF2-40B4-BE49-F238E27FC236}">
                <a16:creationId xmlns:a16="http://schemas.microsoft.com/office/drawing/2014/main" id="{A48AAD61-1B5A-8ADA-C96F-C68F8347B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108389"/>
            <a:ext cx="6624736" cy="8925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EF6725E-E1E2-74A7-C40D-5652C1CB9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85" y="1095302"/>
            <a:ext cx="4601612" cy="24622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В.В. Маяковского « Что такое хорошо , что такое плохо»;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Е. Серовой « Нехорошая История»;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А.В. Осеевой « Добрые слова», «Волшебное слово» , « Кто наказал его»;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А . Нееловой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Тысячесвет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М.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Пляцковский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 Урок дружбы»;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Е.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Бехлерова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«Капустный лист»;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З.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Ежиковой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Крот и его друзья»;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 В. Драгунского « Тайное становится явным»;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Л. Толстова  « Кто разбил?» , « Косточка»  и другие…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0CCDF8B-80AB-7608-C785-8E2BA03161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5046">
            <a:off x="477041" y="3805665"/>
            <a:ext cx="3707015" cy="2884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741EE4-4C01-AC17-1010-B9704C0329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128" y="4437112"/>
            <a:ext cx="4491236" cy="2358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9EB880F-D03C-6C06-BC43-DEFE7DB792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6412" y="1278386"/>
            <a:ext cx="3741892" cy="3264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550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63688" y="215506"/>
            <a:ext cx="6173571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рассматриванием картин</a:t>
            </a:r>
          </a:p>
        </p:txBody>
      </p:sp>
      <p:pic>
        <p:nvPicPr>
          <p:cNvPr id="6" name="Picture 10" descr="hello_html_576d51d3">
            <a:extLst>
              <a:ext uri="{FF2B5EF4-FFF2-40B4-BE49-F238E27FC236}">
                <a16:creationId xmlns:a16="http://schemas.microsoft.com/office/drawing/2014/main" id="{73360643-9EB2-BC86-582F-7858DDA4B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95460"/>
            <a:ext cx="4149813" cy="2697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78069_html_6e33c7e3">
            <a:extLst>
              <a:ext uri="{FF2B5EF4-FFF2-40B4-BE49-F238E27FC236}">
                <a16:creationId xmlns:a16="http://schemas.microsoft.com/office/drawing/2014/main" id="{E0A53BFA-2AE8-FFE2-32E3-90236C348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31" y="3942612"/>
            <a:ext cx="4097543" cy="263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5-04-10_00001-255x210">
            <a:extLst>
              <a:ext uri="{FF2B5EF4-FFF2-40B4-BE49-F238E27FC236}">
                <a16:creationId xmlns:a16="http://schemas.microsoft.com/office/drawing/2014/main" id="{93B6A202-79E5-D4CA-59FA-8867D9841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6971">
            <a:off x="816617" y="1047689"/>
            <a:ext cx="3312625" cy="2728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maxresdefault">
            <a:extLst>
              <a:ext uri="{FF2B5EF4-FFF2-40B4-BE49-F238E27FC236}">
                <a16:creationId xmlns:a16="http://schemas.microsoft.com/office/drawing/2014/main" id="{F84382E3-BE71-9E9A-42DF-9797D1243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8742">
            <a:off x="4509213" y="1203496"/>
            <a:ext cx="4224488" cy="2376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8F3A3-1EB2-0BAE-DEEF-16149D13D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174CB-1607-EDD5-86A3-FB60BF22F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FFE6D98A-4926-0803-507E-078D8C8AB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CDA25D48-1B40-53FC-B895-DD52843F4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3" y="19692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A2439BE0-7E81-8486-F463-D817D3C51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340542"/>
            <a:ext cx="561662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мультфильмы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1624F6-ED28-EBBE-A1EC-9C1E283AD1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868" y="1142007"/>
            <a:ext cx="2355147" cy="2355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0DF308-3CB5-9A95-245B-D7306F2AA9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7547">
            <a:off x="5703080" y="3905131"/>
            <a:ext cx="3128118" cy="2355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B2BB85-85EA-157F-DE20-2F33B669D59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5842">
            <a:off x="314818" y="3998819"/>
            <a:ext cx="3058360" cy="213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D511B6-F89D-E9DB-08F0-1623F5B2436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80" y="1179622"/>
            <a:ext cx="2015453" cy="251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3741EE74-27B4-D79A-992F-02C0DC318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950" y="1227257"/>
            <a:ext cx="3445674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Котенок по имени Гав;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Последний лепесток;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Мешок яблок;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Просто так;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Умка;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Кот Леопольд;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Голубой Щенок.;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Фунтик и его друзья  и другие…..</a:t>
            </a:r>
          </a:p>
        </p:txBody>
      </p:sp>
      <p:pic>
        <p:nvPicPr>
          <p:cNvPr id="11" name="Picture 5" descr="i (1)">
            <a:extLst>
              <a:ext uri="{FF2B5EF4-FFF2-40B4-BE49-F238E27FC236}">
                <a16:creationId xmlns:a16="http://schemas.microsoft.com/office/drawing/2014/main" id="{BB5AF154-2D84-AEC7-753A-824E22CAD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196877"/>
            <a:ext cx="2282140" cy="2680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284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C2FEA-1B8D-A439-04E7-0DA5A391C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CA5D3-2ACA-78A6-319A-EE07B4485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08B0CAA2-A619-00E2-54DF-5370DB414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>
            <a:extLst>
              <a:ext uri="{FF2B5EF4-FFF2-40B4-BE49-F238E27FC236}">
                <a16:creationId xmlns:a16="http://schemas.microsoft.com/office/drawing/2014/main" id="{79BF1E44-9A97-B235-AA95-9FCDBD6D8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>
            <a:extLst>
              <a:ext uri="{FF2B5EF4-FFF2-40B4-BE49-F238E27FC236}">
                <a16:creationId xmlns:a16="http://schemas.microsoft.com/office/drawing/2014/main" id="{75D141B2-F9D4-8F4C-AD00-6EED8DBB6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6206" y="387183"/>
            <a:ext cx="432048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5F031E1-1042-8662-15A3-E732E9A42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036" y="1228050"/>
            <a:ext cx="7380820" cy="53553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беседы: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предложить детям назвать известные  им правила поведения, а так же объяснить , как они понимают смысл этих правил.;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Можно предложить вспомнить конкретные случаи проявления взаимоотношений в группе и дать оценку поведения детей;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Можно прочитать неоконченный рассказ, в котором изображаются различные ситуации, - напоминающие реальные события , происходящие в группе;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Предложить закончить рассказ по своему усмотрению . А затем мотивировать поступки героев; 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Можно прочесть рассказ , где описываются разные проблемные ситуации. в которые попал герой – дети должны поставить себя на место участника описаны событий , аргументировать его действия  и поступки.</a:t>
            </a: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3825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1222</Words>
  <Application>Microsoft Office PowerPoint</Application>
  <PresentationFormat>Экран (4:3)</PresentationFormat>
  <Paragraphs>132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Алексей</cp:lastModifiedBy>
  <cp:revision>32</cp:revision>
  <dcterms:created xsi:type="dcterms:W3CDTF">2021-02-01T10:21:17Z</dcterms:created>
  <dcterms:modified xsi:type="dcterms:W3CDTF">2025-04-22T17:00:01Z</dcterms:modified>
</cp:coreProperties>
</file>