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57" r:id="rId4"/>
    <p:sldId id="258" r:id="rId5"/>
    <p:sldId id="260" r:id="rId6"/>
    <p:sldId id="262" r:id="rId7"/>
    <p:sldId id="261" r:id="rId8"/>
    <p:sldId id="263" r:id="rId9"/>
    <p:sldId id="264" r:id="rId10"/>
    <p:sldId id="265" r:id="rId11"/>
    <p:sldId id="267" r:id="rId12"/>
    <p:sldId id="270" r:id="rId13"/>
    <p:sldId id="269" r:id="rId14"/>
    <p:sldId id="268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651" autoAdjust="0"/>
  </p:normalViewPr>
  <p:slideViewPr>
    <p:cSldViewPr>
      <p:cViewPr varScale="1">
        <p:scale>
          <a:sx n="77" d="100"/>
          <a:sy n="77" d="100"/>
        </p:scale>
        <p:origin x="-1618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A00ED-4F2C-4466-A2D3-B27CBEA84B56}" type="datetimeFigureOut">
              <a:rPr lang="ru-RU" smtClean="0"/>
              <a:pPr/>
              <a:t>22.04.2025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A25AC-38C1-470F-A5D9-59398C9DFD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A00ED-4F2C-4466-A2D3-B27CBEA84B56}" type="datetimeFigureOut">
              <a:rPr lang="ru-RU" smtClean="0"/>
              <a:pPr/>
              <a:t>22.04.2025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A25AC-38C1-470F-A5D9-59398C9DF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A00ED-4F2C-4466-A2D3-B27CBEA84B56}" type="datetimeFigureOut">
              <a:rPr lang="ru-RU" smtClean="0"/>
              <a:pPr/>
              <a:t>22.04.2025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A25AC-38C1-470F-A5D9-59398C9DF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A00ED-4F2C-4466-A2D3-B27CBEA84B56}" type="datetimeFigureOut">
              <a:rPr lang="ru-RU" smtClean="0"/>
              <a:pPr/>
              <a:t>22.04.2025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A25AC-38C1-470F-A5D9-59398C9DF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A00ED-4F2C-4466-A2D3-B27CBEA84B56}" type="datetimeFigureOut">
              <a:rPr lang="ru-RU" smtClean="0"/>
              <a:pPr/>
              <a:t>22.04.2025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7DA25AC-38C1-470F-A5D9-59398C9DF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A00ED-4F2C-4466-A2D3-B27CBEA84B56}" type="datetimeFigureOut">
              <a:rPr lang="ru-RU" smtClean="0"/>
              <a:pPr/>
              <a:t>22.04.2025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A25AC-38C1-470F-A5D9-59398C9DF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A00ED-4F2C-4466-A2D3-B27CBEA84B56}" type="datetimeFigureOut">
              <a:rPr lang="ru-RU" smtClean="0"/>
              <a:pPr/>
              <a:t>22.04.2025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A25AC-38C1-470F-A5D9-59398C9DF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A00ED-4F2C-4466-A2D3-B27CBEA84B56}" type="datetimeFigureOut">
              <a:rPr lang="ru-RU" smtClean="0"/>
              <a:pPr/>
              <a:t>22.04.2025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A25AC-38C1-470F-A5D9-59398C9DF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A00ED-4F2C-4466-A2D3-B27CBEA84B56}" type="datetimeFigureOut">
              <a:rPr lang="ru-RU" smtClean="0"/>
              <a:pPr/>
              <a:t>22.04.2025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A25AC-38C1-470F-A5D9-59398C9DF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A00ED-4F2C-4466-A2D3-B27CBEA84B56}" type="datetimeFigureOut">
              <a:rPr lang="ru-RU" smtClean="0"/>
              <a:pPr/>
              <a:t>22.04.2025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A25AC-38C1-470F-A5D9-59398C9DF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A00ED-4F2C-4466-A2D3-B27CBEA84B56}" type="datetimeFigureOut">
              <a:rPr lang="ru-RU" smtClean="0"/>
              <a:pPr/>
              <a:t>22.04.2025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A25AC-38C1-470F-A5D9-59398C9DF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02A00ED-4F2C-4466-A2D3-B27CBEA84B56}" type="datetimeFigureOut">
              <a:rPr lang="ru-RU" smtClean="0"/>
              <a:pPr/>
              <a:t>22.04.2025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7DA25AC-38C1-470F-A5D9-59398C9DF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2777480"/>
          </a:xfrm>
        </p:spPr>
        <p:txBody>
          <a:bodyPr>
            <a:normAutofit/>
          </a:bodyPr>
          <a:lstStyle/>
          <a:p>
            <a:r>
              <a:rPr lang="ru-RU" dirty="0" smtClean="0"/>
              <a:t>ПРИЕМЫ ДЛЯ развития читательской грамотности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000" dirty="0" smtClean="0"/>
              <a:t>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6650"/>
          </a:xfrm>
        </p:spPr>
        <p:txBody>
          <a:bodyPr>
            <a:noAutofit/>
          </a:bodyPr>
          <a:lstStyle/>
          <a:p>
            <a:r>
              <a:rPr lang="ru-RU" sz="2400" b="0" dirty="0" smtClean="0"/>
              <a:t>Задания  по  созданию литературных </a:t>
            </a:r>
            <a:r>
              <a:rPr lang="ru-RU" sz="2400" b="0" dirty="0" smtClean="0"/>
              <a:t>карт </a:t>
            </a:r>
            <a:r>
              <a:rPr lang="ru-RU" sz="2400" b="0" dirty="0" smtClean="0"/>
              <a:t>могут  быть сформулированы следующим образом:</a:t>
            </a:r>
            <a:br>
              <a:rPr lang="ru-RU" sz="2400" b="0" dirty="0" smtClean="0"/>
            </a:br>
            <a:r>
              <a:rPr lang="ru-RU" sz="2400" b="0" dirty="0" smtClean="0"/>
              <a:t>отметить на карте маршрут путешествий литературного героя;</a:t>
            </a:r>
            <a:br>
              <a:rPr lang="ru-RU" sz="2400" b="0" dirty="0" smtClean="0"/>
            </a:br>
            <a:r>
              <a:rPr lang="ru-RU" sz="2400" b="0" dirty="0" smtClean="0"/>
              <a:t>провести виртуальное  путешествие (экскурсию) по  музеям писателя;</a:t>
            </a:r>
            <a:br>
              <a:rPr lang="ru-RU" sz="2400" b="0" dirty="0" smtClean="0"/>
            </a:br>
            <a:r>
              <a:rPr lang="ru-RU" sz="2400" b="0" dirty="0" smtClean="0"/>
              <a:t>проследить и обозначить на карте все страны и города, в которых жил и работал </a:t>
            </a:r>
            <a:r>
              <a:rPr lang="ru-RU" sz="2400" b="0" dirty="0" smtClean="0"/>
              <a:t>писатель;</a:t>
            </a:r>
            <a:r>
              <a:rPr lang="ru-RU" sz="2400" b="0" dirty="0" smtClean="0"/>
              <a:t/>
            </a:r>
            <a:br>
              <a:rPr lang="ru-RU" sz="2400" b="0" dirty="0" smtClean="0"/>
            </a:br>
            <a:r>
              <a:rPr lang="ru-RU" sz="2400" b="0" dirty="0" smtClean="0"/>
              <a:t>виртуальная </a:t>
            </a:r>
            <a:r>
              <a:rPr lang="ru-RU" sz="2400" b="0" dirty="0" smtClean="0"/>
              <a:t>экскурсия по городу (району) с указанием всех объектов культуры.</a:t>
            </a:r>
            <a:endParaRPr lang="ru-RU" sz="24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Боевой путь Василия Теркина </a:t>
            </a:r>
            <a:endParaRPr lang="ru-RU" sz="2400" dirty="0"/>
          </a:p>
        </p:txBody>
      </p:sp>
      <p:pic>
        <p:nvPicPr>
          <p:cNvPr id="28674" name="Picture 2" descr="C:\Users\Ляки 3\Desktop\WhatsApp Image 2025-04-22 at 22.00.00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1" y="1340768"/>
            <a:ext cx="6696744" cy="52565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6192688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>ПОСЛОВИЦЫ И ПОГОВОРКИ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200" b="0" dirty="0" smtClean="0"/>
              <a:t>Несколько приёмов на уроке литературы с использованием пословиц:</a:t>
            </a:r>
            <a:br>
              <a:rPr lang="ru-RU" sz="2200" b="0" dirty="0" smtClean="0"/>
            </a:br>
            <a:r>
              <a:rPr lang="ru-RU" sz="2200" dirty="0" smtClean="0"/>
              <a:t>Подбор </a:t>
            </a:r>
            <a:r>
              <a:rPr lang="ru-RU" sz="2200" dirty="0" smtClean="0"/>
              <a:t>к стихотворению или рассказу </a:t>
            </a:r>
            <a:r>
              <a:rPr lang="ru-RU" sz="2200" dirty="0" smtClean="0"/>
              <a:t>пословиц</a:t>
            </a:r>
            <a:r>
              <a:rPr lang="ru-RU" sz="2200" b="0" dirty="0" smtClean="0"/>
              <a:t/>
            </a:r>
            <a:br>
              <a:rPr lang="ru-RU" sz="2200" b="0" dirty="0" smtClean="0"/>
            </a:br>
            <a:r>
              <a:rPr lang="ru-RU" sz="2200" dirty="0" smtClean="0"/>
              <a:t>Нахождение пословиц в тексте художественных произведений</a:t>
            </a:r>
            <a:r>
              <a:rPr lang="ru-RU" sz="2200" b="0" dirty="0" smtClean="0"/>
              <a:t> и выяснение их назначения. Например, можно показать ученикам, что, включая народные изречения в авторский текст или речь героев, писатель придаёт языку своих произведений особую меткость, образность, народность. </a:t>
            </a:r>
            <a:br>
              <a:rPr lang="ru-RU" sz="2200" b="0" dirty="0" smtClean="0"/>
            </a:br>
            <a:r>
              <a:rPr lang="ru-RU" sz="2200" dirty="0" smtClean="0"/>
              <a:t>Сочинение с включением пословиц</a:t>
            </a:r>
            <a:r>
              <a:rPr lang="ru-RU" sz="2200" b="0" dirty="0" smtClean="0"/>
              <a:t>. Например, можно предложить ученикам подобрать пословицы о </a:t>
            </a:r>
            <a:r>
              <a:rPr lang="ru-RU" sz="2200" b="0" dirty="0" smtClean="0"/>
              <a:t>войне </a:t>
            </a:r>
            <a:r>
              <a:rPr lang="ru-RU" sz="2200" b="0" dirty="0" smtClean="0"/>
              <a:t>и написать сочинение, в котором они будут использовать известные им пословицы. </a:t>
            </a:r>
            <a:br>
              <a:rPr lang="ru-RU" sz="2200" b="0" dirty="0" smtClean="0"/>
            </a:br>
            <a:r>
              <a:rPr lang="ru-RU" sz="2200" dirty="0" smtClean="0"/>
              <a:t>Создание устного рассказа</a:t>
            </a:r>
            <a:r>
              <a:rPr lang="ru-RU" sz="2200" b="0" dirty="0" smtClean="0"/>
              <a:t>, чтобы заключительной фразой-выводом в нём прозвучала пословица. Такая работа помогает детям реализовать в творческой форме умение определять смысл народного изречения, излагать его в развёрнутом рассказе и использовать пословицы в своей речи.</a:t>
            </a:r>
            <a:r>
              <a:rPr lang="ru-RU" sz="2400" b="0" dirty="0" smtClean="0"/>
              <a:t> </a:t>
            </a:r>
            <a:br>
              <a:rPr lang="ru-RU" sz="2400" b="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6650"/>
          </a:xfrm>
        </p:spPr>
        <p:txBody>
          <a:bodyPr>
            <a:normAutofit fontScale="90000"/>
          </a:bodyPr>
          <a:lstStyle/>
          <a:p>
            <a:r>
              <a:rPr lang="ru-RU" sz="2700" b="0" dirty="0" smtClean="0"/>
              <a:t>Некоторые пословицы из поэмы А. Т. Твардовского «Василий Тёркин»:</a:t>
            </a:r>
            <a:br>
              <a:rPr lang="ru-RU" sz="2700" b="0" dirty="0" smtClean="0"/>
            </a:br>
            <a:r>
              <a:rPr lang="ru-RU" sz="2700" b="0" dirty="0" smtClean="0"/>
              <a:t>«По которой речке плыть, — той и </a:t>
            </a:r>
            <a:r>
              <a:rPr lang="ru-RU" sz="2700" b="0" dirty="0" err="1" smtClean="0"/>
              <a:t>славушку</a:t>
            </a:r>
            <a:r>
              <a:rPr lang="ru-RU" sz="2700" b="0" dirty="0" smtClean="0"/>
              <a:t> творить</a:t>
            </a:r>
            <a:r>
              <a:rPr lang="ru-RU" sz="2700" b="0" dirty="0" smtClean="0"/>
              <a:t>»</a:t>
            </a:r>
            <a:r>
              <a:rPr lang="ru-RU" sz="2700" b="0" dirty="0" smtClean="0"/>
              <a:t/>
            </a:r>
            <a:br>
              <a:rPr lang="ru-RU" sz="2700" b="0" dirty="0" smtClean="0"/>
            </a:br>
            <a:r>
              <a:rPr lang="ru-RU" sz="2700" b="0" dirty="0" smtClean="0"/>
              <a:t>«У войны короткий путь, у любви — далёкий»; </a:t>
            </a:r>
            <a:br>
              <a:rPr lang="ru-RU" sz="2700" b="0" dirty="0" smtClean="0"/>
            </a:br>
            <a:r>
              <a:rPr lang="ru-RU" sz="2700" b="0" dirty="0" smtClean="0"/>
              <a:t>«Правда правдой остаётся, а молва себе молвой</a:t>
            </a:r>
            <a:r>
              <a:rPr lang="ru-RU" sz="2700" b="0" dirty="0" smtClean="0"/>
              <a:t>»;</a:t>
            </a:r>
            <a:r>
              <a:rPr lang="ru-RU" sz="2700" b="0" dirty="0" smtClean="0"/>
              <a:t/>
            </a:r>
            <a:br>
              <a:rPr lang="ru-RU" sz="2700" b="0" dirty="0" smtClean="0"/>
            </a:br>
            <a:r>
              <a:rPr lang="ru-RU" sz="2700" b="0" dirty="0" smtClean="0"/>
              <a:t>«Города сдают солдаты, генералы их берут</a:t>
            </a:r>
            <a:r>
              <a:rPr lang="ru-RU" sz="2700" b="0" dirty="0" smtClean="0"/>
              <a:t>»;</a:t>
            </a:r>
            <a:r>
              <a:rPr lang="ru-RU" sz="2700" b="0" dirty="0" smtClean="0"/>
              <a:t/>
            </a:r>
            <a:br>
              <a:rPr lang="ru-RU" sz="2700" b="0" dirty="0" smtClean="0"/>
            </a:br>
            <a:r>
              <a:rPr lang="ru-RU" sz="2700" b="0" dirty="0" smtClean="0"/>
              <a:t>«Будем живы — не помрём</a:t>
            </a:r>
            <a:r>
              <a:rPr lang="ru-RU" sz="2700" b="0" dirty="0" smtClean="0"/>
              <a:t>»;</a:t>
            </a:r>
            <a:r>
              <a:rPr lang="ru-RU" sz="2700" b="0" dirty="0" smtClean="0"/>
              <a:t/>
            </a:r>
            <a:br>
              <a:rPr lang="ru-RU" sz="2700" b="0" dirty="0" smtClean="0"/>
            </a:br>
            <a:r>
              <a:rPr lang="ru-RU" sz="2700" b="0" dirty="0" smtClean="0"/>
              <a:t>«Не гляди, что на груди, а гляди, что впереди</a:t>
            </a:r>
            <a:r>
              <a:rPr lang="ru-RU" sz="2700" b="0" dirty="0" smtClean="0"/>
              <a:t>!»;</a:t>
            </a:r>
            <a:r>
              <a:rPr lang="ru-RU" sz="2700" b="0" dirty="0" smtClean="0"/>
              <a:t/>
            </a:r>
            <a:br>
              <a:rPr lang="ru-RU" sz="2700" b="0" dirty="0" smtClean="0"/>
            </a:br>
            <a:r>
              <a:rPr lang="ru-RU" sz="2700" b="0" dirty="0" smtClean="0"/>
              <a:t>«Делу время — час забаве»; </a:t>
            </a:r>
            <a:br>
              <a:rPr lang="ru-RU" sz="2700" b="0" dirty="0" smtClean="0"/>
            </a:br>
            <a:r>
              <a:rPr lang="ru-RU" sz="2700" b="0" dirty="0" smtClean="0"/>
              <a:t>«</a:t>
            </a:r>
            <a:r>
              <a:rPr lang="ru-RU" sz="2700" b="0" dirty="0" smtClean="0"/>
              <a:t>Кукиш кажет в животе кишка кишке»</a:t>
            </a:r>
            <a:r>
              <a:rPr lang="ru-RU" sz="2700" b="0" dirty="0" smtClean="0"/>
              <a:t/>
            </a:r>
            <a:br>
              <a:rPr lang="ru-RU" sz="2700" b="0" dirty="0" smtClean="0"/>
            </a:br>
            <a:r>
              <a:rPr lang="ru-RU" sz="2700" b="0" dirty="0" smtClean="0"/>
              <a:t>«Я от скуки на все руки</a:t>
            </a:r>
            <a:r>
              <a:rPr lang="ru-RU" sz="2700" b="0" dirty="0" smtClean="0"/>
              <a:t>»;</a:t>
            </a:r>
            <a:r>
              <a:rPr lang="ru-RU" sz="2700" b="0" dirty="0" smtClean="0"/>
              <a:t/>
            </a:r>
            <a:br>
              <a:rPr lang="ru-RU" sz="2700" b="0" dirty="0" smtClean="0"/>
            </a:br>
            <a:r>
              <a:rPr lang="ru-RU" sz="2700" b="0" dirty="0" smtClean="0"/>
              <a:t>«Так пошла ты прочь, Косая, я солдат ещё живой»; </a:t>
            </a:r>
            <a:br>
              <a:rPr lang="ru-RU" sz="2700" b="0" dirty="0" smtClean="0"/>
            </a:br>
            <a:r>
              <a:rPr lang="ru-RU" sz="2700" b="0" dirty="0" smtClean="0"/>
              <a:t>«Дальше фронта не пошлют</a:t>
            </a:r>
            <a:r>
              <a:rPr lang="ru-RU" sz="2700" b="0" dirty="0" smtClean="0"/>
              <a:t>»</a:t>
            </a:r>
            <a:r>
              <a:rPr lang="ru-RU" sz="2700" b="0" dirty="0" smtClean="0"/>
              <a:t/>
            </a:r>
            <a:br>
              <a:rPr lang="ru-RU" sz="2700" b="0" dirty="0" smtClean="0"/>
            </a:br>
            <a:r>
              <a:rPr lang="ru-RU" sz="2700" b="0" dirty="0" smtClean="0"/>
              <a:t>«Еле-еле душа в теле</a:t>
            </a:r>
            <a:r>
              <a:rPr lang="ru-RU" sz="2700" b="0" dirty="0" smtClean="0"/>
              <a:t>»;</a:t>
            </a:r>
            <a:endParaRPr lang="ru-RU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9698" name="Picture 2" descr="C:\Users\Ляки 3\Desktop\809524f4d0734e9783a6c0adfa9d142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4664"/>
            <a:ext cx="8208912" cy="60486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4464496"/>
          </a:xfrm>
        </p:spPr>
        <p:txBody>
          <a:bodyPr>
            <a:normAutofit/>
          </a:bodyPr>
          <a:lstStyle/>
          <a:p>
            <a:r>
              <a:rPr lang="ru-RU" sz="4400" dirty="0" smtClean="0"/>
              <a:t>СПАСИБО</a:t>
            </a:r>
            <a:br>
              <a:rPr lang="ru-RU" sz="4400" dirty="0" smtClean="0"/>
            </a:br>
            <a:r>
              <a:rPr lang="ru-RU" sz="4400" dirty="0" smtClean="0"/>
              <a:t>ЗА</a:t>
            </a:r>
            <a:br>
              <a:rPr lang="ru-RU" sz="4400" dirty="0" smtClean="0"/>
            </a:br>
            <a:r>
              <a:rPr lang="ru-RU" sz="4400" dirty="0" smtClean="0"/>
              <a:t>ВНИМАНИЕ!</a:t>
            </a:r>
            <a:br>
              <a:rPr lang="ru-RU" sz="4400" dirty="0" smtClean="0"/>
            </a:b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363272" cy="5627712"/>
          </a:xfrm>
        </p:spPr>
        <p:txBody>
          <a:bodyPr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effectLst/>
                <a:latin typeface="+mn-lt"/>
              </a:rPr>
              <a:t>АФИША</a:t>
            </a:r>
            <a:br>
              <a:rPr lang="ru-RU" sz="2400" dirty="0" smtClean="0"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+mn-lt"/>
              </a:rPr>
              <a:t/>
            </a:r>
            <a:br>
              <a:rPr lang="ru-RU" sz="2400" dirty="0" smtClean="0"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+mn-lt"/>
              </a:rPr>
              <a:t/>
            </a:r>
            <a:br>
              <a:rPr lang="ru-RU" sz="2400" dirty="0" smtClean="0"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+mn-lt"/>
              </a:rPr>
              <a:t>Приём 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+mn-lt"/>
              </a:rPr>
              <a:t>«афиша» на уроках литературы может научить следующему:</a:t>
            </a:r>
            <a:br>
              <a:rPr lang="ru-RU" sz="2400" dirty="0" smtClean="0"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+mn-lt"/>
              </a:rPr>
              <a:t>Развивать </a:t>
            </a:r>
            <a:r>
              <a:rPr lang="ru-RU" sz="2400" dirty="0" err="1" smtClean="0">
                <a:solidFill>
                  <a:schemeClr val="tx1"/>
                </a:solidFill>
                <a:effectLst/>
                <a:latin typeface="+mn-lt"/>
              </a:rPr>
              <a:t>креативное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+mn-lt"/>
              </a:rPr>
              <a:t> мышление. Работа с афишей предполагает поиск ответов на вопросы: «Что?», «Где?», «Когда?», «Кто?».  </a:t>
            </a:r>
            <a:br>
              <a:rPr lang="ru-RU" sz="2400" dirty="0" smtClean="0"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+mn-lt"/>
              </a:rPr>
              <a:t>Пробуждать 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+mn-lt"/>
              </a:rPr>
              <a:t>читательскую активность. Анализ афиши вызывает желание прочитать произведение.  </a:t>
            </a:r>
            <a:br>
              <a:rPr lang="ru-RU" sz="2400" dirty="0" smtClean="0"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+mn-lt"/>
              </a:rPr>
              <a:t>Способствовать 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+mn-lt"/>
              </a:rPr>
              <a:t>более прочному усвоению учебного материала. Работа с афишей помогает ученикам формировать навыки мышления и развивать аналитические способности</a:t>
            </a: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endParaRPr lang="ru-RU" sz="24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АФИША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Ляки 3\Desktop\tyorkin-arlekin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476672"/>
            <a:ext cx="4824536" cy="6120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476672"/>
            <a:ext cx="8229600" cy="576064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Ляки 3\Desktop\3PyeZQa83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000" y="555625"/>
            <a:ext cx="8128000" cy="5746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latin typeface="+mn-lt"/>
              </a:rPr>
              <a:t/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/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/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/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/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/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/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/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/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/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/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/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/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/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/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/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/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/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/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+mn-lt"/>
              </a:rPr>
              <a:t>ИНФОГРАФИКА</a:t>
            </a:r>
            <a:r>
              <a:rPr lang="ru-RU" sz="2000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+mn-lt"/>
              </a:rPr>
            </a:br>
            <a:r>
              <a:rPr lang="ru-RU" sz="2000" dirty="0" err="1" smtClean="0">
                <a:solidFill>
                  <a:schemeClr val="tx1"/>
                </a:solidFill>
              </a:rPr>
              <a:t>Инфографика</a:t>
            </a:r>
            <a:r>
              <a:rPr lang="ru-RU" sz="2000" dirty="0" smtClean="0">
                <a:solidFill>
                  <a:schemeClr val="tx1"/>
                </a:solidFill>
              </a:rPr>
              <a:t> по литературе</a:t>
            </a:r>
            <a:r>
              <a:rPr lang="ru-RU" sz="2000" b="0" dirty="0" smtClean="0">
                <a:solidFill>
                  <a:schemeClr val="tx1"/>
                </a:solidFill>
              </a:rPr>
              <a:t> — это </a:t>
            </a:r>
            <a:r>
              <a:rPr lang="ru-RU" sz="2000" dirty="0" smtClean="0">
                <a:solidFill>
                  <a:schemeClr val="tx1"/>
                </a:solidFill>
              </a:rPr>
              <a:t>визуальное представление информации с помощью графиков, схем, карт и других визуальных элементов</a:t>
            </a:r>
            <a:r>
              <a:rPr lang="ru-RU" sz="2000" b="0" dirty="0" smtClean="0">
                <a:solidFill>
                  <a:schemeClr val="tx1"/>
                </a:solidFill>
              </a:rPr>
              <a:t>. </a:t>
            </a:r>
            <a:br>
              <a:rPr lang="ru-RU" sz="2000" b="0" dirty="0" smtClean="0">
                <a:solidFill>
                  <a:schemeClr val="tx1"/>
                </a:solidFill>
              </a:rPr>
            </a:br>
            <a:r>
              <a:rPr lang="ru-RU" sz="2000" b="0" dirty="0" smtClean="0">
                <a:solidFill>
                  <a:schemeClr val="tx1"/>
                </a:solidFill>
              </a:rPr>
              <a:t>Она </a:t>
            </a:r>
            <a:r>
              <a:rPr lang="ru-RU" sz="2000" b="0" dirty="0" smtClean="0">
                <a:solidFill>
                  <a:schemeClr val="tx1"/>
                </a:solidFill>
              </a:rPr>
              <a:t>используется для наглядного представления данных, фактов или концепций в литературных произведениях. </a:t>
            </a:r>
            <a:br>
              <a:rPr lang="ru-RU" sz="2000" b="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Некоторые примеры применения </a:t>
            </a:r>
            <a:r>
              <a:rPr lang="ru-RU" sz="2000" dirty="0" err="1" smtClean="0">
                <a:solidFill>
                  <a:schemeClr val="tx1"/>
                </a:solidFill>
              </a:rPr>
              <a:t>инфографики</a:t>
            </a:r>
            <a:r>
              <a:rPr lang="ru-RU" sz="2000" dirty="0" smtClean="0">
                <a:solidFill>
                  <a:schemeClr val="tx1"/>
                </a:solidFill>
              </a:rPr>
              <a:t> на уроках литературы</a:t>
            </a:r>
            <a:r>
              <a:rPr lang="ru-RU" sz="2000" b="0" dirty="0" smtClean="0">
                <a:solidFill>
                  <a:schemeClr val="tx1"/>
                </a:solidFill>
              </a:rPr>
              <a:t>:</a:t>
            </a:r>
            <a:br>
              <a:rPr lang="ru-RU" sz="2000" b="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Схемы сюжетов</a:t>
            </a:r>
            <a:r>
              <a:rPr lang="ru-RU" sz="2000" b="0" dirty="0" smtClean="0">
                <a:solidFill>
                  <a:schemeClr val="tx1"/>
                </a:solidFill>
              </a:rPr>
              <a:t>. Создание </a:t>
            </a:r>
            <a:r>
              <a:rPr lang="ru-RU" sz="2000" b="0" dirty="0" err="1" smtClean="0">
                <a:solidFill>
                  <a:schemeClr val="tx1"/>
                </a:solidFill>
              </a:rPr>
              <a:t>инфографик</a:t>
            </a:r>
            <a:r>
              <a:rPr lang="ru-RU" sz="2000" b="0" dirty="0" smtClean="0">
                <a:solidFill>
                  <a:schemeClr val="tx1"/>
                </a:solidFill>
              </a:rPr>
              <a:t>, которые визуализируют структуру произведения — начало, развитие, кульминация, развязка. </a:t>
            </a:r>
            <a:br>
              <a:rPr lang="ru-RU" sz="2000" b="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Карта персонажей</a:t>
            </a:r>
            <a:r>
              <a:rPr lang="ru-RU" sz="2000" b="0" dirty="0" smtClean="0">
                <a:solidFill>
                  <a:schemeClr val="tx1"/>
                </a:solidFill>
              </a:rPr>
              <a:t>. </a:t>
            </a:r>
            <a:r>
              <a:rPr lang="ru-RU" sz="2000" b="0" dirty="0" err="1" smtClean="0">
                <a:solidFill>
                  <a:schemeClr val="tx1"/>
                </a:solidFill>
              </a:rPr>
              <a:t>Инфографика</a:t>
            </a:r>
            <a:r>
              <a:rPr lang="ru-RU" sz="2000" b="0" dirty="0" smtClean="0">
                <a:solidFill>
                  <a:schemeClr val="tx1"/>
                </a:solidFill>
              </a:rPr>
              <a:t> с изображением главных и второстепенных персонажей, их характеристик и взаимосвязей. </a:t>
            </a:r>
            <a:br>
              <a:rPr lang="ru-RU" sz="2000" b="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Визуализация тем произведения</a:t>
            </a:r>
            <a:r>
              <a:rPr lang="ru-RU" sz="2000" b="0" dirty="0" smtClean="0">
                <a:solidFill>
                  <a:schemeClr val="tx1"/>
                </a:solidFill>
              </a:rPr>
              <a:t>. Создание графиков или диаграмм, которые отображают основные темы и мотивы литературного произведения. </a:t>
            </a:r>
            <a:br>
              <a:rPr lang="ru-RU" sz="2000" b="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Хронологическая линия</a:t>
            </a:r>
            <a:r>
              <a:rPr lang="ru-RU" sz="2000" b="0" dirty="0" smtClean="0">
                <a:solidFill>
                  <a:schemeClr val="tx1"/>
                </a:solidFill>
              </a:rPr>
              <a:t>. Создание временной линии, отображающей ключевые события в развитии литературы (литературные эпохи, важные произведения, биографии авторов). </a:t>
            </a:r>
            <a:br>
              <a:rPr lang="ru-RU" sz="2000" b="0" dirty="0" smtClean="0">
                <a:solidFill>
                  <a:schemeClr val="tx1"/>
                </a:solidFill>
              </a:rPr>
            </a:br>
            <a:r>
              <a:rPr lang="ru-RU" sz="2000" dirty="0" err="1" smtClean="0">
                <a:solidFill>
                  <a:schemeClr val="tx1"/>
                </a:solidFill>
              </a:rPr>
              <a:t>Инфографика</a:t>
            </a:r>
            <a:r>
              <a:rPr lang="ru-RU" sz="2000" dirty="0" smtClean="0">
                <a:solidFill>
                  <a:schemeClr val="tx1"/>
                </a:solidFill>
              </a:rPr>
              <a:t> о жанрах</a:t>
            </a:r>
            <a:r>
              <a:rPr lang="ru-RU" sz="2000" b="0" dirty="0" smtClean="0">
                <a:solidFill>
                  <a:schemeClr val="tx1"/>
                </a:solidFill>
              </a:rPr>
              <a:t>. Визуализация различных литературных жанров с кратким описанием их характеристик и примерами произведений. </a:t>
            </a:r>
            <a:br>
              <a:rPr lang="ru-RU" sz="2000" b="0" dirty="0" smtClean="0">
                <a:solidFill>
                  <a:schemeClr val="tx1"/>
                </a:solidFill>
              </a:rPr>
            </a:br>
            <a:endParaRPr lang="ru-RU" sz="2000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https://sun9-36.userapi.com/s/v1/ig2/yfynvQdzNqbm8CERfsFS6RYo7IeR4nfP0lkpmqARhY1JluCvocz9UrSdx6yz3UaXBSz_pH0UPP4Q1vFR03mkGOqm.jpg?quality=96&amp;as=32x80,48x120,72x180,108x270,160x400,240x600,360x900,480x1200,540x1350,640x1600,720x1800,800x2000&amp;from=bu&amp;u=63gOwmqW0Vsn84GtOBSCWYdXFif3-dBzuVnZkiNVd6c&amp;cs=432x108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548680"/>
            <a:ext cx="6912768" cy="1143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Ляки 3\Desktop\Mentalnaya_karta_kononova-1-16813268202040783364643702e47db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712968" cy="64087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2530" name="Picture 2" descr="C:\Users\Ляки 3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064896" cy="6192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7992888" cy="5530626"/>
          </a:xfrm>
        </p:spPr>
        <p:txBody>
          <a:bodyPr>
            <a:normAutofit/>
          </a:bodyPr>
          <a:lstStyle/>
          <a:p>
            <a:r>
              <a:rPr lang="ru-RU" sz="2700" dirty="0" smtClean="0"/>
              <a:t>КАРТА</a:t>
            </a:r>
            <a:br>
              <a:rPr lang="ru-RU" sz="2700" dirty="0" smtClean="0"/>
            </a:br>
            <a:r>
              <a:rPr lang="ru-RU" sz="2700" dirty="0" smtClean="0"/>
              <a:t>Применение литературных  </a:t>
            </a:r>
            <a:r>
              <a:rPr lang="ru-RU" sz="2700" dirty="0" smtClean="0"/>
              <a:t>карт на уроке, позволяет повысить его эффективность, сделает занятия более наглядными и интересными. </a:t>
            </a:r>
            <a:r>
              <a:rPr lang="ru-RU" sz="2700" dirty="0" smtClean="0"/>
              <a:t> </a:t>
            </a:r>
            <a:r>
              <a:rPr lang="ru-RU" sz="2700" dirty="0" smtClean="0"/>
              <a:t>Карты являются очень распространённым способом визуализации данных, потому что он обеспечивает возможность создания информационных объектов, содержащих большие объемы информации, что актуально в современных условиях 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360</TotalTime>
  <Words>24</Words>
  <Application>Microsoft Office PowerPoint</Application>
  <PresentationFormat>Экран (4:3)</PresentationFormat>
  <Paragraphs>11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Апекс</vt:lpstr>
      <vt:lpstr>ПРИЕМЫ ДЛЯ развития читательской грамотности</vt:lpstr>
      <vt:lpstr>АФИША   Приём «афиша» на уроках литературы может научить следующему: Развивать креативное мышление. Работа с афишей предполагает поиск ответов на вопросы: «Что?», «Где?», «Когда?», «Кто?».   Пробуждать читательскую активность. Анализ афиши вызывает желание прочитать произведение.   Способствовать более прочному усвоению учебного материала. Работа с афишей помогает ученикам формировать навыки мышления и развивать аналитические способности </vt:lpstr>
      <vt:lpstr>АФИША</vt:lpstr>
      <vt:lpstr>Слайд 4</vt:lpstr>
      <vt:lpstr>                   ИНФОГРАФИКА Инфографика по литературе — это визуальное представление информации с помощью графиков, схем, карт и других визуальных элементов.  Она используется для наглядного представления данных, фактов или концепций в литературных произведениях.  Некоторые примеры применения инфографики на уроках литературы: Схемы сюжетов. Создание инфографик, которые визуализируют структуру произведения — начало, развитие, кульминация, развязка.  Карта персонажей. Инфографика с изображением главных и второстепенных персонажей, их характеристик и взаимосвязей.  Визуализация тем произведения. Создание графиков или диаграмм, которые отображают основные темы и мотивы литературного произведения.  Хронологическая линия. Создание временной линии, отображающей ключевые события в развитии литературы (литературные эпохи, важные произведения, биографии авторов).  Инфографика о жанрах. Визуализация различных литературных жанров с кратким описанием их характеристик и примерами произведений.  </vt:lpstr>
      <vt:lpstr>Слайд 6</vt:lpstr>
      <vt:lpstr>Слайд 7</vt:lpstr>
      <vt:lpstr>Слайд 8</vt:lpstr>
      <vt:lpstr>КАРТА Применение литературных  карт на уроке, позволяет повысить его эффективность, сделает занятия более наглядными и интересными.  Карты являются очень распространённым способом визуализации данных, потому что он обеспечивает возможность создания информационных объектов, содержащих большие объемы информации, что актуально в современных условиях . </vt:lpstr>
      <vt:lpstr>Задания  по  созданию литературных карт могут  быть сформулированы следующим образом: отметить на карте маршрут путешествий литературного героя; провести виртуальное  путешествие (экскурсию) по  музеям писателя; проследить и обозначить на карте все страны и города, в которых жил и работал писатель; виртуальная экскурсия по городу (району) с указанием всех объектов культуры.</vt:lpstr>
      <vt:lpstr>Боевой путь Василия Теркина </vt:lpstr>
      <vt:lpstr>ПОСЛОВИЦЫ И ПОГОВОРКИ Несколько приёмов на уроке литературы с использованием пословиц: Подбор к стихотворению или рассказу пословиц Нахождение пословиц в тексте художественных произведений и выяснение их назначения. Например, можно показать ученикам, что, включая народные изречения в авторский текст или речь героев, писатель придаёт языку своих произведений особую меткость, образность, народность.  Сочинение с включением пословиц. Например, можно предложить ученикам подобрать пословицы о войне и написать сочинение, в котором они будут использовать известные им пословицы.  Создание устного рассказа, чтобы заключительной фразой-выводом в нём прозвучала пословица. Такая работа помогает детям реализовать в творческой форме умение определять смысл народного изречения, излагать его в развёрнутом рассказе и использовать пословицы в своей речи.  </vt:lpstr>
      <vt:lpstr>Некоторые пословицы из поэмы А. Т. Твардовского «Василий Тёркин»: «По которой речке плыть, — той и славушку творить» «У войны короткий путь, у любви — далёкий»;  «Правда правдой остаётся, а молва себе молвой»; «Города сдают солдаты, генералы их берут»; «Будем живы — не помрём»; «Не гляди, что на груди, а гляди, что впереди!»; «Делу время — час забаве»;  «Кукиш кажет в животе кишка кишке» «Я от скуки на все руки»; «Так пошла ты прочь, Косая, я солдат ещё живой»;  «Дальше фронта не пошлют» «Еле-еле душа в теле»;</vt:lpstr>
      <vt:lpstr>Слайд 14</vt:lpstr>
      <vt:lpstr>СПАСИБО ЗА ВНИМАНИЕ!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ПРИЕМЫ ДЛЯ развития читательской грамотности</dc:title>
  <dc:creator>Ляки 3</dc:creator>
  <cp:lastModifiedBy>Ляки 3</cp:lastModifiedBy>
  <cp:revision>37</cp:revision>
  <dcterms:created xsi:type="dcterms:W3CDTF">2025-04-21T18:18:01Z</dcterms:created>
  <dcterms:modified xsi:type="dcterms:W3CDTF">2025-04-22T20:04:14Z</dcterms:modified>
</cp:coreProperties>
</file>