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4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09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408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126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879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41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057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691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724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5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039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537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870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374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635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590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45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99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532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ono.info/biograf/bio_n/napoleon1bon.php" TargetMode="External"/><Relationship Id="rId2" Type="http://schemas.openxmlformats.org/officeDocument/2006/relationships/hyperlink" Target="http://www.hrono.info/biograf/bio_k/kutuzov.php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F2D19C-920F-E2D0-62C4-45C6ED8CB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i="1" kern="1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НЕТРАДИЦИОННЫЕ ФОРМЫ УРОКОВ КАК СПОСОБ РАЗВИТИЯ ИНТЕРЕСА К ОБУЧЕНИЮ</a:t>
            </a:r>
            <a:br>
              <a:rPr lang="ru-RU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646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54038F-DAB6-244E-31D4-5601F4EA5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Словарная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387E42-0B23-D926-97DC-3BE42C474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  <a:tabLst>
                <a:tab pos="685800" algn="l"/>
              </a:tabLst>
            </a:pPr>
            <a:r>
              <a:rPr lang="ru-RU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Загадки - отгадки (словарные слова, которые записываются в тетрадь);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  <a:tabLst>
                <a:tab pos="685800" algn="l"/>
              </a:tabLst>
            </a:pPr>
            <a:r>
              <a:rPr lang="ru-RU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отгадать ребусы, кроссворды составленные из словарных слов;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  <a:tabLst>
                <a:tab pos="685800" algn="l"/>
              </a:tabLst>
            </a:pPr>
            <a:r>
              <a:rPr lang="ru-RU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грамматическая эстафета с элементами соревнования: на доске в три столбика выписаны слова с пропущенными орфограммами, учащиеся делятся на три команды, по сигналу одновременно выходят к доске и вставляют в слово пропущенную орфограмму,;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  <a:tabLst>
                <a:tab pos="685800" algn="l"/>
              </a:tabLst>
            </a:pPr>
            <a:r>
              <a:rPr lang="ru-RU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работа по перфокартам: карточки со словарными словами, в которых пропущены орфограммы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842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54E9F23-D88F-D7CB-033D-E6A047B3B3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38837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64" y="401588"/>
            <a:ext cx="7876976" cy="5907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179566" y="6233622"/>
            <a:ext cx="560785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одним вырезанным углом 2"/>
          <p:cNvSpPr/>
          <p:nvPr/>
        </p:nvSpPr>
        <p:spPr>
          <a:xfrm rot="9331632">
            <a:off x="7720886" y="5879032"/>
            <a:ext cx="1191058" cy="859624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413375"/>
            <a:ext cx="1700213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6702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29" r="65850" b="3322"/>
          <a:stretch/>
        </p:blipFill>
        <p:spPr bwMode="auto">
          <a:xfrm>
            <a:off x="755576" y="3212976"/>
            <a:ext cx="315523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5816" y="6093296"/>
            <a:ext cx="590465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0CB573-8AD6-6A08-ECD0-018C1CE54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4233" y="609531"/>
            <a:ext cx="6595534" cy="1822514"/>
          </a:xfrm>
        </p:spPr>
        <p:txBody>
          <a:bodyPr/>
          <a:lstStyle/>
          <a:p>
            <a:r>
              <a:rPr lang="ru-RU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нетрадиционных форм уроков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5501CCB-9110-3EC6-DD38-48D6BD26C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8213" y="2289123"/>
            <a:ext cx="5801766" cy="427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300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kern="0" dirty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Уроки в форме соревнований и игр: викторина, КВН, конкурс </a:t>
            </a:r>
            <a:endParaRPr lang="ru-RU" b="1" i="1" dirty="0">
              <a:solidFill>
                <a:schemeClr val="accent4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611560" y="2276872"/>
            <a:ext cx="7992887" cy="4032447"/>
          </a:xfrm>
        </p:spPr>
        <p:txBody>
          <a:bodyPr>
            <a:normAutofit/>
          </a:bodyPr>
          <a:lstStyle/>
          <a:p>
            <a:pPr algn="just"/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20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фонетические игры: фонемное различение слов («убери одну фонему», «замени фонему», анаграммы); различение глухих и звонких согласных («выключи голос», «найди пару»);</a:t>
            </a:r>
          </a:p>
          <a:p>
            <a:pPr algn="just"/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0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коммуникативно-фонетические игры: на опознавание, различение, характеристику голоса; на отработку правильной мелодики, умения ставить логическое ударение;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ru-RU" sz="20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лексико-фразеологические игры: на значение слов (кроссворды, сканворды); «неологизмы» (среди представленных 10 – 15 слов отобрать неологизмы);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ru-RU" sz="20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морфемные игры</a:t>
            </a:r>
            <a:endParaRPr lang="ru-RU" sz="20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  <a:tabLst>
                <a:tab pos="685800" algn="l"/>
              </a:tabLst>
            </a:pP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8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9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576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81A9B-7803-9A77-A917-6620A0891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003" y="548680"/>
            <a:ext cx="6798734" cy="49743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Урок-исследование, урок-поиск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162955-6650-FA3A-8FB8-10D9A6421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урок-исследование по литературе по теме «</a:t>
            </a:r>
            <a:r>
              <a:rPr lang="ru-RU" sz="2400" dirty="0">
                <a:solidFill>
                  <a:srgbClr val="1818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Война 1812 года в стихотворении </a:t>
            </a:r>
            <a:r>
              <a:rPr lang="ru-RU" sz="2400" dirty="0" err="1">
                <a:solidFill>
                  <a:srgbClr val="1818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М.Ю.Лермонтова</a:t>
            </a:r>
            <a:r>
              <a:rPr lang="ru-RU" sz="2400" dirty="0">
                <a:solidFill>
                  <a:srgbClr val="1818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«Бородино».</a:t>
            </a:r>
            <a:r>
              <a:rPr lang="ru-RU" sz="2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(5класс)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826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D64EA8-9FC9-850E-0DF0-4A274C0BE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564" y="548680"/>
            <a:ext cx="7848871" cy="1303867"/>
          </a:xfrm>
        </p:spPr>
        <p:txBody>
          <a:bodyPr>
            <a:normAutofit fontScale="90000"/>
          </a:bodyPr>
          <a:lstStyle/>
          <a:p>
            <a:pPr indent="180340">
              <a:lnSpc>
                <a:spcPct val="107000"/>
              </a:lnSpc>
              <a:spcAft>
                <a:spcPts val="800"/>
              </a:spcAft>
            </a:pPr>
            <a:r>
              <a:rPr lang="ru-RU" sz="3100" kern="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группа: как отразились исторические факты в стихотворении</a:t>
            </a:r>
            <a:br>
              <a:rPr lang="ru-RU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0EB1D470-7513-EE2E-E577-1C1C48165F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29386"/>
              </p:ext>
            </p:extLst>
          </p:nvPr>
        </p:nvGraphicFramePr>
        <p:xfrm>
          <a:off x="467544" y="1340768"/>
          <a:ext cx="8208912" cy="53285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3628">
                  <a:extLst>
                    <a:ext uri="{9D8B030D-6E8A-4147-A177-3AD203B41FA5}">
                      <a16:colId xmlns:a16="http://schemas.microsoft.com/office/drawing/2014/main" val="1576925687"/>
                    </a:ext>
                  </a:extLst>
                </a:gridCol>
                <a:gridCol w="4105284">
                  <a:extLst>
                    <a:ext uri="{9D8B030D-6E8A-4147-A177-3AD203B41FA5}">
                      <a16:colId xmlns:a16="http://schemas.microsoft.com/office/drawing/2014/main" val="1941585194"/>
                    </a:ext>
                  </a:extLst>
                </a:gridCol>
              </a:tblGrid>
              <a:tr h="21556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Цитаты из исторической справки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502" marR="3950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Цитаты из стихотворения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502" marR="39502" marT="0" marB="0"/>
                </a:tc>
                <a:extLst>
                  <a:ext uri="{0D108BD9-81ED-4DB2-BD59-A6C34878D82A}">
                    <a16:rowId xmlns:a16="http://schemas.microsoft.com/office/drawing/2014/main" val="149954299"/>
                  </a:ext>
                </a:extLst>
              </a:tr>
              <a:tr h="4467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оставления Смоленска русская армия отходила к Москве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502" marR="39502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 долго молча отступали…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502" marR="39502" marT="0" marB="0"/>
                </a:tc>
                <a:extLst>
                  <a:ext uri="{0D108BD9-81ED-4DB2-BD59-A6C34878D82A}">
                    <a16:rowId xmlns:a16="http://schemas.microsoft.com/office/drawing/2014/main" val="386103367"/>
                  </a:ext>
                </a:extLst>
              </a:tr>
              <a:tr h="14613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.3 сентября (22 августа) армия  расположилась у села Бородино, на заранее избранной позиции, где </a:t>
                      </a:r>
                      <a:r>
                        <a:rPr lang="ru-RU" sz="1400" u="sng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М.И.Кутузов</a:t>
                      </a: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решил дать армии </a:t>
                      </a:r>
                      <a:r>
                        <a:rPr lang="ru-RU" sz="1400" u="sng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Наполеона</a:t>
                      </a: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решительное сражение.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502" marR="3950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вот нашли большое поле…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502" marR="39502" marT="0" marB="0"/>
                </a:tc>
                <a:extLst>
                  <a:ext uri="{0D108BD9-81ED-4DB2-BD59-A6C34878D82A}">
                    <a16:rowId xmlns:a16="http://schemas.microsoft.com/office/drawing/2014/main" val="1075830531"/>
                  </a:ext>
                </a:extLst>
              </a:tr>
              <a:tr h="160248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Бородинское сражение началось на рассвете 7 сентября (26 августа) артиллерийской канонадой с обеих сторон. Решающие бои развернулись за Багратионовы флеши и батарею Раевского, которыми французам удалось овладеть ценой больших потерь.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502" marR="39502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Ну ж был денек!..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502" marR="39502" marT="0" marB="0"/>
                </a:tc>
                <a:extLst>
                  <a:ext uri="{0D108BD9-81ED-4DB2-BD59-A6C34878D82A}">
                    <a16:rowId xmlns:a16="http://schemas.microsoft.com/office/drawing/2014/main" val="3605953444"/>
                  </a:ext>
                </a:extLst>
              </a:tr>
              <a:tr h="160248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Французский император признал, что из 50 сражений, им данных, "в битве под Москвой выказано наиболее доблести и одержан наименьший успех. Французы в нем показали себя достойными одержать победу, а русские заслужили право быть непобедимыми."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502" marR="39502" marT="0" marB="0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 б на то не Божья воля,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отдали б Москвы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502" marR="39502" marT="0" marB="0"/>
                </a:tc>
                <a:extLst>
                  <a:ext uri="{0D108BD9-81ED-4DB2-BD59-A6C34878D82A}">
                    <a16:rowId xmlns:a16="http://schemas.microsoft.com/office/drawing/2014/main" val="1620787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3947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7DF19DD2-5732-D304-EF92-E76CFF1356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326291"/>
              </p:ext>
            </p:extLst>
          </p:nvPr>
        </p:nvGraphicFramePr>
        <p:xfrm>
          <a:off x="647564" y="1340768"/>
          <a:ext cx="7956884" cy="5000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78442">
                  <a:extLst>
                    <a:ext uri="{9D8B030D-6E8A-4147-A177-3AD203B41FA5}">
                      <a16:colId xmlns:a16="http://schemas.microsoft.com/office/drawing/2014/main" val="2373432793"/>
                    </a:ext>
                  </a:extLst>
                </a:gridCol>
                <a:gridCol w="3978442">
                  <a:extLst>
                    <a:ext uri="{9D8B030D-6E8A-4147-A177-3AD203B41FA5}">
                      <a16:colId xmlns:a16="http://schemas.microsoft.com/office/drawing/2014/main" val="3665485413"/>
                    </a:ext>
                  </a:extLst>
                </a:gridCol>
              </a:tblGrid>
              <a:tr h="96471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 dirty="0">
                          <a:effectLst/>
                        </a:rPr>
                        <a:t>Кто он?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>
                          <a:effectLst/>
                        </a:rPr>
                        <a:t>Рядовой участник событий, бывший артиллерист, находился в центре событий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extLst>
                  <a:ext uri="{0D108BD9-81ED-4DB2-BD59-A6C34878D82A}">
                    <a16:rowId xmlns:a16="http://schemas.microsoft.com/office/drawing/2014/main" val="3743388375"/>
                  </a:ext>
                </a:extLst>
              </a:tr>
              <a:tr h="69147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>
                          <a:effectLst/>
                        </a:rPr>
                        <a:t>Возраст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>
                          <a:effectLst/>
                        </a:rPr>
                        <a:t>45-50 лет, был участником боя (события происходили 25 лет назад)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extLst>
                  <a:ext uri="{0D108BD9-81ED-4DB2-BD59-A6C34878D82A}">
                    <a16:rowId xmlns:a16="http://schemas.microsoft.com/office/drawing/2014/main" val="1902182122"/>
                  </a:ext>
                </a:extLst>
              </a:tr>
              <a:tr h="418226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>
                          <a:effectLst/>
                        </a:rPr>
                        <a:t>Внешний облик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>
                          <a:effectLst/>
                        </a:rPr>
                        <a:t>Седые волосы, усы, может, шрамы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extLst>
                  <a:ext uri="{0D108BD9-81ED-4DB2-BD59-A6C34878D82A}">
                    <a16:rowId xmlns:a16="http://schemas.microsoft.com/office/drawing/2014/main" val="4088596096"/>
                  </a:ext>
                </a:extLst>
              </a:tr>
              <a:tr h="69147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>
                          <a:effectLst/>
                        </a:rPr>
                        <a:t>Манера держаться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>
                          <a:effectLst/>
                        </a:rPr>
                        <a:t>Спокойно, с достоинством, гордится прошлым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extLst>
                  <a:ext uri="{0D108BD9-81ED-4DB2-BD59-A6C34878D82A}">
                    <a16:rowId xmlns:a16="http://schemas.microsoft.com/office/drawing/2014/main" val="4256927453"/>
                  </a:ext>
                </a:extLst>
              </a:tr>
              <a:tr h="96471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>
                          <a:effectLst/>
                        </a:rPr>
                        <a:t>Особенности речи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>
                          <a:effectLst/>
                        </a:rPr>
                        <a:t>Неспешная (вспоминает), эмоциональная, содержит  местоимения "я” и "мы”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extLst>
                  <a:ext uri="{0D108BD9-81ED-4DB2-BD59-A6C34878D82A}">
                    <a16:rowId xmlns:a16="http://schemas.microsoft.com/office/drawing/2014/main" val="439509642"/>
                  </a:ext>
                </a:extLst>
              </a:tr>
              <a:tr h="1237958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>
                          <a:effectLst/>
                        </a:rPr>
                        <a:t>Характер</a:t>
                      </a:r>
                      <a:endParaRPr lang="ru-RU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kern="0" dirty="0">
                          <a:effectLst/>
                        </a:rPr>
                        <a:t>Патриотизм, готовность пожертвовать жизнью за Отчизну, решительность, мужество, гордость за своих товарищей</a:t>
                      </a:r>
                      <a:endParaRPr lang="ru-RU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254" marR="55254" marT="55254" marB="55254"/>
                </a:tc>
                <a:extLst>
                  <a:ext uri="{0D108BD9-81ED-4DB2-BD59-A6C34878D82A}">
                    <a16:rowId xmlns:a16="http://schemas.microsoft.com/office/drawing/2014/main" val="1670733113"/>
                  </a:ext>
                </a:extLst>
              </a:tr>
            </a:tbl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0545BC6-EF37-1F9F-A71F-21B181F285FF}"/>
              </a:ext>
            </a:extLst>
          </p:cNvPr>
          <p:cNvSpPr txBox="1">
            <a:spLocks/>
          </p:cNvSpPr>
          <p:nvPr/>
        </p:nvSpPr>
        <p:spPr>
          <a:xfrm>
            <a:off x="647564" y="548680"/>
            <a:ext cx="7848871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180340">
              <a:lnSpc>
                <a:spcPct val="107000"/>
              </a:lnSpc>
              <a:spcAft>
                <a:spcPts val="800"/>
              </a:spcAft>
            </a:pPr>
            <a:r>
              <a:rPr lang="ru-RU" sz="3100" kern="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группа: заполнить таблицу «Характеристика рассказчика»</a:t>
            </a:r>
            <a:br>
              <a:rPr lang="ru-RU" sz="3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684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7E94A380-BE11-6862-11A8-031A7A6ED6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47544"/>
              </p:ext>
            </p:extLst>
          </p:nvPr>
        </p:nvGraphicFramePr>
        <p:xfrm>
          <a:off x="593558" y="1124744"/>
          <a:ext cx="8010890" cy="51845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7478">
                  <a:extLst>
                    <a:ext uri="{9D8B030D-6E8A-4147-A177-3AD203B41FA5}">
                      <a16:colId xmlns:a16="http://schemas.microsoft.com/office/drawing/2014/main" val="362464675"/>
                    </a:ext>
                  </a:extLst>
                </a:gridCol>
                <a:gridCol w="4388996">
                  <a:extLst>
                    <a:ext uri="{9D8B030D-6E8A-4147-A177-3AD203B41FA5}">
                      <a16:colId xmlns:a16="http://schemas.microsoft.com/office/drawing/2014/main" val="1336350175"/>
                    </a:ext>
                  </a:extLst>
                </a:gridCol>
                <a:gridCol w="3174416">
                  <a:extLst>
                    <a:ext uri="{9D8B030D-6E8A-4147-A177-3AD203B41FA5}">
                      <a16:colId xmlns:a16="http://schemas.microsoft.com/office/drawing/2014/main" val="547686670"/>
                    </a:ext>
                  </a:extLst>
                </a:gridCol>
              </a:tblGrid>
              <a:tr h="3715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 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План стихотворения: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Цитата: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8627997"/>
                  </a:ext>
                </a:extLst>
              </a:tr>
              <a:tr h="660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1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Отступление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«Мы долго молча отступали…»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8079610"/>
                  </a:ext>
                </a:extLst>
              </a:tr>
              <a:tr h="7562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2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Выбор места сражения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«И вот нашли большое поле…»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658757"/>
                  </a:ext>
                </a:extLst>
              </a:tr>
              <a:tr h="7562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3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Ожидание боя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«Два дня мы были в перестрелке…»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8399988"/>
                  </a:ext>
                </a:extLst>
              </a:tr>
              <a:tr h="7562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4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Ночь перед сражением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«Прилег вздремнуть я у лафета…»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5830247"/>
                  </a:ext>
                </a:extLst>
              </a:tr>
              <a:tr h="3715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5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Клятва верности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«И умереть мы обещали…»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9941239"/>
                  </a:ext>
                </a:extLst>
              </a:tr>
              <a:tr h="7562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6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Описание Бородинского сражения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«Вам не видать таких сражений…»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1929281"/>
                  </a:ext>
                </a:extLst>
              </a:tr>
              <a:tr h="7562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7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>
                          <a:effectLst/>
                        </a:rPr>
                        <a:t>Поле боя после сражения</a:t>
                      </a:r>
                      <a:endParaRPr lang="ru-RU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0" dirty="0">
                          <a:effectLst/>
                        </a:rPr>
                        <a:t>«Тогда считать мы стали раны…»</a:t>
                      </a:r>
                      <a:endParaRPr lang="ru-RU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261294"/>
                  </a:ext>
                </a:extLst>
              </a:tr>
            </a:tbl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48C9E10-A542-4DED-97BC-4405378BD78A}"/>
              </a:ext>
            </a:extLst>
          </p:cNvPr>
          <p:cNvSpPr txBox="1">
            <a:spLocks/>
          </p:cNvSpPr>
          <p:nvPr/>
        </p:nvSpPr>
        <p:spPr>
          <a:xfrm>
            <a:off x="625625" y="188640"/>
            <a:ext cx="7848871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180340">
              <a:lnSpc>
                <a:spcPct val="107000"/>
              </a:lnSpc>
              <a:spcAft>
                <a:spcPts val="800"/>
              </a:spcAft>
            </a:pPr>
            <a:r>
              <a:rPr lang="ru-RU" sz="3100" kern="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группа: задание для слабоуспевающих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613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1B32F3-C44A-919C-46CD-75D72597C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Интегрированные уроки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076D54-7480-F580-07DC-B938992F2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 обмена знаниями </a:t>
            </a:r>
          </a:p>
          <a:p>
            <a:r>
              <a:rPr lang="ru-RU" sz="2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урок взаимопроверки </a:t>
            </a:r>
          </a:p>
          <a:p>
            <a:r>
              <a:rPr lang="ru-RU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рок творческого поиска </a:t>
            </a:r>
          </a:p>
          <a:p>
            <a:r>
              <a:rPr lang="ru-RU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рок издание газеты или научного альманаха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074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275</TotalTime>
  <Words>561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Garamond</vt:lpstr>
      <vt:lpstr>Monotype Corsiva</vt:lpstr>
      <vt:lpstr>Symbol</vt:lpstr>
      <vt:lpstr>Times New Roman</vt:lpstr>
      <vt:lpstr>Wingdings</vt:lpstr>
      <vt:lpstr>Натуральные материалы</vt:lpstr>
      <vt:lpstr>НЕТРАДИЦИОННЫЕ ФОРМЫ УРОКОВ КАК СПОСОБ РАЗВИТИЯ ИНТЕРЕСА К ОБУЧЕНИЮ </vt:lpstr>
      <vt:lpstr>Презентация PowerPoint</vt:lpstr>
      <vt:lpstr>Виды нетрадиционных форм уроков</vt:lpstr>
      <vt:lpstr>Уроки в форме соревнований и игр: викторина, КВН, конкурс </vt:lpstr>
      <vt:lpstr>Урок-исследование, урок-поиск </vt:lpstr>
      <vt:lpstr>1 группа: как отразились исторические факты в стихотворении </vt:lpstr>
      <vt:lpstr>Презентация PowerPoint</vt:lpstr>
      <vt:lpstr>Презентация PowerPoint</vt:lpstr>
      <vt:lpstr>Интегрированные уроки</vt:lpstr>
      <vt:lpstr>Словарная работа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Елена Кармацких</cp:lastModifiedBy>
  <cp:revision>13</cp:revision>
  <dcterms:created xsi:type="dcterms:W3CDTF">2017-12-07T03:24:55Z</dcterms:created>
  <dcterms:modified xsi:type="dcterms:W3CDTF">2023-09-21T01:09:18Z</dcterms:modified>
</cp:coreProperties>
</file>