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74" r:id="rId4"/>
    <p:sldId id="275" r:id="rId5"/>
    <p:sldId id="259" r:id="rId6"/>
    <p:sldId id="260" r:id="rId7"/>
    <p:sldId id="261" r:id="rId8"/>
    <p:sldId id="262" r:id="rId9"/>
    <p:sldId id="267" r:id="rId10"/>
    <p:sldId id="27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866" autoAdjust="0"/>
  </p:normalViewPr>
  <p:slideViewPr>
    <p:cSldViewPr snapToGrid="0">
      <p:cViewPr varScale="1">
        <p:scale>
          <a:sx n="85" d="100"/>
          <a:sy n="85" d="100"/>
        </p:scale>
        <p:origin x="590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271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4C6A8C-B2E4-47F1-957F-0B2FE6426E7A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B832B-C7C7-4AD9-A625-02E2323691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6626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F8A1B-CC0F-4C61-8645-4CAD208D5203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1FEBD-6370-4E25-B7FB-97057EA36D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29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1FEBD-6370-4E25-B7FB-97057EA36D0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471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4363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47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34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7478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20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3916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067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027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81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877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7685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740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116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102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3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693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48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306DCF7-9DF5-45E4-83FD-1576B45D7121}" type="datetimeFigureOut">
              <a:rPr lang="ru-RU" smtClean="0"/>
              <a:t>06.04.2025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DE81B4-CAAF-46F1-BC3F-AF913D84F3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388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fif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fif"/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fif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54" b="89119" l="3817" r="89695">
                        <a14:foregroundMark x1="3817" y1="62694" x2="13359" y2="48187"/>
                        <a14:foregroundMark x1="44656" y1="1554" x2="41221" y2="119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4425">
            <a:off x="8960780" y="514998"/>
            <a:ext cx="3571318" cy="26307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3741" y="1697148"/>
            <a:ext cx="1058731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Мастер – класс</a:t>
            </a:r>
          </a:p>
          <a:p>
            <a:pPr lvl="0"/>
            <a:endParaRPr lang="ru-RU" sz="2400" dirty="0">
              <a:solidFill>
                <a:srgbClr val="FF0000"/>
              </a:solidFill>
              <a:latin typeface="Magnolia Script" panose="02000503070000020003" pitchFamily="2" charset="-52"/>
            </a:endParaRPr>
          </a:p>
          <a:p>
            <a:pPr lvl="0" algn="ctr"/>
            <a:r>
              <a:rPr lang="ru-RU" sz="3200" b="1" dirty="0" smtClean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«Применение </a:t>
            </a:r>
            <a:r>
              <a:rPr lang="ru-RU" sz="3200" b="1" dirty="0" err="1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п</a:t>
            </a:r>
            <a:r>
              <a:rPr lang="ru-RU" sz="3200" b="1" dirty="0" err="1" smtClean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рактико</a:t>
            </a:r>
            <a:r>
              <a:rPr lang="ru-RU" sz="3200" b="1" dirty="0" smtClean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ориентированных  задач на </a:t>
            </a:r>
            <a:r>
              <a:rPr lang="ru-RU" sz="3200" b="1" dirty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уроках </a:t>
            </a:r>
            <a:r>
              <a:rPr lang="ru-RU" sz="3200" b="1" dirty="0" smtClean="0">
                <a:solidFill>
                  <a:srgbClr val="FF0000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математики». </a:t>
            </a:r>
            <a:endParaRPr lang="ru-RU" sz="3200" b="1" dirty="0">
              <a:solidFill>
                <a:srgbClr val="FF0000"/>
              </a:solidFill>
              <a:latin typeface="Magnolia Script" panose="02000503070000020003" pitchFamily="2" charset="-5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17224" y="4796118"/>
            <a:ext cx="4715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ah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Юмшанова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Сергеевна, МБОУ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Терютьская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имени Г. А. Кривошапкина»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360" b="89163" l="3629" r="96371">
                        <a14:foregroundMark x1="25000" y1="13300" x2="29435" y2="21182"/>
                        <a14:foregroundMark x1="38306" y1="29064" x2="43548" y2="31527"/>
                        <a14:foregroundMark x1="13306" y1="20690" x2="17742" y2="14778"/>
                        <a14:foregroundMark x1="4032" y1="31034" x2="9677" y2="33005"/>
                        <a14:foregroundMark x1="54435" y1="87192" x2="70968" y2="70443"/>
                        <a14:foregroundMark x1="43952" y1="78818" x2="54435" y2="82266"/>
                        <a14:foregroundMark x1="14516" y1="57143" x2="19355" y2="65517"/>
                        <a14:foregroundMark x1="55242" y1="31034" x2="70161" y2="15764"/>
                        <a14:foregroundMark x1="94758" y1="30049" x2="96371" y2="35468"/>
                        <a14:foregroundMark x1="76613" y1="68966" x2="86694" y2="54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8697">
            <a:off x="352344" y="130452"/>
            <a:ext cx="3341286" cy="27350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718" y="4041663"/>
            <a:ext cx="3675529" cy="231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34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0" y="233924"/>
            <a:ext cx="4711255" cy="31351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18" y="3828071"/>
            <a:ext cx="5512536" cy="217113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6019" y="960065"/>
            <a:ext cx="5635158" cy="4679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554" y="1851495"/>
            <a:ext cx="7799292" cy="46594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9576" y="287206"/>
            <a:ext cx="10605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agnolia Script" panose="02000503070000020003" pitchFamily="2" charset="-52"/>
              </a:rPr>
              <a:t>«Всё в природе подлежит измерению, всё может быть сосчитано»</a:t>
            </a:r>
          </a:p>
          <a:p>
            <a:pPr algn="r"/>
            <a:r>
              <a:rPr lang="ru-RU" sz="2800" dirty="0" smtClean="0">
                <a:solidFill>
                  <a:srgbClr val="FF0000"/>
                </a:solidFill>
                <a:latin typeface="Magnolia Script" panose="02000503070000020003" pitchFamily="2" charset="-52"/>
              </a:rPr>
              <a:t>Н. И. Лобачевский</a:t>
            </a:r>
            <a:endParaRPr lang="ru-RU" sz="2800" dirty="0">
              <a:solidFill>
                <a:srgbClr val="FF0000"/>
              </a:solidFill>
              <a:latin typeface="Magnolia Script" panose="02000503070000020003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75909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388" y="549586"/>
            <a:ext cx="10551459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Практико-ориентированные задачи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задачи из окружающей действительности, которые тесно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связаны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формированием практических навыков, необходимых в повседневной жизни.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</a:t>
            </a:r>
            <a:r>
              <a:rPr lang="ru-RU" sz="2400" b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этих задач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 формирование умений действовать в социально-значимой ситуации. </a:t>
            </a:r>
            <a:endParaRPr lang="ru-RU" sz="2400" dirty="0" smtClean="0">
              <a:solidFill>
                <a:srgbClr val="01010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solidFill>
                  <a:srgbClr val="01010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практико-ориентированных задач на уроках математики имеет </a:t>
            </a:r>
            <a:r>
              <a:rPr lang="ru-RU" sz="2400" b="1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цели: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Мотивация учебной деятельности;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новых умений и навыков;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и углубление теоретического материала;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Приближение учебного процесса к реальным условиям;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Раскрытие </a:t>
            </a:r>
            <a:r>
              <a:rPr lang="ru-RU" sz="24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межпредметных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связей;</a:t>
            </a:r>
          </a:p>
          <a:p>
            <a:pPr marL="457200" algn="just"/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Приобщение к исследовательской и творческой деятельности.</a:t>
            </a:r>
          </a:p>
          <a:p>
            <a:pPr lvl="0" algn="just">
              <a:lnSpc>
                <a:spcPct val="150000"/>
              </a:lnSpc>
              <a:spcAft>
                <a:spcPts val="1200"/>
              </a:spcAft>
            </a:pPr>
            <a:endParaRPr lang="en-US" dirty="0" smtClean="0">
              <a:solidFill>
                <a:srgbClr val="01010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00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29" y="656400"/>
            <a:ext cx="1117898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требования к отбору и составлению практико-ориентированных задач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должна иметь реальный практический смысл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Числовые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данные в практико-ориентированных задачах должны быть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реальным;</a:t>
            </a:r>
          </a:p>
          <a:p>
            <a:pPr marL="457200" indent="-457200" algn="just">
              <a:spcAft>
                <a:spcPts val="0"/>
              </a:spcAft>
              <a:buFontTx/>
              <a:buChar char="-"/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Задачи должны отражать ситуации промышленного и сельскохозяйственного производства, экономики, торговли, иллюстрирования математических знаний в конкретных профессиях людей.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51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7177" y="450680"/>
            <a:ext cx="571024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Практико - ориентированные задачи позволяют обучать школьников решать жизненные проблемы с помощью предметных знаний.</a:t>
            </a:r>
            <a:endParaRPr lang="ru-RU" sz="2800" b="1" dirty="0">
              <a:solidFill>
                <a:schemeClr val="bg1"/>
              </a:solidFill>
              <a:latin typeface="Magnolia Script" panose="02000503070000020003" pitchFamily="2" charset="-5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22591" y="3832275"/>
            <a:ext cx="60715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Magnolia Script" panose="02000503070000020003" pitchFamily="2" charset="-52"/>
                <a:cs typeface="Times New Roman" panose="02020603050405020304" pitchFamily="18" charset="0"/>
              </a:rPr>
              <a:t>Практико – ориентированные задачи повышают интерес к предмету, способствует развитию любознательности  и творческой активности.</a:t>
            </a:r>
            <a:endParaRPr lang="ru-RU" sz="2800" b="1" dirty="0">
              <a:solidFill>
                <a:schemeClr val="bg1"/>
              </a:solidFill>
              <a:latin typeface="Magnolia Script" panose="02000503070000020003" pitchFamily="2" charset="-52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282" y="400152"/>
            <a:ext cx="4105836" cy="3079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31031" y="3197754"/>
            <a:ext cx="4002436" cy="3001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9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5237" y="237701"/>
            <a:ext cx="10506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agnolia Script" panose="02000503070000020003" pitchFamily="2" charset="-52"/>
              </a:rPr>
              <a:t>Практико – ориентированные задачи на различных этапах уроков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84255" y="1266874"/>
            <a:ext cx="70476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5 класса. </a:t>
            </a:r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 открывается в 10 часов утра, а закрывается в 10 часов вечера. Обеденный перерыв длится с 15 до 16 часов. Сколько часов в день открыт магазин?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Молодая Гвардия - Собянин рекомендовал чиновникам спать поме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08" y="1134011"/>
            <a:ext cx="3199584" cy="250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7882" y="4063186"/>
            <a:ext cx="75488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Задача для 6 класса: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</a:rPr>
              <a:t>«Автомобиль проехал 17 км за 0,2 ч. Нарушил ли водитель правила дорожного движения, если ограничение скорости на данном участке дороги 80 км/ч?»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41058" y="761270"/>
            <a:ext cx="40161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ЭТАП: Устный счёт.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029" b="94971" l="2935" r="99022">
                        <a14:foregroundMark x1="92174" y1="35489" x2="95217" y2="376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252" y="4241055"/>
            <a:ext cx="3099547" cy="2344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814" y="3255510"/>
            <a:ext cx="1793222" cy="1793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02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52059" y="215624"/>
            <a:ext cx="4944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актуализации знаний.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7152" y="815788"/>
            <a:ext cx="3980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8 класса.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491" y="1415952"/>
            <a:ext cx="7727577" cy="5115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17756" y="193249"/>
            <a:ext cx="58889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изучения новой темы.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8982" y="834180"/>
            <a:ext cx="741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(для 9 класса) по теме «Геометрическая прогрессия». </a:t>
            </a: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 себе, что вы стоите перед дилеммой, либо получить 100.000 руб. прямо сейчас, либо в течение 28 дней получать монетку в 1 рубль, который ежедневно удваивается? Чтобы вы предпочли?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0582" y="415637"/>
            <a:ext cx="3038763" cy="24476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2144" y="3242781"/>
            <a:ext cx="4835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применения знаний.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58982" y="3866279"/>
                <a:ext cx="7416800" cy="27341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Пример (для 5 класса) по теме «Десятичные дроби. Объем прямоугольного параллелепипеда»</a:t>
                </a:r>
              </a:p>
              <a:p>
                <a:pPr algn="just"/>
                <a:r>
                  <a:rPr lang="ru-RU" sz="24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Кабинет математики имеет форму прямоугольного параллелепипеда. Сколько потребуется желтой краски, чтобы покрасить стены кабинета, имеющего размеры </a:t>
                </a:r>
                <a:r>
                  <a:rPr lang="ru-RU" sz="24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ru-RU" sz="24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м, </a:t>
                </a:r>
                <a:r>
                  <a:rPr lang="ru-RU" sz="24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ru-RU" sz="24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м, 2,5 м, если на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solidFill>
                              <a:schemeClr val="bg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solidFill>
                              <a:schemeClr val="bg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м</m:t>
                        </m:r>
                      </m:e>
                      <m:sup>
                        <m:r>
                          <a:rPr lang="ru-RU" sz="2400" b="0" i="1" smtClean="0">
                            <a:solidFill>
                              <a:schemeClr val="bg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расходуется 150 грамм краски.</a:t>
                </a:r>
                <a:endParaRPr lang="ru-RU" sz="240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982" y="3866279"/>
                <a:ext cx="7416800" cy="2734146"/>
              </a:xfrm>
              <a:prstGeom prst="rect">
                <a:avLst/>
              </a:prstGeom>
              <a:blipFill rotWithShape="0">
                <a:blip r:embed="rId3"/>
                <a:stretch>
                  <a:fillRect l="-1315" t="-1782" r="-1150" b="-20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Заливка Разлив графические заготовки Загрузить 471 clip arts (Страница 3) - ClipartLogo.c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981" y="3394125"/>
            <a:ext cx="3705225" cy="330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1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5812" y="331694"/>
            <a:ext cx="1089211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5 класса.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Оймяконский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улус — административно-территориальная единица (улус или район) и муниципальное образование (муниципальный район) в Республике Саха (Якутия) Российской Федерации. Площадь района — 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92,3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км². Расположен на востоке Якутии. Это 14-й среди наибольших по размеру улусов республики Саха. Граничит на юго-западе с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-Майским улусом (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95 325,47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км²), на западе — с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Томпонским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улусом (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135 843,51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км²), на севере — с 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Момским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улусом (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135 843,51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км²), на востоке — с Магаданской областью (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462 464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км²) и на юге — с Хабаровским краем (</a:t>
            </a:r>
            <a:r>
              <a:rPr lang="ru-RU" sz="20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787 633</a:t>
            </a:r>
            <a:r>
              <a:rPr lang="ru-RU" sz="2000" b="1" baseline="30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км²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1)  Расположите в порядке возрастания данные площади. </a:t>
            </a:r>
          </a:p>
          <a:p>
            <a:pPr algn="just"/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2) На сколько квадратных километров больше площадь Магаданской области, чем площадь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Оймяконского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улуса.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5812" y="4081522"/>
            <a:ext cx="10784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6 класса. 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городских условиях (</a:t>
            </a:r>
            <a:r>
              <a:rPr lang="ru-RU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Артык</a:t>
            </a:r>
            <a:r>
              <a:rPr lang="ru-RU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Усть-Нера) проживают 59,16 % населения района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Найдите количество жителей, проживающих в селах, если общая численность </a:t>
            </a:r>
            <a:r>
              <a:rPr lang="ru-RU" sz="2000" dirty="0" err="1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Оймяконского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составляет по данным 2023 года 7600 жителей.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4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2624</TotalTime>
  <Words>476</Words>
  <Application>Microsoft Office PowerPoint</Application>
  <PresentationFormat>Широкоэкранный</PresentationFormat>
  <Paragraphs>40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Cambria Math</vt:lpstr>
      <vt:lpstr>Century Gothic</vt:lpstr>
      <vt:lpstr>Magnolia Script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Пользователь</cp:lastModifiedBy>
  <cp:revision>69</cp:revision>
  <dcterms:created xsi:type="dcterms:W3CDTF">2015-03-12T17:11:37Z</dcterms:created>
  <dcterms:modified xsi:type="dcterms:W3CDTF">2025-04-06T09:35:29Z</dcterms:modified>
</cp:coreProperties>
</file>