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6"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5/13/2025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5/13/2025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5/13/2025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5/13/2025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5/13/2025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 </a:t>
            </a:r>
            <a:r>
              <a:rPr lang="ru-RU" sz="6000" dirty="0" smtClean="0">
                <a:solidFill>
                  <a:srgbClr val="FF0000"/>
                </a:solidFill>
              </a:rPr>
              <a:t>Обучение старших дошкольников </a:t>
            </a:r>
            <a:br>
              <a:rPr lang="ru-RU" sz="6000" dirty="0" smtClean="0">
                <a:solidFill>
                  <a:srgbClr val="FF0000"/>
                </a:solidFill>
              </a:rPr>
            </a:br>
            <a:r>
              <a:rPr lang="ru-RU" sz="6000" dirty="0" smtClean="0">
                <a:solidFill>
                  <a:srgbClr val="FF0000"/>
                </a:solidFill>
              </a:rPr>
              <a:t>творческому рассказыванию</a:t>
            </a:r>
            <a:endParaRPr lang="ru-RU" sz="6000" dirty="0">
              <a:solidFill>
                <a:srgbClr val="FF0000"/>
              </a:solidFill>
            </a:endParaRPr>
          </a:p>
        </p:txBody>
      </p:sp>
      <p:sp>
        <p:nvSpPr>
          <p:cNvPr id="3" name="Подзаголовок 2"/>
          <p:cNvSpPr>
            <a:spLocks noGrp="1"/>
          </p:cNvSpPr>
          <p:nvPr>
            <p:ph type="subTitle" idx="1"/>
          </p:nvPr>
        </p:nvSpPr>
        <p:spPr>
          <a:xfrm>
            <a:off x="4648200" y="5029200"/>
            <a:ext cx="3886200" cy="1295400"/>
          </a:xfrm>
        </p:spPr>
        <p:txBody>
          <a:bodyPr>
            <a:normAutofit lnSpcReduction="10000"/>
          </a:bodyPr>
          <a:lstStyle/>
          <a:p>
            <a:r>
              <a:rPr lang="ru-RU" sz="2400" dirty="0" smtClean="0">
                <a:solidFill>
                  <a:srgbClr val="002060"/>
                </a:solidFill>
              </a:rPr>
              <a:t>МАДОУ № 15</a:t>
            </a:r>
          </a:p>
          <a:p>
            <a:r>
              <a:rPr lang="ru-RU" sz="2400" dirty="0" smtClean="0">
                <a:solidFill>
                  <a:srgbClr val="002060"/>
                </a:solidFill>
              </a:rPr>
              <a:t>с</a:t>
            </a:r>
            <a:r>
              <a:rPr lang="ru-RU" sz="2400" dirty="0" smtClean="0">
                <a:solidFill>
                  <a:srgbClr val="002060"/>
                </a:solidFill>
              </a:rPr>
              <a:t>тарший воспитатель</a:t>
            </a:r>
            <a:r>
              <a:rPr lang="ru-RU" sz="2400" dirty="0" smtClean="0">
                <a:solidFill>
                  <a:srgbClr val="002060"/>
                </a:solidFill>
              </a:rPr>
              <a:t>: </a:t>
            </a:r>
          </a:p>
          <a:p>
            <a:r>
              <a:rPr lang="ru-RU" sz="2400" dirty="0" err="1" smtClean="0">
                <a:solidFill>
                  <a:srgbClr val="002060"/>
                </a:solidFill>
              </a:rPr>
              <a:t>Матулайтес</a:t>
            </a:r>
            <a:r>
              <a:rPr lang="ru-RU" sz="2400" dirty="0" smtClean="0">
                <a:solidFill>
                  <a:srgbClr val="002060"/>
                </a:solidFill>
              </a:rPr>
              <a:t> О.Ю.</a:t>
            </a: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1362"/>
          </a:xfrm>
        </p:spPr>
        <p:txBody>
          <a:bodyPr>
            <a:normAutofit/>
          </a:bodyPr>
          <a:lstStyle/>
          <a:p>
            <a:r>
              <a:rPr lang="ru-RU" sz="3600" b="1" dirty="0" smtClean="0"/>
              <a:t>Коллективное составление</a:t>
            </a:r>
            <a:r>
              <a:rPr lang="ru-RU" sz="3600" dirty="0" smtClean="0"/>
              <a:t> </a:t>
            </a:r>
            <a:br>
              <a:rPr lang="ru-RU" sz="3600" dirty="0" smtClean="0"/>
            </a:br>
            <a:r>
              <a:rPr lang="ru-RU" sz="2400" i="1" dirty="0" smtClean="0"/>
              <a:t/>
            </a:r>
            <a:br>
              <a:rPr lang="ru-RU" sz="2400" i="1" dirty="0" smtClean="0"/>
            </a:br>
            <a:r>
              <a:rPr lang="ru-RU" sz="2200" dirty="0" smtClean="0"/>
              <a:t>рассказа преимущественно используется на первых этапах обучения рассказыванию. Дети продолжают предложения, начатые воспитателем или другими детьми. В процессе последовательного обсуждения плана они вместе с воспитателем отбирают наиболее интересные высказывания и объединяют их в целостный рассказ. </a:t>
            </a:r>
            <a:br>
              <a:rPr lang="ru-RU" sz="2200" dirty="0" smtClean="0"/>
            </a:br>
            <a:r>
              <a:rPr lang="ru-RU" sz="2200" dirty="0" smtClean="0"/>
              <a:t>Воспитатель может повторить весь рассказ целиком, вставляя и свои фразы. Затем рассказ повторяют дети. Ценность этого приема состоит в том, что он позволяет наглядно представить весь механизм составления связного текста, активизировать всех детей</a:t>
            </a: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1362"/>
          </a:xfrm>
        </p:spPr>
        <p:txBody>
          <a:bodyPr>
            <a:normAutofit fontScale="90000"/>
          </a:bodyPr>
          <a:lstStyle/>
          <a:p>
            <a:r>
              <a:rPr lang="ru-RU" sz="3600" b="1" dirty="0" smtClean="0"/>
              <a:t>Подгруппами – «командами»</a:t>
            </a:r>
            <a:br>
              <a:rPr lang="ru-RU" sz="3600" b="1" dirty="0" smtClean="0"/>
            </a:br>
            <a:r>
              <a:rPr lang="ru-RU" sz="3600" b="1" dirty="0" smtClean="0"/>
              <a:t/>
            </a:r>
            <a:br>
              <a:rPr lang="ru-RU" sz="3600" b="1" dirty="0" smtClean="0"/>
            </a:br>
            <a:r>
              <a:rPr lang="ru-RU" sz="2400" dirty="0" smtClean="0"/>
              <a:t>еще одна разновидность приема составления рассказа.</a:t>
            </a:r>
            <a:r>
              <a:rPr lang="ru-RU" sz="2400" b="1" i="1" dirty="0" smtClean="0"/>
              <a:t/>
            </a:r>
            <a:br>
              <a:rPr lang="ru-RU" sz="2400" b="1" i="1" dirty="0" smtClean="0"/>
            </a:br>
            <a:r>
              <a:rPr lang="ru-RU" sz="2400" dirty="0" smtClean="0"/>
              <a:t>Например, в рассказывании по серии сюжетных картинок дети сами определяют внутри группы, кто будет рассказывать по каждой из картинок; в рассказывании на свободную тему дети обсуждают содержание и форму рассказа, вместе составляют его текст и предлагают вниманию всей группы.</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spd="med">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59362"/>
          </a:xfrm>
        </p:spPr>
        <p:txBody>
          <a:bodyPr>
            <a:normAutofit/>
          </a:bodyPr>
          <a:lstStyle/>
          <a:p>
            <a:pPr fontAlgn="base"/>
            <a:r>
              <a:rPr lang="ru-RU" sz="3600" b="1" dirty="0" smtClean="0"/>
              <a:t>Составление рассказа по частям</a:t>
            </a:r>
            <a:r>
              <a:rPr lang="ru-RU" sz="2000" dirty="0" smtClean="0"/>
              <a:t> </a:t>
            </a:r>
            <a:br>
              <a:rPr lang="ru-RU" sz="2000" dirty="0" smtClean="0"/>
            </a:br>
            <a:r>
              <a:rPr lang="ru-RU" sz="2000" dirty="0" smtClean="0"/>
              <a:t/>
            </a:r>
            <a:br>
              <a:rPr lang="ru-RU" sz="2000" dirty="0" smtClean="0"/>
            </a:br>
            <a:r>
              <a:rPr lang="ru-RU" sz="2200" dirty="0" smtClean="0"/>
              <a:t> по существу также разновидность коллективного рассказывания, при котором каждый из рассказчиков создает часть текста, как в приведенном выше примере рассказывания по серии сюжетных картинок. Этот прием используется при описании много-эпизодных картинок, в рассказывании из коллективного опыта, когда легко выделить отдельные объекты, подтемы.</a:t>
            </a:r>
            <a:br>
              <a:rPr lang="ru-RU" sz="2200" dirty="0" smtClean="0"/>
            </a:br>
            <a:r>
              <a:rPr lang="ru-RU" sz="2200" dirty="0" smtClean="0"/>
              <a:t>К каждой из них составляются план, а затем 2 – 3 высказывания, которые в конце объединяются воспитателем или хорошо рассказывающим ребенком.</a:t>
            </a:r>
            <a:br>
              <a:rPr lang="ru-RU" sz="2200" dirty="0" smtClean="0"/>
            </a:br>
            <a:endParaRPr lang="ru-RU" sz="2200" dirty="0"/>
          </a:p>
        </p:txBody>
      </p:sp>
    </p:spTree>
  </p:cSld>
  <p:clrMapOvr>
    <a:masterClrMapping/>
  </p:clrMapOvr>
  <p:transition spd="med">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1362"/>
          </a:xfrm>
        </p:spPr>
        <p:txBody>
          <a:bodyPr>
            <a:normAutofit/>
          </a:bodyPr>
          <a:lstStyle/>
          <a:p>
            <a:r>
              <a:rPr lang="ru-RU" sz="3600" b="1" dirty="0" smtClean="0"/>
              <a:t>Итог</a:t>
            </a:r>
            <a:r>
              <a:rPr lang="ru-RU" sz="3600" dirty="0" smtClean="0"/>
              <a:t/>
            </a:r>
            <a:br>
              <a:rPr lang="ru-RU" sz="3600" dirty="0" smtClean="0"/>
            </a:br>
            <a:r>
              <a:rPr lang="ru-RU" sz="2000" dirty="0" smtClean="0"/>
              <a:t>Словесное творчество выражается в различных формах рассказов, сказок, стихов, загадок, небылиц, словотворчестве. От детей требуется умение придумать завязку, ход события, кульминацию и развязку. От них требуется умение выбрать отдельные факты, внести в них элементы фантазии и составить творческий рассказ.</a:t>
            </a:r>
            <a:br>
              <a:rPr lang="ru-RU" sz="2000" dirty="0" smtClean="0"/>
            </a:br>
            <a:r>
              <a:rPr lang="ru-RU" sz="2000" dirty="0" smtClean="0"/>
              <a:t/>
            </a:r>
            <a:br>
              <a:rPr lang="ru-RU" sz="2000" dirty="0" smtClean="0"/>
            </a:br>
            <a:r>
              <a:rPr lang="ru-RU" sz="2000" dirty="0" smtClean="0"/>
              <a:t>В практике дошкольного обучения речевые задачи решаются на специально организованных занятиях по развитию речи, которые носят, как правило, комплексный характер. Можно использовать игровые методы обучения рассказыванию по картине. При таком подходе результат является достаточно гарантированным: умение составлять творческий рассказ по картине на фоне устойчивого    интереса ребенка-дошкольника к этому виду деятельности.</a:t>
            </a:r>
            <a:r>
              <a:rPr lang="ru-RU" sz="3200" dirty="0" smtClean="0"/>
              <a:t/>
            </a:r>
            <a:br>
              <a:rPr lang="ru-RU" sz="3200" dirty="0" smtClean="0"/>
            </a:br>
            <a:endParaRPr lang="ru-RU" sz="3600" dirty="0"/>
          </a:p>
        </p:txBody>
      </p:sp>
    </p:spTree>
  </p:cSld>
  <p:clrMapOvr>
    <a:masterClrMapping/>
  </p:clrMapOvr>
  <p:transition spd="med">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5867400"/>
          </a:xfrm>
        </p:spPr>
        <p:txBody>
          <a:bodyPr>
            <a:normAutofit fontScale="90000"/>
          </a:bodyPr>
          <a:lstStyle/>
          <a:p>
            <a:r>
              <a:rPr lang="ru-RU" sz="2400" dirty="0" smtClean="0"/>
              <a:t>Занятия по творческому рассказыванию являются важным звеном в системе обучения связной выразительной речи детей  дошкольного  возраста и играют большую роль в развитии их творческой активности и самостоятельности.</a:t>
            </a:r>
            <a:br>
              <a:rPr lang="ru-RU" sz="2400" dirty="0" smtClean="0"/>
            </a:br>
            <a:r>
              <a:rPr lang="ru-RU" sz="2400" dirty="0" smtClean="0"/>
              <a:t/>
            </a:r>
            <a:br>
              <a:rPr lang="ru-RU" sz="2400" dirty="0" smtClean="0"/>
            </a:br>
            <a:r>
              <a:rPr lang="ru-RU" sz="2400" dirty="0" smtClean="0"/>
              <a:t>Для методики обучения творческому рассказыванию особое значение имеет понимание особенностей формирования художественного, в частности словесного, творчества и роли педагога в этом процессе. </a:t>
            </a:r>
            <a:br>
              <a:rPr lang="ru-RU" sz="2400" dirty="0" smtClean="0"/>
            </a:br>
            <a:r>
              <a:rPr lang="ru-RU" sz="2400" dirty="0" smtClean="0"/>
              <a:t>Педагогическими условиями обучения творческому рассказыванию являются:</a:t>
            </a:r>
            <a:br>
              <a:rPr lang="ru-RU" sz="2400" dirty="0" smtClean="0"/>
            </a:br>
            <a:r>
              <a:rPr lang="ru-RU" sz="2400" dirty="0" smtClean="0"/>
              <a:t>1. обогащение опыта детей впечатлениями из жизни;</a:t>
            </a:r>
            <a:br>
              <a:rPr lang="ru-RU" sz="2400" dirty="0" smtClean="0"/>
            </a:br>
            <a:r>
              <a:rPr lang="ru-RU" sz="2400" dirty="0" smtClean="0"/>
              <a:t>2. обогащение и активизация словаря;</a:t>
            </a:r>
            <a:br>
              <a:rPr lang="ru-RU" sz="2400" dirty="0" smtClean="0"/>
            </a:br>
            <a:r>
              <a:rPr lang="ru-RU" sz="2400" dirty="0" smtClean="0"/>
              <a:t>                   3. умение детей связно рассказывать, владеть структурой связного высказывания;</a:t>
            </a:r>
            <a:br>
              <a:rPr lang="ru-RU" sz="2400" dirty="0" smtClean="0"/>
            </a:br>
            <a:r>
              <a:rPr lang="ru-RU" sz="2400" dirty="0" smtClean="0"/>
              <a:t>                    4. правильное понимание детьми задания «придумать».</a:t>
            </a:r>
            <a:br>
              <a:rPr lang="ru-RU" sz="2400" dirty="0" smtClean="0"/>
            </a:br>
            <a:endParaRPr lang="ru-RU" sz="2400"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533401"/>
            <a:ext cx="8037513" cy="5867399"/>
          </a:xfrm>
        </p:spPr>
        <p:txBody>
          <a:bodyPr>
            <a:normAutofit fontScale="92500" lnSpcReduction="10000"/>
          </a:bodyPr>
          <a:lstStyle/>
          <a:p>
            <a:pPr algn="just"/>
            <a:endParaRPr lang="ru-RU" sz="2800" dirty="0" smtClean="0">
              <a:solidFill>
                <a:schemeClr val="tx1"/>
              </a:solidFill>
            </a:endParaRPr>
          </a:p>
          <a:p>
            <a:pPr algn="just"/>
            <a:endParaRPr lang="ru-RU" sz="2800" dirty="0" smtClean="0">
              <a:solidFill>
                <a:schemeClr val="tx1"/>
              </a:solidFill>
            </a:endParaRPr>
          </a:p>
          <a:p>
            <a:pPr algn="just"/>
            <a:endParaRPr lang="ru-RU" sz="2800" dirty="0" smtClean="0">
              <a:solidFill>
                <a:schemeClr val="tx1"/>
              </a:solidFill>
            </a:endParaRPr>
          </a:p>
          <a:p>
            <a:pPr algn="ctr"/>
            <a:r>
              <a:rPr lang="ru-RU" sz="2400" u="sng" dirty="0" smtClean="0">
                <a:solidFill>
                  <a:schemeClr val="tx1"/>
                </a:solidFill>
              </a:rPr>
              <a:t>Одним из важных методических вопросов обучения творческому рассказыванию является вопрос о выборе сюжетов.</a:t>
            </a:r>
            <a:r>
              <a:rPr lang="ru-RU" sz="2400" dirty="0" smtClean="0">
                <a:solidFill>
                  <a:schemeClr val="tx1"/>
                </a:solidFill>
              </a:rPr>
              <a:t> </a:t>
            </a:r>
          </a:p>
          <a:p>
            <a:pPr algn="just"/>
            <a:r>
              <a:rPr lang="ru-RU" sz="2400" dirty="0" smtClean="0">
                <a:solidFill>
                  <a:schemeClr val="tx1"/>
                </a:solidFill>
              </a:rPr>
              <a:t>Сюжет может быть одобрен, если он вызывает у детей желание придумать рассказ, сказку с четким композиционным построением, с включением в них элементарных описаний, если он соответствует опыту ребенка, уровню его речевого развития, затрагивает нравственные и эстетические чувства, активизирует воображение, углубляет интерес к речевой деятельности.</a:t>
            </a:r>
            <a:br>
              <a:rPr lang="ru-RU" sz="2400" dirty="0" smtClean="0">
                <a:solidFill>
                  <a:schemeClr val="tx1"/>
                </a:solidFill>
              </a:rPr>
            </a:br>
            <a:r>
              <a:rPr lang="ru-RU" sz="2400" dirty="0" smtClean="0">
                <a:solidFill>
                  <a:schemeClr val="tx1"/>
                </a:solidFill>
              </a:rPr>
              <a:t>Сюжеты для придумывания реалистических рассказов охватывают область детских игр и развлечений.</a:t>
            </a:r>
          </a:p>
          <a:p>
            <a:pPr algn="just"/>
            <a:endParaRPr lang="ru-RU" dirty="0" smtClean="0">
              <a:solidFill>
                <a:schemeClr val="tx1"/>
              </a:solidFill>
            </a:endParaRPr>
          </a:p>
          <a:p>
            <a:pPr algn="just"/>
            <a:endParaRPr lang="ru-RU" sz="2400" dirty="0" smtClean="0">
              <a:solidFill>
                <a:schemeClr val="tx1"/>
              </a:solidFill>
            </a:endParaRPr>
          </a:p>
          <a:p>
            <a:pPr algn="just"/>
            <a:r>
              <a:rPr lang="ru-RU" sz="2400" dirty="0" smtClean="0">
                <a:solidFill>
                  <a:schemeClr val="tx1"/>
                </a:solidFill>
              </a:rPr>
              <a:t> </a:t>
            </a:r>
          </a:p>
          <a:p>
            <a:pPr algn="just"/>
            <a:endParaRPr lang="ru-RU" dirty="0" smtClean="0">
              <a:solidFill>
                <a:schemeClr val="tx1"/>
              </a:solidFill>
            </a:endParaRPr>
          </a:p>
          <a:p>
            <a:pPr algn="just"/>
            <a:endParaRPr lang="ru-RU" dirty="0" smtClean="0">
              <a:solidFill>
                <a:schemeClr val="tx1"/>
              </a:solidFill>
            </a:endParaRPr>
          </a:p>
          <a:p>
            <a:pPr algn="just"/>
            <a:endParaRPr lang="ru-RU" dirty="0">
              <a:solidFill>
                <a:schemeClr val="tx1"/>
              </a:solidFill>
            </a:endParaRPr>
          </a:p>
        </p:txBody>
      </p:sp>
    </p:spTree>
  </p:cSld>
  <p:clrMapOvr>
    <a:masterClrMapping/>
  </p:clrMapOvr>
  <p:transition spd="med">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7562"/>
          </a:xfrm>
        </p:spPr>
        <p:txBody>
          <a:bodyPr>
            <a:normAutofit/>
          </a:bodyPr>
          <a:lstStyle/>
          <a:p>
            <a:r>
              <a:rPr lang="ru-RU" sz="2700" b="1" dirty="0" smtClean="0"/>
              <a:t>Творческие рассказы – это рассказы о вымышленных событиях.</a:t>
            </a:r>
            <a:r>
              <a:rPr lang="ru-RU" sz="2700" dirty="0" smtClean="0"/>
              <a:t/>
            </a:r>
            <a:br>
              <a:rPr lang="ru-RU" sz="2700" dirty="0" smtClean="0"/>
            </a:br>
            <a:r>
              <a:rPr lang="ru-RU" sz="2200" dirty="0" smtClean="0"/>
              <a:t> </a:t>
            </a:r>
            <a:r>
              <a:rPr lang="ru-RU" sz="2000" dirty="0" smtClean="0"/>
              <a:t>Под творческим рассказыванием в методике понимают деятельность, результатом которой является придумывание детьми сказок, реалистических рассказов с самостоятельно созданными образами, ситуациями, логически построенных, облеченных в определенную словесную форму.</a:t>
            </a:r>
            <a:r>
              <a:rPr lang="ru-RU" sz="2400" dirty="0" smtClean="0"/>
              <a:t/>
            </a:r>
            <a:br>
              <a:rPr lang="ru-RU" sz="2400" dirty="0" smtClean="0"/>
            </a:br>
            <a:r>
              <a:rPr lang="ru-RU" sz="2000" dirty="0" smtClean="0"/>
              <a:t>Реалистический рассказ отражает существующие в природе предметы и явления, хотя в личном опыте ребенка они не встречались. Сказки чаще всего представляют собой отражение художественного опыта, накопленного детьми при восприятии и пересказе народных и литературных сказок. Дети могут сочинять также и небылицы. Творческими могут быть сочинения не только             повествовательного, но и описательного характера.</a:t>
            </a:r>
            <a:r>
              <a:rPr lang="ru-RU" sz="4000" dirty="0" smtClean="0"/>
              <a:t/>
            </a:r>
            <a:br>
              <a:rPr lang="ru-RU" sz="4000" dirty="0" smtClean="0"/>
            </a:br>
            <a:endParaRPr lang="ru-RU" dirty="0"/>
          </a:p>
        </p:txBody>
      </p:sp>
    </p:spTree>
  </p:cSld>
  <p:clrMapOvr>
    <a:masterClrMapping/>
  </p:clrMapOvr>
  <p:transition spd="med">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7562"/>
          </a:xfrm>
        </p:spPr>
        <p:txBody>
          <a:bodyPr>
            <a:normAutofit/>
          </a:bodyPr>
          <a:lstStyle/>
          <a:p>
            <a:r>
              <a:rPr lang="ru-RU" sz="2400" dirty="0" smtClean="0"/>
              <a:t/>
            </a:r>
            <a:br>
              <a:rPr lang="ru-RU" sz="2400" dirty="0" smtClean="0"/>
            </a:br>
            <a:endParaRPr lang="ru-RU" sz="2400" dirty="0"/>
          </a:p>
        </p:txBody>
      </p:sp>
      <p:sp>
        <p:nvSpPr>
          <p:cNvPr id="4" name="Скругленный прямоугольник 3"/>
          <p:cNvSpPr/>
          <p:nvPr/>
        </p:nvSpPr>
        <p:spPr>
          <a:xfrm>
            <a:off x="685800" y="3886200"/>
            <a:ext cx="21336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Образец</a:t>
            </a:r>
          </a:p>
          <a:p>
            <a:pPr algn="ctr"/>
            <a:r>
              <a:rPr lang="ru-RU" sz="2000" b="1" dirty="0" smtClean="0">
                <a:solidFill>
                  <a:schemeClr val="tx1"/>
                </a:solidFill>
              </a:rPr>
              <a:t> рассказа</a:t>
            </a:r>
          </a:p>
        </p:txBody>
      </p:sp>
      <p:sp>
        <p:nvSpPr>
          <p:cNvPr id="5" name="Скругленный прямоугольник 4"/>
          <p:cNvSpPr/>
          <p:nvPr/>
        </p:nvSpPr>
        <p:spPr>
          <a:xfrm>
            <a:off x="6019800" y="4343400"/>
            <a:ext cx="1905000" cy="9906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Анализ образца</a:t>
            </a:r>
            <a:endParaRPr lang="ru-RU" dirty="0">
              <a:solidFill>
                <a:schemeClr val="tx1"/>
              </a:solidFill>
            </a:endParaRPr>
          </a:p>
        </p:txBody>
      </p:sp>
      <p:sp>
        <p:nvSpPr>
          <p:cNvPr id="6" name="Скругленный прямоугольник 5"/>
          <p:cNvSpPr/>
          <p:nvPr/>
        </p:nvSpPr>
        <p:spPr>
          <a:xfrm>
            <a:off x="6705600" y="2819400"/>
            <a:ext cx="1752600" cy="8382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b="1" dirty="0" smtClean="0">
              <a:solidFill>
                <a:schemeClr val="tx1"/>
              </a:solidFill>
            </a:endParaRPr>
          </a:p>
          <a:p>
            <a:pPr algn="ctr"/>
            <a:r>
              <a:rPr lang="ru-RU" sz="2000" b="1" dirty="0" smtClean="0">
                <a:solidFill>
                  <a:schemeClr val="tx1"/>
                </a:solidFill>
              </a:rPr>
              <a:t>План</a:t>
            </a:r>
          </a:p>
          <a:p>
            <a:pPr algn="ctr"/>
            <a:r>
              <a:rPr lang="ru-RU" sz="2000" b="1" dirty="0" smtClean="0">
                <a:solidFill>
                  <a:schemeClr val="tx1"/>
                </a:solidFill>
              </a:rPr>
              <a:t> рассказа</a:t>
            </a:r>
          </a:p>
          <a:p>
            <a:pPr algn="ctr"/>
            <a:r>
              <a:rPr lang="ru-RU" dirty="0" smtClean="0">
                <a:solidFill>
                  <a:schemeClr val="tx1"/>
                </a:solidFill>
              </a:rPr>
              <a:t> </a:t>
            </a:r>
            <a:endParaRPr lang="ru-RU" dirty="0">
              <a:solidFill>
                <a:schemeClr val="tx1"/>
              </a:solidFill>
            </a:endParaRPr>
          </a:p>
        </p:txBody>
      </p:sp>
      <p:sp>
        <p:nvSpPr>
          <p:cNvPr id="9" name="Скругленный прямоугольник 8"/>
          <p:cNvSpPr/>
          <p:nvPr/>
        </p:nvSpPr>
        <p:spPr>
          <a:xfrm>
            <a:off x="685800" y="2590800"/>
            <a:ext cx="1981200" cy="8382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smtClean="0">
              <a:solidFill>
                <a:schemeClr val="tx1"/>
              </a:solidFill>
            </a:endParaRPr>
          </a:p>
          <a:p>
            <a:pPr algn="ctr"/>
            <a:endParaRPr lang="ru-RU" dirty="0" smtClean="0">
              <a:solidFill>
                <a:schemeClr val="tx1"/>
              </a:solidFill>
            </a:endParaRPr>
          </a:p>
          <a:p>
            <a:pPr algn="ctr"/>
            <a:endParaRPr lang="ru-RU" dirty="0" smtClean="0">
              <a:solidFill>
                <a:schemeClr val="tx1"/>
              </a:solidFill>
            </a:endParaRPr>
          </a:p>
          <a:p>
            <a:pPr algn="ctr"/>
            <a:endParaRPr lang="ru-RU" sz="2000" b="1" dirty="0" smtClean="0">
              <a:solidFill>
                <a:schemeClr val="tx1"/>
              </a:solidFill>
            </a:endParaRPr>
          </a:p>
          <a:p>
            <a:pPr algn="ctr"/>
            <a:endParaRPr lang="ru-RU" sz="2000" b="1" dirty="0" smtClean="0">
              <a:solidFill>
                <a:schemeClr val="tx1"/>
              </a:solidFill>
            </a:endParaRPr>
          </a:p>
          <a:p>
            <a:pPr algn="ctr"/>
            <a:r>
              <a:rPr lang="ru-RU" sz="2000" b="1" dirty="0" smtClean="0">
                <a:solidFill>
                  <a:schemeClr val="tx1"/>
                </a:solidFill>
              </a:rPr>
              <a:t>Совместное рассказывание</a:t>
            </a:r>
          </a:p>
          <a:p>
            <a:pPr algn="ctr"/>
            <a:endParaRPr lang="ru-RU" sz="2000" b="1" dirty="0" smtClean="0">
              <a:solidFill>
                <a:schemeClr val="tx1"/>
              </a:solidFill>
            </a:endParaRPr>
          </a:p>
          <a:p>
            <a:pPr algn="ctr"/>
            <a:endParaRPr lang="ru-RU" sz="2000" b="1" dirty="0" smtClean="0">
              <a:solidFill>
                <a:schemeClr val="tx1"/>
              </a:solidFill>
            </a:endParaRPr>
          </a:p>
          <a:p>
            <a:pPr algn="ctr"/>
            <a:endParaRPr lang="ru-RU" sz="2000" b="1" dirty="0" smtClean="0">
              <a:solidFill>
                <a:schemeClr val="tx1"/>
              </a:solidFill>
            </a:endParaRPr>
          </a:p>
          <a:p>
            <a:pPr algn="ctr"/>
            <a:endParaRPr lang="ru-RU" dirty="0" smtClean="0">
              <a:solidFill>
                <a:schemeClr val="tx1"/>
              </a:solidFill>
            </a:endParaRPr>
          </a:p>
          <a:p>
            <a:pPr algn="ctr"/>
            <a:endParaRPr lang="ru-RU" dirty="0">
              <a:solidFill>
                <a:schemeClr val="tx1"/>
              </a:solidFill>
            </a:endParaRPr>
          </a:p>
        </p:txBody>
      </p:sp>
      <p:sp>
        <p:nvSpPr>
          <p:cNvPr id="11" name="Блок-схема: перфолента 10"/>
          <p:cNvSpPr/>
          <p:nvPr/>
        </p:nvSpPr>
        <p:spPr>
          <a:xfrm>
            <a:off x="3276600" y="2590800"/>
            <a:ext cx="2667000" cy="1109472"/>
          </a:xfrm>
          <a:prstGeom prst="flowChartPunchedTap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ПРИЕМЫ РАССКАЗЫВАНИЯ</a:t>
            </a:r>
            <a:endParaRPr lang="ru-RU" sz="2000" b="1" dirty="0">
              <a:solidFill>
                <a:schemeClr val="tx1"/>
              </a:solidFill>
            </a:endParaRPr>
          </a:p>
        </p:txBody>
      </p:sp>
      <p:sp>
        <p:nvSpPr>
          <p:cNvPr id="12" name="Стрелка вниз 11"/>
          <p:cNvSpPr/>
          <p:nvPr/>
        </p:nvSpPr>
        <p:spPr>
          <a:xfrm rot="5400000">
            <a:off x="2800225" y="2783617"/>
            <a:ext cx="348516" cy="5085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rot="2891052">
            <a:off x="2962280" y="3741562"/>
            <a:ext cx="354619" cy="74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низ 13"/>
          <p:cNvSpPr/>
          <p:nvPr/>
        </p:nvSpPr>
        <p:spPr>
          <a:xfrm rot="18871921">
            <a:off x="5773182" y="3627245"/>
            <a:ext cx="407438" cy="761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низ 14"/>
          <p:cNvSpPr/>
          <p:nvPr/>
        </p:nvSpPr>
        <p:spPr>
          <a:xfrm rot="16200000">
            <a:off x="6126403" y="2865197"/>
            <a:ext cx="318200" cy="5314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3657600" y="4724400"/>
            <a:ext cx="1752600" cy="1295400"/>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i="1" dirty="0" smtClean="0">
                <a:solidFill>
                  <a:schemeClr val="tx1"/>
                </a:solidFill>
              </a:rPr>
              <a:t>частичный образец</a:t>
            </a:r>
            <a:r>
              <a:rPr lang="ru-RU" dirty="0" smtClean="0">
                <a:solidFill>
                  <a:schemeClr val="tx1"/>
                </a:solidFill>
              </a:rPr>
              <a:t> – начало или конец рассказа</a:t>
            </a:r>
            <a:endParaRPr lang="ru-RU" dirty="0">
              <a:solidFill>
                <a:schemeClr val="tx1"/>
              </a:solidFill>
            </a:endParaRPr>
          </a:p>
        </p:txBody>
      </p:sp>
      <p:sp>
        <p:nvSpPr>
          <p:cNvPr id="17" name="Стрелка вниз 16"/>
          <p:cNvSpPr/>
          <p:nvPr/>
        </p:nvSpPr>
        <p:spPr>
          <a:xfrm rot="17442876">
            <a:off x="3086926" y="4459965"/>
            <a:ext cx="335749" cy="80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990600" y="838200"/>
            <a:ext cx="19050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Коллективное составление </a:t>
            </a:r>
            <a:endParaRPr lang="ru-RU" sz="2000" b="1" dirty="0">
              <a:solidFill>
                <a:schemeClr val="tx1"/>
              </a:solidFill>
            </a:endParaRPr>
          </a:p>
        </p:txBody>
      </p:sp>
      <p:sp>
        <p:nvSpPr>
          <p:cNvPr id="19" name="Скругленный прямоугольник 18"/>
          <p:cNvSpPr/>
          <p:nvPr/>
        </p:nvSpPr>
        <p:spPr>
          <a:xfrm>
            <a:off x="3657600" y="838200"/>
            <a:ext cx="19050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подгруппами – «командами»</a:t>
            </a:r>
            <a:endParaRPr lang="ru-RU" sz="2000" dirty="0">
              <a:solidFill>
                <a:schemeClr val="tx1"/>
              </a:solidFill>
            </a:endParaRPr>
          </a:p>
        </p:txBody>
      </p:sp>
      <p:sp>
        <p:nvSpPr>
          <p:cNvPr id="20" name="Скругленный прямоугольник 19"/>
          <p:cNvSpPr/>
          <p:nvPr/>
        </p:nvSpPr>
        <p:spPr>
          <a:xfrm>
            <a:off x="6248400" y="838200"/>
            <a:ext cx="19050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Составление рассказа по частям</a:t>
            </a:r>
            <a:r>
              <a:rPr lang="ru-RU" sz="2000" dirty="0" smtClean="0"/>
              <a:t> </a:t>
            </a:r>
            <a:endParaRPr lang="ru-RU" sz="2000" b="1" dirty="0">
              <a:solidFill>
                <a:schemeClr val="tx1"/>
              </a:solidFill>
            </a:endParaRPr>
          </a:p>
        </p:txBody>
      </p:sp>
      <p:sp>
        <p:nvSpPr>
          <p:cNvPr id="21" name="Стрелка вниз 20"/>
          <p:cNvSpPr/>
          <p:nvPr/>
        </p:nvSpPr>
        <p:spPr>
          <a:xfrm rot="7818269">
            <a:off x="2685747" y="1853941"/>
            <a:ext cx="348516" cy="6102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p:cNvSpPr/>
          <p:nvPr/>
        </p:nvSpPr>
        <p:spPr>
          <a:xfrm rot="10800000">
            <a:off x="4191000" y="1905000"/>
            <a:ext cx="348516" cy="6896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p:cNvSpPr/>
          <p:nvPr/>
        </p:nvSpPr>
        <p:spPr>
          <a:xfrm rot="13375005">
            <a:off x="6036841" y="1862524"/>
            <a:ext cx="348516" cy="6346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up)">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up)">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P spid="16"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7562"/>
          </a:xfrm>
        </p:spPr>
        <p:txBody>
          <a:bodyPr>
            <a:normAutofit/>
          </a:bodyPr>
          <a:lstStyle/>
          <a:p>
            <a:r>
              <a:rPr lang="ru-RU" sz="3600" b="1" dirty="0" smtClean="0"/>
              <a:t>Совместное рассказывание</a:t>
            </a:r>
            <a:br>
              <a:rPr lang="ru-RU" sz="3600" b="1" dirty="0" smtClean="0"/>
            </a:br>
            <a:r>
              <a:rPr lang="ru-RU" sz="2200" dirty="0" smtClean="0"/>
              <a:t>Этот прием представляет собой совместное построение коротких высказываний, когда взрослый начинает фразу, а ребенок ее заканчивает.</a:t>
            </a:r>
            <a:br>
              <a:rPr lang="ru-RU" sz="2200" dirty="0" smtClean="0"/>
            </a:br>
            <a:r>
              <a:rPr lang="ru-RU" sz="2200" dirty="0" smtClean="0"/>
              <a:t>Воспитатель выполняет самую сложную функцию – планирует высказывание, задает его схему, называя начало предложения, подсказывает последовательность, способы связи</a:t>
            </a:r>
            <a:br>
              <a:rPr lang="ru-RU" sz="2200" dirty="0" smtClean="0"/>
            </a:br>
            <a:r>
              <a:rPr lang="ru-RU" sz="2200" dirty="0" smtClean="0"/>
              <a:t>Например: «Жила-была девочка… Однажды она……</a:t>
            </a:r>
            <a:br>
              <a:rPr lang="ru-RU" sz="2200" dirty="0" smtClean="0"/>
            </a:br>
            <a:r>
              <a:rPr lang="ru-RU" sz="2200" dirty="0" smtClean="0"/>
              <a:t> А навстречу ей»</a:t>
            </a:r>
            <a:br>
              <a:rPr lang="ru-RU" sz="2200" dirty="0" smtClean="0"/>
            </a:br>
            <a:r>
              <a:rPr lang="ru-RU" sz="2200" dirty="0" smtClean="0"/>
              <a:t> Совместное рассказывание сочетается с драматизацией разных сюжетов. Постепенно дети подводятся к несложным импровизациям.</a:t>
            </a:r>
            <a:br>
              <a:rPr lang="ru-RU" sz="2200" dirty="0" smtClean="0"/>
            </a:br>
            <a:endParaRPr lang="ru-RU" sz="2200" b="1" dirty="0"/>
          </a:p>
        </p:txBody>
      </p:sp>
    </p:spTree>
  </p:cSld>
  <p:clrMapOvr>
    <a:masterClrMapping/>
  </p:clrMapOvr>
  <p:transition spd="med">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73762"/>
          </a:xfrm>
        </p:spPr>
        <p:txBody>
          <a:bodyPr>
            <a:normAutofit fontScale="90000"/>
          </a:bodyPr>
          <a:lstStyle/>
          <a:p>
            <a:r>
              <a:rPr lang="ru-RU" sz="3600" b="1" dirty="0" smtClean="0"/>
              <a:t/>
            </a:r>
            <a:br>
              <a:rPr lang="ru-RU" sz="3600" b="1" dirty="0" smtClean="0"/>
            </a:br>
            <a:r>
              <a:rPr lang="ru-RU" sz="3600" b="1" dirty="0" smtClean="0"/>
              <a:t>Образец рассказа</a:t>
            </a:r>
            <a:r>
              <a:rPr lang="ru-RU" dirty="0" smtClean="0"/>
              <a:t> </a:t>
            </a:r>
            <a:br>
              <a:rPr lang="ru-RU" dirty="0" smtClean="0"/>
            </a:br>
            <a:r>
              <a:rPr lang="ru-RU" sz="2400" dirty="0" smtClean="0"/>
              <a:t> </a:t>
            </a:r>
            <a:r>
              <a:rPr lang="ru-RU" sz="2200" dirty="0" smtClean="0"/>
              <a:t>это краткое живое описание предмета или изложение какого-либо события, доступное детям для подражания и заимствования.</a:t>
            </a:r>
            <a:br>
              <a:rPr lang="ru-RU" sz="2200" dirty="0" smtClean="0"/>
            </a:br>
            <a:r>
              <a:rPr lang="ru-RU" sz="2200" dirty="0" smtClean="0"/>
              <a:t> Образец подсказывает ребенку примерное содержание, последовательность и структуру монолога, его объем, облегчает подбор словаря, грамматических форм, способов внутритекстовой связи. Образец относится к прямым приемам обучения и используется в начале занятия и по его ходу для коррекции детских рассказов.</a:t>
            </a:r>
            <a:br>
              <a:rPr lang="ru-RU" sz="2200" dirty="0" smtClean="0"/>
            </a:br>
            <a:r>
              <a:rPr lang="ru-RU" sz="2200" dirty="0" smtClean="0"/>
              <a:t>Как разновидность образца рассказа используется</a:t>
            </a:r>
            <a:br>
              <a:rPr lang="ru-RU" sz="2200" dirty="0" smtClean="0"/>
            </a:br>
            <a:r>
              <a:rPr lang="ru-RU" sz="2200" dirty="0" smtClean="0"/>
              <a:t> </a:t>
            </a:r>
            <a:r>
              <a:rPr lang="ru-RU" sz="2200" b="1" i="1" dirty="0" smtClean="0"/>
              <a:t>частичный образец</a:t>
            </a:r>
            <a:r>
              <a:rPr lang="ru-RU" sz="2200" dirty="0" smtClean="0"/>
              <a:t> – начало или конец рассказа. </a:t>
            </a:r>
            <a:br>
              <a:rPr lang="ru-RU" sz="2200" dirty="0" smtClean="0"/>
            </a:br>
            <a:r>
              <a:rPr lang="ru-RU" sz="2200" dirty="0" smtClean="0"/>
              <a:t>Этот прием также облегчает задачу самостоятельного создания       детьми текста и применяется при закреплении умения рассказывать или для демонстрации детям вариантов творческого выполнения задания.</a:t>
            </a:r>
            <a:r>
              <a:rPr lang="ru-RU" sz="4000" dirty="0" smtClean="0"/>
              <a:t/>
            </a:r>
            <a:br>
              <a:rPr lang="ru-RU" sz="4000" dirty="0" smtClean="0"/>
            </a:br>
            <a:r>
              <a:rPr lang="ru-RU" dirty="0" smtClean="0"/>
              <a:t/>
            </a:r>
            <a:br>
              <a:rPr lang="ru-RU" dirty="0" smtClean="0"/>
            </a:br>
            <a:endParaRPr lang="ru-RU" dirty="0"/>
          </a:p>
        </p:txBody>
      </p:sp>
    </p:spTree>
  </p:cSld>
  <p:clrMapOvr>
    <a:masterClrMapping/>
  </p:clrMapOvr>
  <p:transition spd="med">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5562600"/>
          </a:xfrm>
        </p:spPr>
        <p:txBody>
          <a:bodyPr>
            <a:normAutofit/>
          </a:bodyPr>
          <a:lstStyle/>
          <a:p>
            <a:r>
              <a:rPr lang="ru-RU" sz="3600" b="1" dirty="0" smtClean="0"/>
              <a:t>Анализ образца</a:t>
            </a:r>
            <a:r>
              <a:rPr lang="ru-RU" sz="3600" dirty="0" smtClean="0"/>
              <a:t> </a:t>
            </a:r>
            <a:br>
              <a:rPr lang="ru-RU" sz="3600" dirty="0" smtClean="0"/>
            </a:br>
            <a:r>
              <a:rPr lang="ru-RU" sz="2400" i="1" dirty="0" smtClean="0"/>
              <a:t/>
            </a:r>
            <a:br>
              <a:rPr lang="ru-RU" sz="2400" i="1" dirty="0" smtClean="0"/>
            </a:br>
            <a:r>
              <a:rPr lang="ru-RU" sz="2200" dirty="0" smtClean="0"/>
              <a:t>рассказа привлекает внимание детей к последовательности и структуре рассказа. Сначала воспитатель сам поясняет, с чего начинается рассказ, о чем говорится потом и какова концовка. Постепенно к разбору содержания и структуры образца привлекаются дети. Этот прием направлен на ознакомление детей с построением разных типов монологов, он подсказывает им план будущих рассказов.</a:t>
            </a:r>
            <a:br>
              <a:rPr lang="ru-RU" sz="22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spd="med">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5867400"/>
          </a:xfrm>
        </p:spPr>
        <p:txBody>
          <a:bodyPr>
            <a:normAutofit fontScale="90000"/>
          </a:bodyPr>
          <a:lstStyle/>
          <a:p>
            <a:r>
              <a:rPr lang="ru-RU" sz="3600" b="1" dirty="0" smtClean="0"/>
              <a:t/>
            </a:r>
            <a:br>
              <a:rPr lang="ru-RU" sz="3600" b="1" dirty="0" smtClean="0"/>
            </a:br>
            <a:r>
              <a:rPr lang="ru-RU" sz="3600" b="1" dirty="0" smtClean="0"/>
              <a:t>План рассказа</a:t>
            </a:r>
            <a:r>
              <a:rPr lang="ru-RU" sz="3600" dirty="0" smtClean="0"/>
              <a:t> </a:t>
            </a:r>
            <a:br>
              <a:rPr lang="ru-RU" sz="3600" dirty="0" smtClean="0"/>
            </a:br>
            <a:r>
              <a:rPr lang="ru-RU" sz="2400" dirty="0" smtClean="0"/>
              <a:t/>
            </a:r>
            <a:br>
              <a:rPr lang="ru-RU" sz="2400" dirty="0" smtClean="0"/>
            </a:br>
            <a:r>
              <a:rPr lang="ru-RU" sz="2400" dirty="0" smtClean="0"/>
              <a:t> это 2 – 3 вопроса, определяющие его содержание и последовательность. Сначала он применяется вместе с образцом, а затем становится ведущим приемом обучения. План рассказа используется во всех видах рассказывания. В рассказывании из опыта вопросы в виде плана помогают вспомнить и воспроизвести события в определенном порядке.</a:t>
            </a:r>
            <a:br>
              <a:rPr lang="ru-RU" sz="2400" dirty="0" smtClean="0"/>
            </a:br>
            <a:r>
              <a:rPr lang="ru-RU" sz="2400" dirty="0" smtClean="0"/>
              <a:t>В творческом рассказывании план облегчает решение творческой задачи, активизирует воображение и направляет мысль ребенка. План рассказа может сопровождаться его </a:t>
            </a:r>
            <a:r>
              <a:rPr lang="ru-RU" sz="2400" u="sng" dirty="0" smtClean="0"/>
              <a:t>коллективным обсуждением</a:t>
            </a:r>
            <a:r>
              <a:rPr lang="ru-RU" sz="2400" dirty="0" smtClean="0"/>
              <a:t>. Данный прием особенно необходим в творческом рассказывании, он помогает разнообразить и обогащать содержание монологов, закреплять представления о их структуре, выбирать наиболее подходящие языковые средства.</a:t>
            </a:r>
            <a:br>
              <a:rPr lang="ru-RU" sz="2400" dirty="0" smtClean="0"/>
            </a:br>
            <a:r>
              <a:rPr lang="ru-RU" sz="2400" dirty="0" smtClean="0"/>
              <a:t/>
            </a:r>
            <a:br>
              <a:rPr lang="ru-RU" sz="2400" dirty="0" smtClean="0"/>
            </a:br>
            <a:endParaRPr lang="ru-RU" sz="2400" dirty="0"/>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159</Words>
  <Application>Microsoft Office PowerPoint</Application>
  <PresentationFormat>Экран (4:3)</PresentationFormat>
  <Paragraphs>45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Office Theme</vt:lpstr>
      <vt:lpstr> Обучение старших дошкольников  творческому рассказыванию</vt:lpstr>
      <vt:lpstr>Занятия по творческому рассказыванию являются важным звеном в системе обучения связной выразительной речи детей  дошкольного  возраста и играют большую роль в развитии их творческой активности и самостоятельности.  Для методики обучения творческому рассказыванию особое значение имеет понимание особенностей формирования художественного, в частности словесного, творчества и роли педагога в этом процессе.  Педагогическими условиями обучения творческому рассказыванию являются: 1. обогащение опыта детей впечатлениями из жизни; 2. обогащение и активизация словаря;                    3. умение детей связно рассказывать, владеть структурой связного высказывания;                     4. правильное понимание детьми задания «придумать». </vt:lpstr>
      <vt:lpstr>Слайд 3</vt:lpstr>
      <vt:lpstr>Творческие рассказы – это рассказы о вымышленных событиях.  Под творческим рассказыванием в методике понимают деятельность, результатом которой является придумывание детьми сказок, реалистических рассказов с самостоятельно созданными образами, ситуациями, логически построенных, облеченных в определенную словесную форму. Реалистический рассказ отражает существующие в природе предметы и явления, хотя в личном опыте ребенка они не встречались. Сказки чаще всего представляют собой отражение художественного опыта, накопленного детьми при восприятии и пересказе народных и литературных сказок. Дети могут сочинять также и небылицы. Творческими могут быть сочинения не только             повествовательного, но и описательного характера. </vt:lpstr>
      <vt:lpstr> </vt:lpstr>
      <vt:lpstr>Совместное рассказывание Этот прием представляет собой совместное построение коротких высказываний, когда взрослый начинает фразу, а ребенок ее заканчивает. Воспитатель выполняет самую сложную функцию – планирует высказывание, задает его схему, называя начало предложения, подсказывает последовательность, способы связи Например: «Жила-была девочка… Однажды она……  А навстречу ей»  Совместное рассказывание сочетается с драматизацией разных сюжетов. Постепенно дети подводятся к несложным импровизациям. </vt:lpstr>
      <vt:lpstr> Образец рассказа   это краткое живое описание предмета или изложение какого-либо события, доступное детям для подражания и заимствования.  Образец подсказывает ребенку примерное содержание, последовательность и структуру монолога, его объем, облегчает подбор словаря, грамматических форм, способов внутритекстовой связи. Образец относится к прямым приемам обучения и используется в начале занятия и по его ходу для коррекции детских рассказов. Как разновидность образца рассказа используется  частичный образец – начало или конец рассказа.  Этот прием также облегчает задачу самостоятельного создания       детьми текста и применяется при закреплении умения рассказывать или для демонстрации детям вариантов творческого выполнения задания.  </vt:lpstr>
      <vt:lpstr>Анализ образца   рассказа привлекает внимание детей к последовательности и структуре рассказа. Сначала воспитатель сам поясняет, с чего начинается рассказ, о чем говорится потом и какова концовка. Постепенно к разбору содержания и структуры образца привлекаются дети. Этот прием направлен на ознакомление детей с построением разных типов монологов, он подсказывает им план будущих рассказов.     </vt:lpstr>
      <vt:lpstr> План рассказа    это 2 – 3 вопроса, определяющие его содержание и последовательность. Сначала он применяется вместе с образцом, а затем становится ведущим приемом обучения. План рассказа используется во всех видах рассказывания. В рассказывании из опыта вопросы в виде плана помогают вспомнить и воспроизвести события в определенном порядке. В творческом рассказывании план облегчает решение творческой задачи, активизирует воображение и направляет мысль ребенка. План рассказа может сопровождаться его коллективным обсуждением. Данный прием особенно необходим в творческом рассказывании, он помогает разнообразить и обогащать содержание монологов, закреплять представления о их структуре, выбирать наиболее подходящие языковые средства.  </vt:lpstr>
      <vt:lpstr>Коллективное составление   рассказа преимущественно используется на первых этапах обучения рассказыванию. Дети продолжают предложения, начатые воспитателем или другими детьми. В процессе последовательного обсуждения плана они вместе с воспитателем отбирают наиболее интересные высказывания и объединяют их в целостный рассказ.  Воспитатель может повторить весь рассказ целиком, вставляя и свои фразы. Затем рассказ повторяют дети. Ценность этого приема состоит в том, что он позволяет наглядно представить весь механизм составления связного текста, активизировать всех детей  </vt:lpstr>
      <vt:lpstr>Подгруппами – «командами»  еще одна разновидность приема составления рассказа. Например, в рассказывании по серии сюжетных картинок дети сами определяют внутри группы, кто будет рассказывать по каждой из картинок; в рассказывании на свободную тему дети обсуждают содержание и форму рассказа, вместе составляют его текст и предлагают вниманию всей группы.      </vt:lpstr>
      <vt:lpstr>Составление рассказа по частям    по существу также разновидность коллективного рассказывания, при котором каждый из рассказчиков создает часть текста, как в приведенном выше примере рассказывания по серии сюжетных картинок. Этот прием используется при описании много-эпизодных картинок, в рассказывании из коллективного опыта, когда легко выделить отдельные объекты, подтемы. К каждой из них составляются план, а затем 2 – 3 высказывания, которые в конце объединяются воспитателем или хорошо рассказывающим ребенком. </vt:lpstr>
      <vt:lpstr>Итог Словесное творчество выражается в различных формах рассказов, сказок, стихов, загадок, небылиц, словотворчестве. От детей требуется умение придумать завязку, ход события, кульминацию и развязку. От них требуется умение выбрать отдельные факты, внести в них элементы фантазии и составить творческий рассказ.  В практике дошкольного обучения речевые задачи решаются на специально организованных занятиях по развитию речи, которые носят, как правило, комплексный характер. Можно использовать игровые методы обучения рассказыванию по картине. При таком подходе результат является достаточно гарантированным: умение составлять творческий рассказ по картине на фоне устойчивого    интереса ребенка-дошкольника к этому виду деятельности.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 использовании шаблона ссылка на Pedsovet.su обязательна</dc:title>
  <dc:creator>Катенок</dc:creator>
  <cp:lastModifiedBy>гена</cp:lastModifiedBy>
  <cp:revision>7</cp:revision>
  <dcterms:created xsi:type="dcterms:W3CDTF">2013-10-20T14:43:13Z</dcterms:created>
  <dcterms:modified xsi:type="dcterms:W3CDTF">2025-05-13T17:59:18Z</dcterms:modified>
</cp:coreProperties>
</file>