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89" r:id="rId3"/>
    <p:sldId id="272" r:id="rId4"/>
    <p:sldId id="269" r:id="rId5"/>
    <p:sldId id="273" r:id="rId6"/>
    <p:sldId id="274" r:id="rId7"/>
    <p:sldId id="267" r:id="rId8"/>
    <p:sldId id="275" r:id="rId9"/>
    <p:sldId id="276" r:id="rId10"/>
    <p:sldId id="277" r:id="rId11"/>
    <p:sldId id="290" r:id="rId12"/>
    <p:sldId id="278" r:id="rId13"/>
    <p:sldId id="293" r:id="rId14"/>
    <p:sldId id="294" r:id="rId15"/>
    <p:sldId id="279" r:id="rId16"/>
    <p:sldId id="281" r:id="rId17"/>
    <p:sldId id="280" r:id="rId18"/>
    <p:sldId id="288" r:id="rId19"/>
    <p:sldId id="282" r:id="rId20"/>
    <p:sldId id="283" r:id="rId21"/>
    <p:sldId id="285" r:id="rId22"/>
    <p:sldId id="287" r:id="rId23"/>
    <p:sldId id="286" r:id="rId24"/>
    <p:sldId id="291" r:id="rId25"/>
    <p:sldId id="292" r:id="rId26"/>
    <p:sldId id="295" r:id="rId27"/>
    <p:sldId id="284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46AFF-AFB4-4055-B056-7BD266019AB7}" type="datetimeFigureOut">
              <a:rPr lang="ru-RU" smtClean="0"/>
              <a:pPr/>
              <a:t>15.05.2025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4498962-F859-40CD-9192-5B4D865F22D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46AFF-AFB4-4055-B056-7BD266019AB7}" type="datetimeFigureOut">
              <a:rPr lang="ru-RU" smtClean="0"/>
              <a:pPr/>
              <a:t>15.05.2025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98962-F859-40CD-9192-5B4D865F22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B4498962-F859-40CD-9192-5B4D865F22D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46AFF-AFB4-4055-B056-7BD266019AB7}" type="datetimeFigureOut">
              <a:rPr lang="ru-RU" smtClean="0"/>
              <a:pPr/>
              <a:t>15.05.2025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46AFF-AFB4-4055-B056-7BD266019AB7}" type="datetimeFigureOut">
              <a:rPr lang="ru-RU" smtClean="0"/>
              <a:pPr/>
              <a:t>15.05.2025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B4498962-F859-40CD-9192-5B4D865F22D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46AFF-AFB4-4055-B056-7BD266019AB7}" type="datetimeFigureOut">
              <a:rPr lang="ru-RU" smtClean="0"/>
              <a:pPr/>
              <a:t>15.05.2025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4498962-F859-40CD-9192-5B4D865F22D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FC946AFF-AFB4-4055-B056-7BD266019AB7}" type="datetimeFigureOut">
              <a:rPr lang="ru-RU" smtClean="0"/>
              <a:pPr/>
              <a:t>15.05.2025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98962-F859-40CD-9192-5B4D865F22D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46AFF-AFB4-4055-B056-7BD266019AB7}" type="datetimeFigureOut">
              <a:rPr lang="ru-RU" smtClean="0"/>
              <a:pPr/>
              <a:t>15.05.2025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B4498962-F859-40CD-9192-5B4D865F22D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46AFF-AFB4-4055-B056-7BD266019AB7}" type="datetimeFigureOut">
              <a:rPr lang="ru-RU" smtClean="0"/>
              <a:pPr/>
              <a:t>15.05.2025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B4498962-F859-40CD-9192-5B4D865F22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46AFF-AFB4-4055-B056-7BD266019AB7}" type="datetimeFigureOut">
              <a:rPr lang="ru-RU" smtClean="0"/>
              <a:pPr/>
              <a:t>15.05.2025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4498962-F859-40CD-9192-5B4D865F22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4498962-F859-40CD-9192-5B4D865F22D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46AFF-AFB4-4055-B056-7BD266019AB7}" type="datetimeFigureOut">
              <a:rPr lang="ru-RU" smtClean="0"/>
              <a:pPr/>
              <a:t>15.05.2025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B4498962-F859-40CD-9192-5B4D865F22D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FC946AFF-AFB4-4055-B056-7BD266019AB7}" type="datetimeFigureOut">
              <a:rPr lang="ru-RU" smtClean="0"/>
              <a:pPr/>
              <a:t>15.05.2025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FC946AFF-AFB4-4055-B056-7BD266019AB7}" type="datetimeFigureOut">
              <a:rPr lang="ru-RU" smtClean="0"/>
              <a:pPr/>
              <a:t>15.05.2025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4498962-F859-40CD-9192-5B4D865F22D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102" name="Picture 6" descr="https://pedsovet.su/_ld/377/6849758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2"/>
          </a:xfrm>
          <a:prstGeom prst="rect">
            <a:avLst/>
          </a:prstGeom>
          <a:noFill/>
        </p:spPr>
      </p:pic>
      <p:sp>
        <p:nvSpPr>
          <p:cNvPr id="8" name="Содержимое 2"/>
          <p:cNvSpPr txBox="1">
            <a:spLocks/>
          </p:cNvSpPr>
          <p:nvPr/>
        </p:nvSpPr>
        <p:spPr>
          <a:xfrm>
            <a:off x="539552" y="1268760"/>
            <a:ext cx="8064896" cy="25922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«Формирование профессионально-трудовых навыков воспитанников, позволяющих им достигнуть оптимального уровня самостоятельности в жизни</a:t>
            </a:r>
            <a:r>
              <a:rPr lang="ru-RU" sz="2400" b="1" dirty="0" smtClean="0">
                <a:solidFill>
                  <a:srgbClr val="C00000"/>
                </a:solidFill>
                <a:latin typeface="Arial Black" pitchFamily="34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 на примере реализации программы «Растениеводство»</a:t>
            </a: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4139952" y="4221088"/>
            <a:ext cx="4197152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600" dirty="0" smtClean="0">
                <a:latin typeface="Arial Black" pitchFamily="34" charset="0"/>
                <a:ea typeface="+mj-ea"/>
                <a:cs typeface="+mj-cs"/>
              </a:rPr>
              <a:t>Подготовила:                             инструктор по труду        Зонова Елена Викторовна</a:t>
            </a:r>
          </a:p>
        </p:txBody>
      </p:sp>
      <p:pic>
        <p:nvPicPr>
          <p:cNvPr id="7" name="Рисунок 6" descr="Зонова Е.В.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5576" y="3645024"/>
            <a:ext cx="2736304" cy="32129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534400" cy="1008112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Главные  направления программы: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2050" name="Picture 2" descr="Сцена на ферме с мультяшными детьми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78736" y="4149080"/>
            <a:ext cx="6365264" cy="2276872"/>
          </a:xfrm>
          <a:prstGeom prst="rect">
            <a:avLst/>
          </a:prstGeom>
          <a:noFill/>
        </p:spPr>
      </p:pic>
      <p:sp>
        <p:nvSpPr>
          <p:cNvPr id="8" name="Прямоугольная выноска 7"/>
          <p:cNvSpPr/>
          <p:nvPr/>
        </p:nvSpPr>
        <p:spPr>
          <a:xfrm>
            <a:off x="179512" y="1628800"/>
            <a:ext cx="3024336" cy="1404736"/>
          </a:xfrm>
          <a:prstGeom prst="wedgeRectCallou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Благоустройство территории</a:t>
            </a:r>
          </a:p>
        </p:txBody>
      </p:sp>
      <p:sp>
        <p:nvSpPr>
          <p:cNvPr id="9" name="Прямоугольная выноска 8"/>
          <p:cNvSpPr/>
          <p:nvPr/>
        </p:nvSpPr>
        <p:spPr>
          <a:xfrm>
            <a:off x="6372200" y="1628800"/>
            <a:ext cx="2592288" cy="1332728"/>
          </a:xfrm>
          <a:prstGeom prst="wedgeRectCallou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Овощеводство</a:t>
            </a:r>
          </a:p>
        </p:txBody>
      </p:sp>
      <p:sp>
        <p:nvSpPr>
          <p:cNvPr id="10" name="Прямоугольная выноска 9"/>
          <p:cNvSpPr/>
          <p:nvPr/>
        </p:nvSpPr>
        <p:spPr>
          <a:xfrm>
            <a:off x="179512" y="3501008"/>
            <a:ext cx="2952328" cy="1584176"/>
          </a:xfrm>
          <a:prstGeom prst="wedgeRectCallou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Окружающий социальный мир</a:t>
            </a:r>
            <a:endParaRPr lang="ru-RU" sz="2400" dirty="0"/>
          </a:p>
        </p:txBody>
      </p:sp>
      <p:sp>
        <p:nvSpPr>
          <p:cNvPr id="11" name="Прямоугольная выноска 10"/>
          <p:cNvSpPr/>
          <p:nvPr/>
        </p:nvSpPr>
        <p:spPr>
          <a:xfrm>
            <a:off x="3419872" y="1628800"/>
            <a:ext cx="2664296" cy="1404736"/>
          </a:xfrm>
          <a:prstGeom prst="wedgeRectCallou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Цветоводство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Программа позволяет: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lvl="0" algn="just"/>
            <a:r>
              <a:rPr lang="ru-RU" b="1" dirty="0" smtClean="0">
                <a:solidFill>
                  <a:srgbClr val="002060"/>
                </a:solidFill>
              </a:rPr>
              <a:t>освоить основные техники работы с садово-огородным и хозяйственным  инвентарем;</a:t>
            </a:r>
          </a:p>
          <a:p>
            <a:pPr lvl="0" algn="just"/>
            <a:r>
              <a:rPr lang="ru-RU" b="1" dirty="0" smtClean="0"/>
              <a:t>овладеть навыками культуры труда;</a:t>
            </a:r>
          </a:p>
          <a:p>
            <a:pPr lvl="0" algn="just"/>
            <a:r>
              <a:rPr lang="ru-RU" b="1" dirty="0" smtClean="0">
                <a:solidFill>
                  <a:srgbClr val="002060"/>
                </a:solidFill>
              </a:rPr>
              <a:t>приобрести навыки работы в коллективе;</a:t>
            </a:r>
          </a:p>
          <a:p>
            <a:pPr lvl="0" algn="just"/>
            <a:r>
              <a:rPr lang="ru-RU" b="1" dirty="0" smtClean="0"/>
              <a:t>самостоятельно выращивать огородные и цветковые растения, научиться ухаживать за ними.</a:t>
            </a:r>
          </a:p>
          <a:p>
            <a:pPr algn="just"/>
            <a:r>
              <a:rPr lang="ru-RU" b="1" dirty="0" smtClean="0">
                <a:solidFill>
                  <a:srgbClr val="002060"/>
                </a:solidFill>
              </a:rPr>
              <a:t>использовать приобретенные знания и умения в практической деятельности и повседневной жизни</a:t>
            </a:r>
          </a:p>
          <a:p>
            <a:pPr lvl="0"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ая выноска 4"/>
          <p:cNvSpPr/>
          <p:nvPr/>
        </p:nvSpPr>
        <p:spPr>
          <a:xfrm>
            <a:off x="0" y="0"/>
            <a:ext cx="3024336" cy="1404736"/>
          </a:xfrm>
          <a:prstGeom prst="wedgeRectCallou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b="1" dirty="0" smtClean="0"/>
              <a:t>Благоустройство территории</a:t>
            </a:r>
          </a:p>
        </p:txBody>
      </p:sp>
      <p:pic>
        <p:nvPicPr>
          <p:cNvPr id="6" name="Рисунок 5" descr="C:\Users\User\Desktop\IMG-20250329-WA0007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59832" y="0"/>
            <a:ext cx="3096344" cy="422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" name="Picture 1" descr="C:\Users\User\Desktop\IMG-20250329-WA002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2202160"/>
            <a:ext cx="3491880" cy="4655840"/>
          </a:xfrm>
          <a:prstGeom prst="rect">
            <a:avLst/>
          </a:prstGeom>
          <a:noFill/>
        </p:spPr>
      </p:pic>
      <p:pic>
        <p:nvPicPr>
          <p:cNvPr id="1026" name="Picture 2" descr="C:\Users\User\Desktop\IMG-20250329-WA002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24128" y="2298171"/>
            <a:ext cx="3419872" cy="45598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ая выноска 3"/>
          <p:cNvSpPr/>
          <p:nvPr/>
        </p:nvSpPr>
        <p:spPr>
          <a:xfrm>
            <a:off x="3131840" y="1196752"/>
            <a:ext cx="2952328" cy="1584176"/>
          </a:xfrm>
          <a:prstGeom prst="wedgeRectCallou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Окружающий социальный мир</a:t>
            </a:r>
            <a:endParaRPr lang="ru-RU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03848" y="2996952"/>
            <a:ext cx="2733673" cy="3645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 descr="C:\Users\User\Desktop\IMG-20250207-WA004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56176" y="2204864"/>
            <a:ext cx="2754306" cy="3672408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23528" y="260648"/>
            <a:ext cx="85689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C00000"/>
                </a:solidFill>
              </a:rPr>
              <a:t>Раздел помогает сформировать представления о человеке и его социальном окружении, а также умения ориентироваться в социальной среде и соблюдать элементарные правила поведения. </a:t>
            </a:r>
            <a:r>
              <a:rPr lang="ru-RU" dirty="0" smtClean="0">
                <a:solidFill>
                  <a:srgbClr val="C00000"/>
                </a:solidFill>
              </a:rPr>
              <a:t> 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2052" name="Picture 4" descr="C:\Users\User\Desktop\IMG-20250207-WA002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1520" y="2204864"/>
            <a:ext cx="2765208" cy="36869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IMG-20250331-WA002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7564" y="1484784"/>
            <a:ext cx="3899334" cy="5199112"/>
          </a:xfrm>
          <a:prstGeom prst="rect">
            <a:avLst/>
          </a:prstGeom>
          <a:noFill/>
        </p:spPr>
      </p:pic>
      <p:pic>
        <p:nvPicPr>
          <p:cNvPr id="3075" name="Picture 3" descr="C:\Users\User\Desktop\IMG-20250331-WA002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6016" y="1484784"/>
            <a:ext cx="3924436" cy="5232581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67544" y="260648"/>
            <a:ext cx="84249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C00000"/>
                </a:solidFill>
              </a:rPr>
              <a:t>В процессе изучения раздела формируются представления о родном городе, поселке, селе, в котором он проживает, о России, её культуре, истории, современной жизни</a:t>
            </a:r>
            <a:r>
              <a:rPr lang="ru-RU" b="1" dirty="0" smtClean="0">
                <a:solidFill>
                  <a:srgbClr val="002060"/>
                </a:solidFill>
              </a:rPr>
              <a:t>. 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ая выноска 4"/>
          <p:cNvSpPr/>
          <p:nvPr/>
        </p:nvSpPr>
        <p:spPr>
          <a:xfrm>
            <a:off x="0" y="0"/>
            <a:ext cx="3203848" cy="1556792"/>
          </a:xfrm>
          <a:prstGeom prst="wedgeRectCallou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Цветоводство -</a:t>
            </a:r>
            <a:r>
              <a:rPr lang="ru-RU" sz="2400" b="1" dirty="0" smtClean="0"/>
              <a:t> </a:t>
            </a:r>
          </a:p>
        </p:txBody>
      </p:sp>
      <p:pic>
        <p:nvPicPr>
          <p:cNvPr id="7" name="Рисунок 6" descr="C:\Users\User\Desktop\IMG-20250329-WA0008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2924944"/>
            <a:ext cx="2592288" cy="34563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2" descr="C:\Users\User\Desktop\IMG-20250329-WA003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372200" y="2924944"/>
            <a:ext cx="2568933" cy="34563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ая выноска 8"/>
          <p:cNvSpPr/>
          <p:nvPr/>
        </p:nvSpPr>
        <p:spPr>
          <a:xfrm>
            <a:off x="2987824" y="4437112"/>
            <a:ext cx="3275856" cy="1728192"/>
          </a:xfrm>
          <a:prstGeom prst="wedgeRectCallou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весь цикл: </a:t>
            </a:r>
          </a:p>
          <a:p>
            <a:pPr algn="ctr"/>
            <a:r>
              <a:rPr lang="ru-RU" sz="2000" b="1" dirty="0" smtClean="0"/>
              <a:t>от посадки семян </a:t>
            </a:r>
          </a:p>
          <a:p>
            <a:pPr algn="ctr"/>
            <a:r>
              <a:rPr lang="ru-RU" sz="2000" b="1" dirty="0" smtClean="0"/>
              <a:t>до выращивания рассады в цветнике и сбора семян </a:t>
            </a:r>
          </a:p>
        </p:txBody>
      </p:sp>
      <p:pic>
        <p:nvPicPr>
          <p:cNvPr id="10" name="Рисунок 9" descr="C:\Users\User\Desktop\IMG-20250329-WA0009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75856" y="980728"/>
            <a:ext cx="2736304" cy="33843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80112" y="908720"/>
            <a:ext cx="2880320" cy="190425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Не смотря на жару, наша клумба благоухала!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C:\Users\User\Desktop\IMG-20250329-WA0015.jpg"/>
          <p:cNvPicPr>
            <a:picLocks noGrp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2708920"/>
            <a:ext cx="3240360" cy="39604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650" name="Picture 2" descr="https://sun9-20.userapi.com/impg/1ZcBLVWqmD6e9P3W60saCpSn8_oyA1LMiH45eg/uLWLPoDG3GM.jpg?size=1280x960&amp;quality=95&amp;sign=64824a675e92cb6d5b21ff7f3dea0d22&amp;type=album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68825" y="3501008"/>
            <a:ext cx="4175175" cy="31313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652" name="Picture 4" descr="https://sun9-56.userapi.com/impg/o8Kam3pb0j3kh4vjF28nXiUPo5bQluypmMzAkw/y4j5aEwQ24A.jpg?size=780x1040&amp;quality=95&amp;sign=69e988427953cc145e8bf33b5118f22d&amp;type=album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699792" y="92629"/>
            <a:ext cx="2664296" cy="35523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96815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Ухаживать за комнатными растениями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 тоже надо уметь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24579" name="Picture 3" descr="C:\Users\User\Desktop\IMG-20250329-WA003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860032" y="1340768"/>
            <a:ext cx="4002782" cy="53370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1316664"/>
            <a:ext cx="4032448" cy="53767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28600"/>
            <a:ext cx="8964488" cy="96815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Полный цикл выращивания 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овощных культур: перец, томаты, капуста 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C:\Users\User\Desktop\IMG-20250329-WA0013.jpg"/>
          <p:cNvPicPr>
            <a:picLocks noGrp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1412776"/>
            <a:ext cx="2808312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C:\Users\User\Desktop\IMG-20250329-WA0014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03848" y="1412776"/>
            <a:ext cx="2808312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C:\Users\User\Desktop\IMG-20250329-WA0010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300192" y="1412776"/>
            <a:ext cx="2664296" cy="3168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683568" y="5013176"/>
            <a:ext cx="79208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Сеем семена, пикируем, высаживаем рассаду                                            </a:t>
            </a:r>
          </a:p>
          <a:p>
            <a:pPr algn="ctr"/>
            <a:r>
              <a:rPr lang="ru-RU" sz="2400" b="1" dirty="0" smtClean="0"/>
              <a:t>в грунт, ухаживаем (поливка, прополка),  </a:t>
            </a:r>
          </a:p>
          <a:p>
            <a:pPr algn="ctr"/>
            <a:r>
              <a:rPr lang="ru-RU" sz="2400" b="1" dirty="0" smtClean="0"/>
              <a:t>сбор урожая.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ая выноска 3"/>
          <p:cNvSpPr/>
          <p:nvPr/>
        </p:nvSpPr>
        <p:spPr>
          <a:xfrm>
            <a:off x="0" y="0"/>
            <a:ext cx="3131840" cy="1700808"/>
          </a:xfrm>
          <a:prstGeom prst="wedgeRectCallou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Овощеводство</a:t>
            </a:r>
          </a:p>
        </p:txBody>
      </p:sp>
      <p:pic>
        <p:nvPicPr>
          <p:cNvPr id="5" name="Рисунок 4" descr="C:\Users\User\Desktop\IMG-20250329-WA0017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987824" y="260648"/>
            <a:ext cx="3048702" cy="41044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C:\Users\User\Desktop\IMG-20250329-WA0018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2420888"/>
            <a:ext cx="2880320" cy="42484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C:\Users\User\Desktop\IMG-20250329-WA0016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12160" y="2510693"/>
            <a:ext cx="2954787" cy="41586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ая выноска 7"/>
          <p:cNvSpPr/>
          <p:nvPr/>
        </p:nvSpPr>
        <p:spPr>
          <a:xfrm>
            <a:off x="6012160" y="0"/>
            <a:ext cx="3131840" cy="1700808"/>
          </a:xfrm>
          <a:prstGeom prst="wedgeRectCallou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главное направление-</a:t>
            </a:r>
          </a:p>
        </p:txBody>
      </p:sp>
      <p:sp>
        <p:nvSpPr>
          <p:cNvPr id="9" name="Прямоугольная выноска 8"/>
          <p:cNvSpPr/>
          <p:nvPr/>
        </p:nvSpPr>
        <p:spPr>
          <a:xfrm>
            <a:off x="2915816" y="4653136"/>
            <a:ext cx="3131840" cy="1700808"/>
          </a:xfrm>
          <a:prstGeom prst="wedgeRectCallou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выращивание огурцов для нужд интерната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5536" y="1772816"/>
            <a:ext cx="5256584" cy="4176464"/>
          </a:xfrm>
        </p:spPr>
        <p:txBody>
          <a:bodyPr>
            <a:normAutofit/>
          </a:bodyPr>
          <a:lstStyle/>
          <a:p>
            <a:pPr algn="just"/>
            <a:r>
              <a:rPr lang="ru-RU" sz="2800" dirty="0" smtClean="0"/>
              <a:t>А  современная жизнь  требует максимально подготовить и адаптировать воспитанников с интеллектуальными нарушениями к условиям социума, к трудовой и производственной деятельности</a:t>
            </a:r>
          </a:p>
          <a:p>
            <a:endParaRPr lang="ru-RU" dirty="0"/>
          </a:p>
        </p:txBody>
      </p:sp>
      <p:pic>
        <p:nvPicPr>
          <p:cNvPr id="25602" name="Picture 2" descr="Children drawing vector illustration - 142101896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E7E7E7"/>
              </a:clrFrom>
              <a:clrTo>
                <a:srgbClr val="E7E7E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39544" y="1556792"/>
            <a:ext cx="4104456" cy="410445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95536" y="332656"/>
            <a:ext cx="835292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Трудовое обучение – важная  часть учебно-педагогического процесса.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4048" y="3356992"/>
            <a:ext cx="3945640" cy="2016224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Собрали огурцов: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2022 год </a:t>
            </a:r>
            <a:r>
              <a:rPr lang="ru-RU" b="1" dirty="0" smtClean="0"/>
              <a:t>– </a:t>
            </a:r>
            <a:r>
              <a:rPr lang="ru-RU" b="1" dirty="0" smtClean="0">
                <a:solidFill>
                  <a:srgbClr val="C00000"/>
                </a:solidFill>
              </a:rPr>
              <a:t>705 кг</a:t>
            </a:r>
            <a:endParaRPr lang="ru-RU" dirty="0" smtClean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2023 год </a:t>
            </a:r>
            <a:r>
              <a:rPr lang="ru-RU" b="1" dirty="0" smtClean="0"/>
              <a:t>– </a:t>
            </a:r>
            <a:r>
              <a:rPr lang="ru-RU" b="1" dirty="0" smtClean="0">
                <a:solidFill>
                  <a:srgbClr val="C00000"/>
                </a:solidFill>
              </a:rPr>
              <a:t>742 кг</a:t>
            </a:r>
            <a:endParaRPr lang="ru-RU" dirty="0" smtClean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2024 год </a:t>
            </a:r>
            <a:r>
              <a:rPr lang="ru-RU" b="1" dirty="0" smtClean="0"/>
              <a:t>– </a:t>
            </a:r>
            <a:r>
              <a:rPr lang="ru-RU" b="1" dirty="0" smtClean="0">
                <a:solidFill>
                  <a:srgbClr val="C00000"/>
                </a:solidFill>
              </a:rPr>
              <a:t>750 кг</a:t>
            </a:r>
          </a:p>
          <a:p>
            <a:pPr algn="ctr">
              <a:buNone/>
            </a:pPr>
            <a:endParaRPr lang="ru-RU" b="1" dirty="0" smtClean="0">
              <a:solidFill>
                <a:srgbClr val="C00000"/>
              </a:solidFill>
            </a:endParaRPr>
          </a:p>
          <a:p>
            <a:pPr algn="ctr">
              <a:buNone/>
            </a:pPr>
            <a:endParaRPr lang="ru-RU" dirty="0" smtClean="0">
              <a:solidFill>
                <a:srgbClr val="C00000"/>
              </a:solidFill>
            </a:endParaRPr>
          </a:p>
        </p:txBody>
      </p:sp>
      <p:pic>
        <p:nvPicPr>
          <p:cNvPr id="25602" name="Picture 2" descr="https://sun9-22.userapi.com/impg/sM7hxg3NxhCOYtQGexgEOhBH5uip0qpuBPtH4A/wy0sifKjhzk.jpg?size=810x1080&amp;quality=95&amp;sign=af891d5e7a90e4824cb941fae7a3f7d9&amp;type=album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6085"/>
            <a:ext cx="5148064" cy="6864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5604" name="AutoShape 4" descr="Свежие зеленые огурцы в пластиковом контейнере на зеленой траве - Стоковые фото Вегетарианское питание роялти-фр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606" name="AutoShape 6" descr="Свежие зеленые огурцы в пластиковом контейнере на зеленой траве - Стоковые фото Вегетарианское питание роялти-фр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5607" name="Picture 7" descr="C:\Users\User\Desktop\istockphoto-1165591817-2048x204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08104" y="908720"/>
            <a:ext cx="3154538" cy="21059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Вырастить хороший урожай непросто!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https://sun9-30.userapi.com/impg/YIYrWluHod6MEiW7zMswJkHuIiEBPshupA5VoQ/L4jlhukeaBs.jpg?size=1280x960&amp;quality=95&amp;sign=5cd3b0c5ec325fab8b3fee336a3315f8&amp;type=album"/>
          <p:cNvPicPr>
            <a:picLocks noGrp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196752"/>
            <a:ext cx="3995936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C:\Users\User\Desktop\IMG-20250329-WA0019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131840" y="3212976"/>
            <a:ext cx="2664296" cy="3645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C:\Users\User\Desktop\IMG-20240909-WA0011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96136" y="1268760"/>
            <a:ext cx="2958911" cy="37043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111216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Радость от сбора «своего» урожая                           ни с чем не  сравнима!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C:\Users\User\Desktop\IMG-20240909-WA0009.jpg"/>
          <p:cNvPicPr>
            <a:picLocks noGrp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1340768"/>
            <a:ext cx="2629308" cy="30949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C:\Users\User\Desktop\IMG-20240909-WA0013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03848" y="2060848"/>
            <a:ext cx="2664296" cy="34749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https://sun9-44.userapi.com/impg/vHQUPOFoSil835UlrVfVb1775jkD6ZUAxdcazg/KM3B_9cHTuA.jpg?size=810x1080&amp;quality=95&amp;sign=6abb808aaaa631840099f79c25b07922&amp;type=album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84168" y="2852936"/>
            <a:ext cx="2789712" cy="3528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:\Users\User\Desktop\IMG-20250329-WA0001 (1).jpg"/>
          <p:cNvPicPr>
            <a:picLocks noGrp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0"/>
            <a:ext cx="2650731" cy="36307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C:\Users\User\Desktop\IMG-20250329-WA0000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75856" y="548680"/>
            <a:ext cx="2664296" cy="36724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C:\Users\User\Desktop\IMG-20250329-WA0002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300192" y="1556792"/>
            <a:ext cx="2664296" cy="36724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179512" y="3903345"/>
            <a:ext cx="8964488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В 2024 году выращено: </a:t>
            </a:r>
          </a:p>
          <a:p>
            <a:r>
              <a:rPr lang="ru-RU" dirty="0" smtClean="0"/>
              <a:t>                                 </a:t>
            </a:r>
            <a:r>
              <a:rPr lang="ru-RU" b="1" dirty="0" smtClean="0"/>
              <a:t>Картофель – </a:t>
            </a:r>
            <a:r>
              <a:rPr lang="ru-RU" b="1" dirty="0" smtClean="0">
                <a:solidFill>
                  <a:srgbClr val="002060"/>
                </a:solidFill>
              </a:rPr>
              <a:t>56 кг</a:t>
            </a:r>
          </a:p>
          <a:p>
            <a:r>
              <a:rPr lang="ru-RU" b="1" dirty="0" smtClean="0"/>
              <a:t>                                                    Лук – </a:t>
            </a:r>
            <a:r>
              <a:rPr lang="ru-RU" b="1" dirty="0" smtClean="0">
                <a:solidFill>
                  <a:srgbClr val="002060"/>
                </a:solidFill>
              </a:rPr>
              <a:t>24 кг</a:t>
            </a:r>
          </a:p>
          <a:p>
            <a:r>
              <a:rPr lang="ru-RU" b="1" dirty="0" smtClean="0"/>
              <a:t>                                                       Морковь – </a:t>
            </a:r>
            <a:r>
              <a:rPr lang="ru-RU" b="1" dirty="0" smtClean="0">
                <a:solidFill>
                  <a:srgbClr val="002060"/>
                </a:solidFill>
              </a:rPr>
              <a:t>42 кг</a:t>
            </a:r>
          </a:p>
          <a:p>
            <a:r>
              <a:rPr lang="ru-RU" b="1" dirty="0" smtClean="0"/>
              <a:t>                                                                  Зелень – </a:t>
            </a:r>
            <a:r>
              <a:rPr lang="ru-RU" b="1" dirty="0" smtClean="0">
                <a:solidFill>
                  <a:srgbClr val="002060"/>
                </a:solidFill>
              </a:rPr>
              <a:t>9 кг</a:t>
            </a:r>
          </a:p>
          <a:p>
            <a:r>
              <a:rPr lang="ru-RU" b="1" dirty="0" smtClean="0"/>
              <a:t>                                                                             Кабачки – </a:t>
            </a:r>
            <a:r>
              <a:rPr lang="ru-RU" b="1" dirty="0" smtClean="0">
                <a:solidFill>
                  <a:srgbClr val="002060"/>
                </a:solidFill>
              </a:rPr>
              <a:t>56 кг</a:t>
            </a:r>
          </a:p>
          <a:p>
            <a:r>
              <a:rPr lang="ru-RU" b="1" dirty="0" smtClean="0"/>
              <a:t>                                                                                         Свекла – </a:t>
            </a:r>
            <a:r>
              <a:rPr lang="ru-RU" b="1" dirty="0" smtClean="0">
                <a:solidFill>
                  <a:srgbClr val="002060"/>
                </a:solidFill>
              </a:rPr>
              <a:t>10 кг</a:t>
            </a:r>
          </a:p>
          <a:p>
            <a:r>
              <a:rPr lang="ru-RU" b="1" dirty="0" smtClean="0"/>
              <a:t>                                                                                                     Помидоры – </a:t>
            </a:r>
            <a:r>
              <a:rPr lang="ru-RU" b="1" dirty="0" smtClean="0">
                <a:solidFill>
                  <a:srgbClr val="002060"/>
                </a:solidFill>
              </a:rPr>
              <a:t>20 кг</a:t>
            </a:r>
          </a:p>
          <a:p>
            <a:r>
              <a:rPr lang="ru-RU" b="1" dirty="0" smtClean="0"/>
              <a:t>                                                                                                                Капуста – </a:t>
            </a:r>
            <a:r>
              <a:rPr lang="ru-RU" b="1" dirty="0" smtClean="0">
                <a:solidFill>
                  <a:srgbClr val="002060"/>
                </a:solidFill>
              </a:rPr>
              <a:t>35 кг</a:t>
            </a:r>
          </a:p>
          <a:p>
            <a:endParaRPr lang="ru-RU" dirty="0"/>
          </a:p>
        </p:txBody>
      </p:sp>
      <p:sp>
        <p:nvSpPr>
          <p:cNvPr id="4098" name="AutoShape 2" descr="бесплатно Капуста PNG клипарт фон, Капуста PNG фон фото скачать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0" name="AutoShape 4" descr="Vegetables and fruits. Vector illustration isolated on white background. - 241540485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1" name="Picture 5" descr="C:\Users\User\Desktop\241540485-vegetables-and-fruits-vector-illustration-isolated-on-white-background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9552" y="4365104"/>
            <a:ext cx="3176464" cy="27809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:\Users\User\Desktop\IMG-20250329-WA0003.jpg"/>
          <p:cNvPicPr>
            <a:picLocks noGrp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188640"/>
            <a:ext cx="2808312" cy="38164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C:\Users\User\Desktop\IMG-20250329-WA0004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75856" y="188640"/>
            <a:ext cx="2736304" cy="38164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C:\Users\User\Desktop\IMG-20250329-WA0006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56176" y="188640"/>
            <a:ext cx="2664296" cy="38164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806961" y="4365104"/>
            <a:ext cx="7593745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Пища, приготовленная из продуктов, 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выращенных на своем огороде, 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«вдвойне вкуснее»!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Если и оладьи, то только из кабачков!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C:\Users\User\Desktop\IMG-20250329-WA0011.jpg"/>
          <p:cNvPicPr>
            <a:picLocks noGrp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707904" y="1844824"/>
            <a:ext cx="5053845" cy="39325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C:\Users\User\Desktop\IMG-20250329-WA0012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536" y="1844824"/>
            <a:ext cx="3024336" cy="39604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104016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Реализация программы «Растениеводство»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0" y="1268760"/>
            <a:ext cx="3384376" cy="1872208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Развитие практических представлений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5975648" y="1268760"/>
            <a:ext cx="3168352" cy="1872208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Развитие</a:t>
            </a:r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</a:rPr>
              <a:t>умений и навыков 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0" y="4797152"/>
            <a:ext cx="3384376" cy="1872208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Выработка терпения, настойчивости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5759624" y="4725144"/>
            <a:ext cx="3384376" cy="1872208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Выработка навыков самоконтроля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2483768" y="2924944"/>
            <a:ext cx="4104456" cy="1872208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Достижение самостоятельности и независимости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19" name="Стрелка вниз 18"/>
          <p:cNvSpPr/>
          <p:nvPr/>
        </p:nvSpPr>
        <p:spPr>
          <a:xfrm rot="13815134">
            <a:off x="2426081" y="4152609"/>
            <a:ext cx="484632" cy="101377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низ 21"/>
          <p:cNvSpPr/>
          <p:nvPr/>
        </p:nvSpPr>
        <p:spPr>
          <a:xfrm rot="18005360">
            <a:off x="2441480" y="2521806"/>
            <a:ext cx="484632" cy="101377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низ 22"/>
          <p:cNvSpPr/>
          <p:nvPr/>
        </p:nvSpPr>
        <p:spPr>
          <a:xfrm rot="7264434">
            <a:off x="6329065" y="4183371"/>
            <a:ext cx="484632" cy="101377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низ 23"/>
          <p:cNvSpPr/>
          <p:nvPr/>
        </p:nvSpPr>
        <p:spPr>
          <a:xfrm rot="3153638">
            <a:off x="6041002" y="2455352"/>
            <a:ext cx="484632" cy="101377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Двойная стрелка влево/вправо 24"/>
          <p:cNvSpPr/>
          <p:nvPr/>
        </p:nvSpPr>
        <p:spPr>
          <a:xfrm>
            <a:off x="3275856" y="1772816"/>
            <a:ext cx="2808312" cy="484632"/>
          </a:xfrm>
          <a:prstGeom prst="leftRight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Двойная стрелка влево/вправо 25"/>
          <p:cNvSpPr/>
          <p:nvPr/>
        </p:nvSpPr>
        <p:spPr>
          <a:xfrm>
            <a:off x="3203848" y="5445224"/>
            <a:ext cx="2808312" cy="484632"/>
          </a:xfrm>
          <a:prstGeom prst="leftRight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Двойная стрелка влево/вправо 26"/>
          <p:cNvSpPr/>
          <p:nvPr/>
        </p:nvSpPr>
        <p:spPr>
          <a:xfrm rot="5400000">
            <a:off x="678712" y="3649880"/>
            <a:ext cx="1934504" cy="484632"/>
          </a:xfrm>
          <a:prstGeom prst="leftRight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Двойная стрелка влево/вправо 27"/>
          <p:cNvSpPr/>
          <p:nvPr/>
        </p:nvSpPr>
        <p:spPr>
          <a:xfrm rot="5400000">
            <a:off x="6614516" y="3618732"/>
            <a:ext cx="1872208" cy="484632"/>
          </a:xfrm>
          <a:prstGeom prst="leftRight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Команда «растениеводов»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28674" name="Picture 2" descr="C:\Users\User\Desktop\IMG-20250329-WA004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/>
          <a:srcRect t="19225"/>
          <a:stretch>
            <a:fillRect/>
          </a:stretch>
        </p:blipFill>
        <p:spPr bwMode="auto">
          <a:xfrm>
            <a:off x="1763688" y="2204864"/>
            <a:ext cx="6048672" cy="46531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971600" y="1340768"/>
            <a:ext cx="7416824" cy="70788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благодарит за внимание!</a:t>
            </a:r>
            <a:endParaRPr lang="ru-RU" sz="4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1556792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/>
            </a:r>
            <a:br>
              <a:rPr lang="ru-RU" sz="3200" dirty="0" smtClean="0">
                <a:solidFill>
                  <a:srgbClr val="C00000"/>
                </a:solidFill>
              </a:rPr>
            </a:br>
            <a:r>
              <a:rPr lang="ru-RU" sz="3200" dirty="0" smtClean="0">
                <a:solidFill>
                  <a:srgbClr val="C00000"/>
                </a:solidFill>
              </a:rPr>
              <a:t/>
            </a:r>
            <a:br>
              <a:rPr lang="ru-RU" sz="3200" dirty="0" smtClean="0">
                <a:solidFill>
                  <a:srgbClr val="C00000"/>
                </a:solidFill>
              </a:rPr>
            </a:br>
            <a:r>
              <a:rPr lang="ru-RU" sz="3200" dirty="0" smtClean="0">
                <a:solidFill>
                  <a:srgbClr val="C00000"/>
                </a:solidFill>
              </a:rPr>
              <a:t>                                                                                        </a:t>
            </a:r>
            <a:r>
              <a:rPr lang="ru-RU" sz="2800" b="1" dirty="0" smtClean="0">
                <a:solidFill>
                  <a:srgbClr val="C00000"/>
                </a:solidFill>
              </a:rPr>
              <a:t>Современный   выпускник </a:t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>дома – интерната должен быть способным:</a:t>
            </a:r>
            <a:r>
              <a:rPr lang="ru-RU" sz="3200" dirty="0" smtClean="0">
                <a:solidFill>
                  <a:srgbClr val="C00000"/>
                </a:solidFill>
              </a:rPr>
              <a:t/>
            </a:r>
            <a:br>
              <a:rPr lang="ru-RU" sz="3200" dirty="0" smtClean="0">
                <a:solidFill>
                  <a:srgbClr val="C00000"/>
                </a:solidFill>
              </a:rPr>
            </a:b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1484784"/>
            <a:ext cx="8503920" cy="4968552"/>
          </a:xfrm>
        </p:spPr>
        <p:txBody>
          <a:bodyPr>
            <a:normAutofit fontScale="85000" lnSpcReduction="20000"/>
          </a:bodyPr>
          <a:lstStyle/>
          <a:p>
            <a:pPr lvl="0" algn="just"/>
            <a:r>
              <a:rPr lang="ru-RU" dirty="0" smtClean="0"/>
              <a:t>работать самостоятельно без помощи руководства;</a:t>
            </a:r>
          </a:p>
          <a:p>
            <a:pPr lvl="0" algn="just">
              <a:buNone/>
            </a:pPr>
            <a:endParaRPr lang="ru-RU" dirty="0" smtClean="0"/>
          </a:p>
          <a:p>
            <a:pPr lvl="0" algn="just"/>
            <a:r>
              <a:rPr lang="ru-RU" dirty="0" smtClean="0"/>
              <a:t>брать на себя ответственность, участвовать в совместном принятии решений;</a:t>
            </a:r>
          </a:p>
          <a:p>
            <a:pPr lvl="0" algn="just">
              <a:buNone/>
            </a:pPr>
            <a:endParaRPr lang="ru-RU" dirty="0" smtClean="0"/>
          </a:p>
          <a:p>
            <a:pPr lvl="0" algn="just"/>
            <a:r>
              <a:rPr lang="ru-RU" dirty="0" smtClean="0"/>
              <a:t>проявлять инициативу, принимать решения;</a:t>
            </a:r>
          </a:p>
          <a:p>
            <a:pPr lvl="0" algn="just">
              <a:buNone/>
            </a:pPr>
            <a:endParaRPr lang="ru-RU" dirty="0" smtClean="0"/>
          </a:p>
          <a:p>
            <a:pPr lvl="0"/>
            <a:r>
              <a:rPr lang="ru-RU" dirty="0" smtClean="0"/>
              <a:t>осуществлять самостоятельные                                                   социальные контакты в социальной                                            среде;</a:t>
            </a:r>
          </a:p>
          <a:p>
            <a:pPr lvl="0">
              <a:buNone/>
            </a:pPr>
            <a:endParaRPr lang="ru-RU" dirty="0" smtClean="0"/>
          </a:p>
          <a:p>
            <a:pPr lvl="0" algn="just"/>
            <a:r>
              <a:rPr lang="ru-RU" dirty="0" smtClean="0"/>
              <a:t>адекватно                                                                                        осознавать                                                                                     собственные                                                                       возможности и способности.</a:t>
            </a:r>
          </a:p>
          <a:p>
            <a:endParaRPr lang="ru-RU" dirty="0"/>
          </a:p>
        </p:txBody>
      </p:sp>
      <p:pic>
        <p:nvPicPr>
          <p:cNvPr id="5" name="Picture 3" descr="C:\Users\User\Desktop\4.ОБРЕЗАТЬ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36096" y="3645024"/>
            <a:ext cx="4076968" cy="32129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Поэтому задача инструктора по труду</a:t>
            </a:r>
            <a:r>
              <a:rPr lang="ru-RU" dirty="0" smtClean="0">
                <a:solidFill>
                  <a:srgbClr val="002060"/>
                </a:solidFill>
              </a:rPr>
              <a:t>: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FontTx/>
              <a:buChar char="-"/>
            </a:pPr>
            <a:endParaRPr lang="ru-RU" dirty="0" smtClean="0"/>
          </a:p>
          <a:p>
            <a:pPr algn="ctr">
              <a:buFontTx/>
              <a:buChar char="-"/>
            </a:pPr>
            <a:endParaRPr lang="ru-RU" dirty="0" smtClean="0"/>
          </a:p>
          <a:p>
            <a:pPr algn="ctr">
              <a:buFontTx/>
              <a:buChar char="-"/>
            </a:pPr>
            <a:endParaRPr lang="ru-RU" dirty="0" smtClean="0"/>
          </a:p>
          <a:p>
            <a:pPr algn="just">
              <a:buFontTx/>
              <a:buChar char="-"/>
            </a:pPr>
            <a:endParaRPr lang="ru-RU" dirty="0" smtClean="0"/>
          </a:p>
          <a:p>
            <a:pPr algn="just">
              <a:buFontTx/>
              <a:buChar char="-"/>
            </a:pPr>
            <a:endParaRPr lang="ru-RU" dirty="0"/>
          </a:p>
        </p:txBody>
      </p:sp>
      <p:sp>
        <p:nvSpPr>
          <p:cNvPr id="5" name="Стрелка вниз 4"/>
          <p:cNvSpPr/>
          <p:nvPr/>
        </p:nvSpPr>
        <p:spPr>
          <a:xfrm rot="2676865" flipH="1">
            <a:off x="2692468" y="869161"/>
            <a:ext cx="360040" cy="11521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 rot="19326681" flipH="1">
            <a:off x="6183975" y="897844"/>
            <a:ext cx="360040" cy="11521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с двумя скругленными соседними углами 6"/>
          <p:cNvSpPr/>
          <p:nvPr/>
        </p:nvSpPr>
        <p:spPr>
          <a:xfrm>
            <a:off x="467544" y="1916832"/>
            <a:ext cx="3384376" cy="2664296"/>
          </a:xfrm>
          <a:prstGeom prst="round2Same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Передача  обучающимся </a:t>
            </a:r>
          </a:p>
          <a:p>
            <a:pPr algn="ctr">
              <a:buNone/>
            </a:pPr>
            <a:r>
              <a:rPr lang="ru-RU" sz="2400" dirty="0" smtClean="0"/>
              <a:t>практических знаний, умений, навыков, воспитанности</a:t>
            </a:r>
          </a:p>
        </p:txBody>
      </p:sp>
      <p:sp>
        <p:nvSpPr>
          <p:cNvPr id="8" name="Прямоугольник с двумя скругленными соседними углами 7"/>
          <p:cNvSpPr/>
          <p:nvPr/>
        </p:nvSpPr>
        <p:spPr>
          <a:xfrm>
            <a:off x="5076056" y="1988840"/>
            <a:ext cx="3650704" cy="2592288"/>
          </a:xfrm>
          <a:prstGeom prst="round2Same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Педагогических возможностей производительного труда, обусловленных современным содержанием специального образования.</a:t>
            </a:r>
          </a:p>
          <a:p>
            <a:pPr algn="ctr"/>
            <a:endParaRPr lang="ru-RU" dirty="0"/>
          </a:p>
        </p:txBody>
      </p:sp>
      <p:pic>
        <p:nvPicPr>
          <p:cNvPr id="9" name="Picture 2" descr="C:\Users\User\Desktop\12.СОБИРАТЬ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11760" y="3140968"/>
            <a:ext cx="4286250" cy="34563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3861048"/>
            <a:ext cx="8568952" cy="252028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            Создание благоприятных условий </a:t>
            </a:r>
            <a:r>
              <a:rPr lang="ru-RU" b="1" u="sng" dirty="0" smtClean="0">
                <a:solidFill>
                  <a:srgbClr val="002060"/>
                </a:solidFill>
              </a:rPr>
              <a:t>для активной сознательной</a:t>
            </a:r>
            <a:r>
              <a:rPr lang="ru-RU" u="sng" dirty="0" smtClean="0">
                <a:solidFill>
                  <a:srgbClr val="002060"/>
                </a:solidFill>
              </a:rPr>
              <a:t>,</a:t>
            </a:r>
            <a:r>
              <a:rPr lang="ru-RU" dirty="0" smtClean="0"/>
              <a:t> а </a:t>
            </a:r>
            <a:r>
              <a:rPr lang="ru-RU" b="1" u="sng" dirty="0" smtClean="0">
                <a:solidFill>
                  <a:srgbClr val="002060"/>
                </a:solidFill>
              </a:rPr>
              <a:t>не механической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u="sng" dirty="0" smtClean="0">
                <a:solidFill>
                  <a:srgbClr val="002060"/>
                </a:solidFill>
              </a:rPr>
              <a:t>работы</a:t>
            </a:r>
            <a:r>
              <a:rPr lang="ru-RU" dirty="0" smtClean="0"/>
              <a:t> при выполнении воспитанниками практических заданий, чтобы они </a:t>
            </a:r>
            <a:r>
              <a:rPr lang="ru-RU" b="1" u="sng" dirty="0" smtClean="0">
                <a:solidFill>
                  <a:srgbClr val="002060"/>
                </a:solidFill>
              </a:rPr>
              <a:t>обдумывали и осмысливали трудовые операции</a:t>
            </a:r>
            <a:r>
              <a:rPr lang="ru-RU" dirty="0" smtClean="0"/>
              <a:t>. </a:t>
            </a:r>
          </a:p>
        </p:txBody>
      </p:sp>
      <p:pic>
        <p:nvPicPr>
          <p:cNvPr id="18436" name="Picture 4" descr="Picture background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560" y="0"/>
            <a:ext cx="8064896" cy="38610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1112168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</a:rPr>
              <a:t>Работа, направленная на повышение активности и самостоятельности: 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4" name="Выноска со стрелкой вверх 3"/>
          <p:cNvSpPr/>
          <p:nvPr/>
        </p:nvSpPr>
        <p:spPr>
          <a:xfrm>
            <a:off x="539552" y="1412776"/>
            <a:ext cx="3384376" cy="2232248"/>
          </a:xfrm>
          <a:prstGeom prst="upArrowCallou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Вовлечение  в практическую деятельность</a:t>
            </a:r>
            <a:endParaRPr lang="ru-RU" sz="2400" b="1" dirty="0"/>
          </a:p>
        </p:txBody>
      </p:sp>
      <p:sp>
        <p:nvSpPr>
          <p:cNvPr id="5" name="Выноска со стрелкой вверх 4"/>
          <p:cNvSpPr/>
          <p:nvPr/>
        </p:nvSpPr>
        <p:spPr>
          <a:xfrm>
            <a:off x="2987824" y="3645024"/>
            <a:ext cx="3528392" cy="2376264"/>
          </a:xfrm>
          <a:prstGeom prst="upArrowCallou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Формирование мотивации к изучению данного предмета.</a:t>
            </a:r>
            <a:endParaRPr lang="ru-RU" sz="2400" b="1" dirty="0"/>
          </a:p>
        </p:txBody>
      </p:sp>
      <p:sp>
        <p:nvSpPr>
          <p:cNvPr id="6" name="Выноска со стрелкой вверх 5"/>
          <p:cNvSpPr/>
          <p:nvPr/>
        </p:nvSpPr>
        <p:spPr>
          <a:xfrm>
            <a:off x="5508104" y="1412776"/>
            <a:ext cx="3074640" cy="2160240"/>
          </a:xfrm>
          <a:prstGeom prst="upArrowCallou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Постепенное усложнение заданий.</a:t>
            </a:r>
            <a:endParaRPr lang="ru-RU" sz="2400" b="1" dirty="0"/>
          </a:p>
        </p:txBody>
      </p:sp>
      <p:sp>
        <p:nvSpPr>
          <p:cNvPr id="19458" name="AutoShape 2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0" name="AutoShape 4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9461" name="Picture 5" descr="C:\Users\User\Desktop\1668346323_66681.jpe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72200" y="3933056"/>
            <a:ext cx="2771800" cy="3096344"/>
          </a:xfrm>
          <a:prstGeom prst="rect">
            <a:avLst/>
          </a:prstGeom>
          <a:noFill/>
        </p:spPr>
      </p:pic>
      <p:pic>
        <p:nvPicPr>
          <p:cNvPr id="19463" name="Picture 7" descr="Picture background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4293096"/>
            <a:ext cx="3522812" cy="25649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968152"/>
          </a:xfrm>
        </p:spPr>
        <p:txBody>
          <a:bodyPr>
            <a:normAutofit fontScale="90000"/>
          </a:bodyPr>
          <a:lstStyle/>
          <a:p>
            <a:r>
              <a:rPr lang="ru-RU" sz="3600" b="1" i="1" dirty="0" smtClean="0">
                <a:solidFill>
                  <a:srgbClr val="002060"/>
                </a:solidFill>
              </a:rPr>
              <a:t>В процессе работы используются следующие методы и приемы: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3600" dirty="0" smtClean="0"/>
          </a:p>
          <a:p>
            <a:pPr lvl="8"/>
            <a:endParaRPr lang="ru-RU" dirty="0"/>
          </a:p>
        </p:txBody>
      </p:sp>
      <p:sp>
        <p:nvSpPr>
          <p:cNvPr id="5" name="Пятно 2 4"/>
          <p:cNvSpPr/>
          <p:nvPr/>
        </p:nvSpPr>
        <p:spPr>
          <a:xfrm>
            <a:off x="683568" y="1484784"/>
            <a:ext cx="4320480" cy="2376264"/>
          </a:xfrm>
          <a:prstGeom prst="irregularSeal2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Метод словесного сообщения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6" name="Пятно 2 5"/>
          <p:cNvSpPr/>
          <p:nvPr/>
        </p:nvSpPr>
        <p:spPr>
          <a:xfrm>
            <a:off x="3995936" y="4077072"/>
            <a:ext cx="5148064" cy="2780928"/>
          </a:xfrm>
          <a:prstGeom prst="irregularSeal2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Практические методы</a:t>
            </a:r>
          </a:p>
        </p:txBody>
      </p:sp>
      <p:sp>
        <p:nvSpPr>
          <p:cNvPr id="7" name="Пятно 2 6"/>
          <p:cNvSpPr/>
          <p:nvPr/>
        </p:nvSpPr>
        <p:spPr>
          <a:xfrm>
            <a:off x="5076056" y="980728"/>
            <a:ext cx="4067944" cy="2808312"/>
          </a:xfrm>
          <a:prstGeom prst="irregularSeal2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Наглядные методы</a:t>
            </a:r>
          </a:p>
        </p:txBody>
      </p:sp>
      <p:pic>
        <p:nvPicPr>
          <p:cNvPr id="1026" name="Picture 2" descr="Деловое общение, корпоративное, люди, связи с общественностью, презентация png thumbnail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3822013"/>
            <a:ext cx="4139952" cy="30129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851920" y="476672"/>
            <a:ext cx="4990328" cy="5832648"/>
          </a:xfrm>
        </p:spPr>
        <p:txBody>
          <a:bodyPr>
            <a:normAutofit fontScale="85000" lnSpcReduction="10000"/>
          </a:bodyPr>
          <a:lstStyle/>
          <a:p>
            <a:pPr algn="just">
              <a:buNone/>
            </a:pPr>
            <a:r>
              <a:rPr lang="ru-RU" b="1" dirty="0" smtClean="0">
                <a:solidFill>
                  <a:srgbClr val="002060"/>
                </a:solidFill>
              </a:rPr>
              <a:t>   Растениеводство</a:t>
            </a:r>
            <a:r>
              <a:rPr lang="ru-RU" dirty="0" smtClean="0"/>
              <a:t> –                            </a:t>
            </a:r>
          </a:p>
          <a:p>
            <a:pPr algn="just">
              <a:buNone/>
            </a:pPr>
            <a:r>
              <a:rPr lang="ru-RU" dirty="0" smtClean="0"/>
              <a:t>    </a:t>
            </a:r>
            <a:r>
              <a:rPr lang="ru-RU" b="1" dirty="0" smtClean="0"/>
              <a:t>это направление, требующее определенной подготовки</a:t>
            </a:r>
            <a:r>
              <a:rPr lang="ru-RU" dirty="0" smtClean="0"/>
              <a:t>. Курс воспитывает уважение к труду, развивает практические навыки, которые непременно пригодятся в повседневной жизни.</a:t>
            </a:r>
          </a:p>
          <a:p>
            <a:pPr>
              <a:buNone/>
            </a:pPr>
            <a:r>
              <a:rPr lang="ru-RU" sz="2800" b="1" dirty="0" smtClean="0"/>
              <a:t>   </a:t>
            </a:r>
            <a:r>
              <a:rPr lang="ru-RU" sz="2800" b="1" dirty="0" smtClean="0">
                <a:solidFill>
                  <a:srgbClr val="002060"/>
                </a:solidFill>
              </a:rPr>
              <a:t> </a:t>
            </a:r>
          </a:p>
          <a:p>
            <a:pPr algn="just"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   </a:t>
            </a:r>
            <a:r>
              <a:rPr lang="ru-RU" b="1" dirty="0" smtClean="0">
                <a:solidFill>
                  <a:srgbClr val="002060"/>
                </a:solidFill>
              </a:rPr>
              <a:t>Цель программы                            по растениеводству: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>- формирование у воспитанников доступных, социально-значимых, профессиональных знаний и </a:t>
            </a:r>
            <a:r>
              <a:rPr lang="ru-RU" dirty="0" err="1" smtClean="0"/>
              <a:t>общетрудовых</a:t>
            </a:r>
            <a:r>
              <a:rPr lang="ru-RU" dirty="0" smtClean="0"/>
              <a:t> умений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9218" name="Picture 2" descr="Книжная иллюстрация, Сельское хозяйство, Фермер, Мультфильм, Овощ, Работа, Растения, Женщина, мультфильм, сельское хозяйство, книжная иллюстрация png thumbnail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1268760"/>
            <a:ext cx="3728340" cy="44843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вал 6"/>
          <p:cNvSpPr/>
          <p:nvPr/>
        </p:nvSpPr>
        <p:spPr>
          <a:xfrm>
            <a:off x="3923928" y="1196752"/>
            <a:ext cx="1368152" cy="4752528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wordArtVert"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ПРИНЦИПЫ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8" name="Параллелограмм 7"/>
          <p:cNvSpPr/>
          <p:nvPr/>
        </p:nvSpPr>
        <p:spPr>
          <a:xfrm>
            <a:off x="2987824" y="188640"/>
            <a:ext cx="3168352" cy="1058416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bg1"/>
                </a:solidFill>
              </a:rPr>
              <a:t>Коррекционная направленность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9" name="Параллелограмм 8"/>
          <p:cNvSpPr/>
          <p:nvPr/>
        </p:nvSpPr>
        <p:spPr>
          <a:xfrm>
            <a:off x="755576" y="5157192"/>
            <a:ext cx="3384376" cy="1080120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/>
              <a:t>Прочность усвоения знаний, умений и навыков</a:t>
            </a:r>
            <a:endParaRPr lang="ru-RU" b="1" dirty="0"/>
          </a:p>
        </p:txBody>
      </p:sp>
      <p:sp>
        <p:nvSpPr>
          <p:cNvPr id="10" name="Параллелограмм 9"/>
          <p:cNvSpPr/>
          <p:nvPr/>
        </p:nvSpPr>
        <p:spPr>
          <a:xfrm>
            <a:off x="0" y="1412776"/>
            <a:ext cx="4067944" cy="914400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/>
              <a:t>Индивидуальный и дифференцированный подход</a:t>
            </a:r>
            <a:endParaRPr lang="ru-RU" b="1" dirty="0"/>
          </a:p>
        </p:txBody>
      </p:sp>
      <p:sp>
        <p:nvSpPr>
          <p:cNvPr id="11" name="Параллелограмм 10"/>
          <p:cNvSpPr/>
          <p:nvPr/>
        </p:nvSpPr>
        <p:spPr>
          <a:xfrm>
            <a:off x="323528" y="3789040"/>
            <a:ext cx="3600400" cy="1072534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/>
              <a:t>Наглядность в обучении</a:t>
            </a:r>
            <a:endParaRPr lang="ru-RU" b="1" dirty="0"/>
          </a:p>
        </p:txBody>
      </p:sp>
      <p:sp>
        <p:nvSpPr>
          <p:cNvPr id="12" name="Параллелограмм 11"/>
          <p:cNvSpPr/>
          <p:nvPr/>
        </p:nvSpPr>
        <p:spPr>
          <a:xfrm>
            <a:off x="251520" y="2636912"/>
            <a:ext cx="3600400" cy="936103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/>
              <a:t>Сознательность и активность. </a:t>
            </a:r>
            <a:endParaRPr lang="ru-RU" b="1" dirty="0"/>
          </a:p>
        </p:txBody>
      </p:sp>
      <p:sp>
        <p:nvSpPr>
          <p:cNvPr id="13" name="Параллелограмм 12"/>
          <p:cNvSpPr/>
          <p:nvPr/>
        </p:nvSpPr>
        <p:spPr>
          <a:xfrm>
            <a:off x="5327576" y="3861048"/>
            <a:ext cx="3816424" cy="1058416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/>
              <a:t>Связь обучения с жизнью</a:t>
            </a:r>
            <a:endParaRPr lang="ru-RU" b="1" dirty="0"/>
          </a:p>
        </p:txBody>
      </p:sp>
      <p:sp>
        <p:nvSpPr>
          <p:cNvPr id="14" name="Параллелограмм 13"/>
          <p:cNvSpPr/>
          <p:nvPr/>
        </p:nvSpPr>
        <p:spPr>
          <a:xfrm>
            <a:off x="5004048" y="5157192"/>
            <a:ext cx="3312368" cy="1058416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/>
              <a:t>Воспитывающая и развивающая направленность </a:t>
            </a:r>
            <a:endParaRPr lang="ru-RU" b="1" dirty="0"/>
          </a:p>
        </p:txBody>
      </p:sp>
      <p:sp>
        <p:nvSpPr>
          <p:cNvPr id="15" name="Параллелограмм 14"/>
          <p:cNvSpPr/>
          <p:nvPr/>
        </p:nvSpPr>
        <p:spPr>
          <a:xfrm>
            <a:off x="5292080" y="1412776"/>
            <a:ext cx="3528392" cy="986408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err="1" smtClean="0"/>
              <a:t>Научностиь</a:t>
            </a:r>
            <a:r>
              <a:rPr lang="ru-RU" b="1" i="1" dirty="0" smtClean="0"/>
              <a:t> и доступность</a:t>
            </a:r>
            <a:endParaRPr lang="ru-RU" b="1" dirty="0"/>
          </a:p>
        </p:txBody>
      </p:sp>
      <p:sp>
        <p:nvSpPr>
          <p:cNvPr id="16" name="Параллелограмм 15"/>
          <p:cNvSpPr/>
          <p:nvPr/>
        </p:nvSpPr>
        <p:spPr>
          <a:xfrm>
            <a:off x="5220072" y="2636912"/>
            <a:ext cx="3923928" cy="936104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/>
              <a:t>Систематичность и последовательность 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709</TotalTime>
  <Words>572</Words>
  <Application>Microsoft Office PowerPoint</Application>
  <PresentationFormat>Экран (4:3)</PresentationFormat>
  <Paragraphs>99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Официальная</vt:lpstr>
      <vt:lpstr>Слайд 1</vt:lpstr>
      <vt:lpstr>Слайд 2</vt:lpstr>
      <vt:lpstr>                                                                                          Современный   выпускник  дома – интерната должен быть способным: </vt:lpstr>
      <vt:lpstr>Поэтому задача инструктора по труду:</vt:lpstr>
      <vt:lpstr>Слайд 5</vt:lpstr>
      <vt:lpstr>Работа, направленная на повышение активности и самостоятельности: </vt:lpstr>
      <vt:lpstr>В процессе работы используются следующие методы и приемы:</vt:lpstr>
      <vt:lpstr>Слайд 8</vt:lpstr>
      <vt:lpstr>Слайд 9</vt:lpstr>
      <vt:lpstr>Главные  направления программы: </vt:lpstr>
      <vt:lpstr>Программа позволяет:</vt:lpstr>
      <vt:lpstr>Слайд 12</vt:lpstr>
      <vt:lpstr>Слайд 13</vt:lpstr>
      <vt:lpstr>Слайд 14</vt:lpstr>
      <vt:lpstr>Слайд 15</vt:lpstr>
      <vt:lpstr>Не смотря на жару, наша клумба благоухала!</vt:lpstr>
      <vt:lpstr>Ухаживать за комнатными растениями  тоже надо уметь</vt:lpstr>
      <vt:lpstr>Полный цикл выращивания  овощных культур: перец, томаты, капуста </vt:lpstr>
      <vt:lpstr>Слайд 19</vt:lpstr>
      <vt:lpstr>Слайд 20</vt:lpstr>
      <vt:lpstr>Вырастить хороший урожай непросто!</vt:lpstr>
      <vt:lpstr>Радость от сбора «своего» урожая                           ни с чем не  сравнима!</vt:lpstr>
      <vt:lpstr>Слайд 23</vt:lpstr>
      <vt:lpstr>Слайд 24</vt:lpstr>
      <vt:lpstr>Если и оладьи, то только из кабачков!</vt:lpstr>
      <vt:lpstr>Реализация программы «Растениеводство»</vt:lpstr>
      <vt:lpstr>Команда «растениеводов»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70</cp:revision>
  <dcterms:created xsi:type="dcterms:W3CDTF">2025-03-26T15:21:43Z</dcterms:created>
  <dcterms:modified xsi:type="dcterms:W3CDTF">2025-05-15T09:58:45Z</dcterms:modified>
</cp:coreProperties>
</file>