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8" r:id="rId7"/>
    <p:sldId id="271" r:id="rId8"/>
    <p:sldId id="272" r:id="rId9"/>
    <p:sldId id="273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7" d="100"/>
          <a:sy n="107" d="100"/>
        </p:scale>
        <p:origin x="-16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14000">
              <a:srgbClr val="0819FB"/>
            </a:gs>
            <a:gs pos="36000">
              <a:srgbClr val="44A23B"/>
            </a:gs>
            <a:gs pos="50416">
              <a:srgbClr val="9ECF1F"/>
            </a:gs>
            <a:gs pos="27000">
              <a:srgbClr val="1A8D48"/>
            </a:gs>
            <a:gs pos="58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/>
          <p:nvPr/>
        </p:nvSpPr>
        <p:spPr>
          <a:xfrm>
            <a:off x="2555875" y="5157470"/>
            <a:ext cx="6172200" cy="71501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90015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335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625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методист: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Казымова Г.Т.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/>
          <p:nvPr/>
        </p:nvSpPr>
        <p:spPr>
          <a:xfrm>
            <a:off x="1403648" y="2276872"/>
            <a:ext cx="6172200" cy="1894362"/>
          </a:xfrm>
          <a:prstGeom prst="rect">
            <a:avLst/>
          </a:prstGeom>
        </p:spPr>
        <p:txBody>
          <a:bodyPr>
            <a:normAutofit fontScale="60000" lnSpcReduction="2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anose="02040502050405020303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br>
              <a:rPr lang="ru-RU" sz="1050" dirty="0" smtClean="0">
                <a:effectLst/>
                <a:latin typeface="Calibri"/>
                <a:ea typeface="Calibri"/>
                <a:cs typeface="Times New Roman" panose="02020603050405020304"/>
              </a:rPr>
            </a:br>
            <a:b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/>
                <a:ea typeface="Calibri"/>
                <a:cs typeface="Times New Roman" panose="02020603050405020304"/>
              </a:rPr>
            </a:br>
            <a:r>
              <a:rPr lang="ru-RU" sz="6000" dirty="0" smtClean="0">
                <a:solidFill>
                  <a:srgbClr val="111111"/>
                </a:solidFill>
                <a:effectLst/>
                <a:latin typeface="Times New Roman" panose="02020603050405020304"/>
                <a:ea typeface="Calibri"/>
                <a:cs typeface="Times New Roman" panose="02020603050405020304"/>
              </a:rPr>
              <a:t>Технология картонного конструктора «</a:t>
            </a:r>
            <a:r>
              <a:rPr lang="ru-RU" sz="6000" dirty="0" err="1" smtClean="0">
                <a:solidFill>
                  <a:srgbClr val="111111"/>
                </a:solidFill>
                <a:effectLst/>
                <a:latin typeface="Times New Roman" panose="02020603050405020304"/>
                <a:ea typeface="Calibri"/>
                <a:cs typeface="Times New Roman" panose="02020603050405020304"/>
              </a:rPr>
              <a:t>Йохокуб</a:t>
            </a:r>
            <a:r>
              <a:rPr lang="ru-RU" sz="6000" dirty="0" smtClean="0">
                <a:solidFill>
                  <a:srgbClr val="111111"/>
                </a:solidFill>
                <a:effectLst/>
                <a:latin typeface="Times New Roman" panose="02020603050405020304"/>
                <a:ea typeface="Calibri"/>
                <a:cs typeface="Times New Roman" panose="02020603050405020304"/>
              </a:rPr>
              <a:t>» в детском саду</a:t>
            </a:r>
            <a:br>
              <a:rPr lang="ru-RU" sz="6000" dirty="0" smtClean="0">
                <a:solidFill>
                  <a:srgbClr val="111111"/>
                </a:solidFill>
                <a:effectLst/>
                <a:latin typeface="Times New Roman" panose="02020603050405020304"/>
                <a:ea typeface="Calibri"/>
                <a:cs typeface="Times New Roman" panose="02020603050405020304"/>
              </a:rPr>
            </a:br>
            <a:br>
              <a:rPr lang="ru-RU" sz="800" dirty="0" smtClean="0">
                <a:effectLst/>
                <a:latin typeface="Calibri"/>
                <a:ea typeface="Calibri"/>
                <a:cs typeface="Times New Roman" panose="02020603050405020304"/>
              </a:rPr>
            </a:br>
            <a:endParaRPr lang="ru-RU" sz="1050" dirty="0">
              <a:effectLst/>
              <a:latin typeface="Calibri"/>
              <a:ea typeface="Calibri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0209" y="298000"/>
            <a:ext cx="43924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base"/>
            <a:r>
              <a:rPr lang="ru-RU" sz="2400" dirty="0">
                <a:latin typeface="Times New Roman" panose="02020603050405020304"/>
                <a:ea typeface="Calibri"/>
              </a:rPr>
              <a:t>ЙОХОКУБ – первый в России картонный конструктор. Состоит из </a:t>
            </a:r>
            <a:r>
              <a:rPr lang="ru-RU" sz="2400" dirty="0" err="1">
                <a:latin typeface="Times New Roman" panose="02020603050405020304"/>
                <a:ea typeface="Calibri"/>
              </a:rPr>
              <a:t>самосборных</a:t>
            </a:r>
            <a:r>
              <a:rPr lang="ru-RU" sz="2400" dirty="0">
                <a:latin typeface="Times New Roman" panose="02020603050405020304"/>
                <a:ea typeface="Calibri"/>
              </a:rPr>
              <a:t> кубиков и треугольных призм в наборе с крепежами для сборки любых форм без использования </a:t>
            </a:r>
            <a:r>
              <a:rPr lang="ru-RU" sz="2400" dirty="0" smtClean="0">
                <a:latin typeface="Times New Roman" panose="02020603050405020304"/>
                <a:ea typeface="Calibri"/>
              </a:rPr>
              <a:t>клея. </a:t>
            </a:r>
            <a:endParaRPr lang="ru-RU" sz="2400" dirty="0" smtClean="0">
              <a:latin typeface="Times New Roman" panose="02020603050405020304"/>
              <a:ea typeface="Calibri"/>
            </a:endParaRPr>
          </a:p>
          <a:p>
            <a:pPr indent="457200" algn="just" fontAlgn="base"/>
            <a:r>
              <a:rPr lang="ru-RU" sz="2400" dirty="0" smtClean="0">
                <a:latin typeface="Times New Roman" panose="02020603050405020304"/>
                <a:ea typeface="Calibri"/>
              </a:rPr>
              <a:t>Деталь </a:t>
            </a:r>
            <a:r>
              <a:rPr lang="ru-RU" sz="2400" dirty="0">
                <a:latin typeface="Times New Roman" panose="02020603050405020304"/>
                <a:ea typeface="Calibri"/>
              </a:rPr>
              <a:t>сгибается по линиям сгибов и собирается в кубик или призму. После сборки детали скрепляются между собой картонной скобой благодаря наличию парных прорезей со всех сторон. Скоба крепко защелкивает детали между собой, обеспечивая прочность конструкции.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0000000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06" r="11548" b="24940"/>
          <a:stretch>
            <a:fillRect/>
          </a:stretch>
        </p:blipFill>
        <p:spPr bwMode="auto">
          <a:xfrm>
            <a:off x="5620246" y="4458030"/>
            <a:ext cx="2937828" cy="221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00000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5" t="18124" r="29921" b="16000"/>
          <a:stretch>
            <a:fillRect/>
          </a:stretch>
        </p:blipFill>
        <p:spPr bwMode="auto">
          <a:xfrm rot="16200000">
            <a:off x="6211555" y="-519067"/>
            <a:ext cx="1650236" cy="2921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Admin\AppData\Local\Microsoft\Windows\INetCache\Content.Word\00000002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5" r="9353" b="13227"/>
          <a:stretch>
            <a:fillRect/>
          </a:stretch>
        </p:blipFill>
        <p:spPr bwMode="auto">
          <a:xfrm rot="5400000">
            <a:off x="5878691" y="1658387"/>
            <a:ext cx="2404745" cy="2921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12845"/>
            <a:ext cx="8712968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значение игры "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Йохокуб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ЙОХОКУБ через игру развивает абстрактное мышление, конструкторские навыки, творческие способности и мелкую моторику. Приучает к коллективному творчеству в разновозрастной группе.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 для использования в ДОУ много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деятельность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напольные и настольные игры,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деятельность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изготовление декораций, атрибутов.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 творчество: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3Д дизайн, создание предметов творчества.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 кружки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эко ферм и т. д.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722" y="630157"/>
            <a:ext cx="4572000" cy="522957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Д</a:t>
            </a:r>
            <a:r>
              <a:rPr lang="ru-RU" sz="2400" dirty="0" smtClean="0">
                <a:latin typeface="Times New Roman" panose="02020603050405020304"/>
                <a:ea typeface="Calibri"/>
                <a:cs typeface="Times New Roman" panose="02020603050405020304"/>
              </a:rPr>
              <a:t>идактическое </a:t>
            </a: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и игровое содержание развивающей предметно-пространственной среды на основе конструктора «</a:t>
            </a:r>
            <a:r>
              <a:rPr lang="ru-RU" sz="2400" dirty="0" err="1">
                <a:latin typeface="Times New Roman" panose="02020603050405020304"/>
                <a:ea typeface="Calibri"/>
                <a:cs typeface="Times New Roman" panose="02020603050405020304"/>
              </a:rPr>
              <a:t>Йохокуб</a:t>
            </a: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», создается детьми самостоятельно. </a:t>
            </a:r>
            <a:endParaRPr lang="ru-RU" sz="2400" dirty="0" smtClean="0">
              <a:latin typeface="Times New Roman" panose="02020603050405020304"/>
              <a:ea typeface="Calibri"/>
              <a:cs typeface="Times New Roman" panose="02020603050405020304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/>
                <a:ea typeface="Calibri"/>
                <a:cs typeface="Times New Roman" panose="02020603050405020304"/>
              </a:rPr>
              <a:t>Дети </a:t>
            </a: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проявляют свою инициативу на всех этапах создания продукта:</a:t>
            </a:r>
            <a:endParaRPr lang="ru-RU" sz="2400" dirty="0">
              <a:latin typeface="Calibri"/>
              <a:ea typeface="Calibri"/>
              <a:cs typeface="Times New Roman" panose="02020603050405020304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- планирование,</a:t>
            </a:r>
            <a:endParaRPr lang="ru-RU" sz="2400" dirty="0">
              <a:latin typeface="Calibri"/>
              <a:ea typeface="Calibri"/>
              <a:cs typeface="Times New Roman" panose="02020603050405020304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-изготовление,</a:t>
            </a:r>
            <a:endParaRPr lang="ru-RU" sz="2400" dirty="0">
              <a:latin typeface="Calibri"/>
              <a:ea typeface="Calibri"/>
              <a:cs typeface="Times New Roman" panose="02020603050405020304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-презентация,</a:t>
            </a:r>
            <a:endParaRPr lang="ru-RU" sz="2400" dirty="0">
              <a:latin typeface="Calibri"/>
              <a:ea typeface="Calibri"/>
              <a:cs typeface="Times New Roman" panose="02020603050405020304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/>
                <a:ea typeface="Calibri"/>
                <a:cs typeface="Times New Roman" panose="02020603050405020304"/>
              </a:rPr>
              <a:t>-игровая деятельность.</a:t>
            </a:r>
            <a:endParaRPr lang="ru-RU" sz="2400" dirty="0">
              <a:effectLst/>
              <a:latin typeface="Calibri"/>
              <a:ea typeface="Calibri"/>
              <a:cs typeface="Times New Roman" panose="02020603050405020304"/>
            </a:endParaRPr>
          </a:p>
        </p:txBody>
      </p:sp>
      <p:pic>
        <p:nvPicPr>
          <p:cNvPr id="3" name="Изображение 2" descr="522908790698606059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07915" y="629920"/>
            <a:ext cx="3974465" cy="5398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конструктором 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Йохокуб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Изображение 4" descr="52290879069860606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1207770"/>
            <a:ext cx="7296785" cy="535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29797" y="48797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схем предстоящих построек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Изображение 1" descr="52242552785040769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" y="1196340"/>
            <a:ext cx="3957955" cy="5047615"/>
          </a:xfrm>
          <a:prstGeom prst="rect">
            <a:avLst/>
          </a:prstGeom>
        </p:spPr>
      </p:pic>
      <p:pic>
        <p:nvPicPr>
          <p:cNvPr id="4" name="Изображение 3" descr="52242552785040769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655" y="1628775"/>
            <a:ext cx="3750945" cy="4984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9125" y="54868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основной детали конструктора - куба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Изображение 4" descr="52242552785040769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628775"/>
            <a:ext cx="3808730" cy="5092700"/>
          </a:xfrm>
          <a:prstGeom prst="rect">
            <a:avLst/>
          </a:prstGeom>
        </p:spPr>
      </p:pic>
      <p:pic>
        <p:nvPicPr>
          <p:cNvPr id="6" name="Изображение 5" descr="52242552785040769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735" y="1071880"/>
            <a:ext cx="3825240" cy="5205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550" y="332740"/>
            <a:ext cx="76396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основной детали конструктора - призмы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Изображение 2" descr="52290879069860606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595" y="980440"/>
            <a:ext cx="6967220" cy="5225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7029"/>
            <a:ext cx="3934697" cy="6012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У детей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детского сада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формируется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любознательность, умение слушать и слышать, коммуникабельность, мотивация.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Формируется умение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распределять свои ресурсы и делать выбор из разных видов деятельности, партнеров по игре и общению.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Формируется устойчивое положительное восприятие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картины мира, адекватной самооценки 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Развиваются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социально –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коммуникативные навыки 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каждого ребенка</a:t>
            </a:r>
            <a:r>
              <a:rPr lang="ru-RU" sz="2000" dirty="0">
                <a:latin typeface="Times New Roman" panose="02020603050405020304"/>
                <a:ea typeface="Calibri"/>
                <a:cs typeface="Times New Roman" panose="02020603050405020304"/>
              </a:rPr>
              <a:t>.</a:t>
            </a:r>
            <a:endParaRPr lang="ru-RU" sz="2000" dirty="0">
              <a:latin typeface="Times New Roman" panose="02020603050405020304"/>
              <a:ea typeface="Calibri"/>
              <a:cs typeface="Times New Roman" panose="02020603050405020304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Times New Roman" panose="02020603050405020304"/>
              <a:ea typeface="Calibri"/>
              <a:cs typeface="Times New Roman" panose="02020603050405020304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 panose="02020603050405020304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1353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Изображение 2" descr="5229087906986060630"/>
          <p:cNvPicPr>
            <a:picLocks noChangeAspect="1"/>
          </p:cNvPicPr>
          <p:nvPr/>
        </p:nvPicPr>
        <p:blipFill>
          <a:blip r:embed="rId1"/>
          <a:srcRect b="16936"/>
          <a:stretch>
            <a:fillRect/>
          </a:stretch>
        </p:blipFill>
        <p:spPr>
          <a:xfrm>
            <a:off x="4859655" y="873760"/>
            <a:ext cx="4010025" cy="5303520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5003800" y="6381115"/>
            <a:ext cx="3745230" cy="387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/>
                <a:ea typeface="Calibri"/>
                <a:cs typeface="Times New Roman" panose="02020603050405020304"/>
                <a:sym typeface="+mn-ea"/>
              </a:rPr>
              <a:t>https://vk.com/wall-188981425_9023  </a:t>
            </a:r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1897</Words>
  <Application>WPS Presentation</Application>
  <PresentationFormat>Экран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SimSun</vt:lpstr>
      <vt:lpstr>Wingdings</vt:lpstr>
      <vt:lpstr>Georgia</vt:lpstr>
      <vt:lpstr>Times New Roman</vt:lpstr>
      <vt:lpstr>Calibri</vt:lpstr>
      <vt:lpstr>Trebuchet MS</vt:lpstr>
      <vt:lpstr>Times New Roman</vt:lpstr>
      <vt:lpstr>Microsoft YaHei</vt:lpstr>
      <vt:lpstr>Arial Unicode MS</vt:lpstr>
      <vt:lpstr>OpenSymbol</vt:lpstr>
      <vt:lpstr>Воздушный поток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20</cp:revision>
  <dcterms:created xsi:type="dcterms:W3CDTF">2025-02-17T07:09:27Z</dcterms:created>
  <dcterms:modified xsi:type="dcterms:W3CDTF">2025-02-17T07:09:27Z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/>
  </property>
  <property fmtid="{D5CDD505-2E9C-101B-9397-08002B2CF9AE}" pid="3" name="KSOProductBuildVer">
    <vt:lpwstr>1049-11.1.0.11723</vt:lpwstr>
  </property>
</Properties>
</file>