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sldIdLst>
    <p:sldId id="256" r:id="rId2"/>
    <p:sldId id="261" r:id="rId3"/>
    <p:sldId id="262" r:id="rId4"/>
    <p:sldId id="259" r:id="rId5"/>
    <p:sldId id="264" r:id="rId6"/>
    <p:sldId id="263" r:id="rId7"/>
    <p:sldId id="274" r:id="rId8"/>
    <p:sldId id="277" r:id="rId9"/>
    <p:sldId id="278" r:id="rId10"/>
    <p:sldId id="279" r:id="rId11"/>
    <p:sldId id="275" r:id="rId12"/>
    <p:sldId id="265" r:id="rId13"/>
    <p:sldId id="266" r:id="rId14"/>
    <p:sldId id="276" r:id="rId15"/>
    <p:sldId id="269" r:id="rId16"/>
    <p:sldId id="270" r:id="rId17"/>
    <p:sldId id="267" r:id="rId18"/>
    <p:sldId id="271" r:id="rId19"/>
    <p:sldId id="272" r:id="rId20"/>
    <p:sldId id="281" r:id="rId21"/>
    <p:sldId id="273" r:id="rId22"/>
    <p:sldId id="280" r:id="rId23"/>
    <p:sldId id="282" r:id="rId24"/>
    <p:sldId id="283" r:id="rId25"/>
    <p:sldId id="284" r:id="rId26"/>
    <p:sldId id="290" r:id="rId27"/>
    <p:sldId id="285" r:id="rId28"/>
    <p:sldId id="291" r:id="rId29"/>
    <p:sldId id="292" r:id="rId30"/>
    <p:sldId id="287" r:id="rId31"/>
    <p:sldId id="293" r:id="rId32"/>
    <p:sldId id="289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2" autoAdjust="0"/>
    <p:restoredTop sz="94660" autoAdjust="0"/>
  </p:normalViewPr>
  <p:slideViewPr>
    <p:cSldViewPr snapToGrid="0">
      <p:cViewPr>
        <p:scale>
          <a:sx n="90" d="100"/>
          <a:sy n="90" d="100"/>
        </p:scale>
        <p:origin x="96" y="-1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F388-64EA-4BBE-BEA6-A1FFD53D40EC}" type="datetimeFigureOut">
              <a:rPr lang="ru-RU" smtClean="0"/>
              <a:pPr/>
              <a:t>16.05.2025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9C484-A8B8-460C-97BF-112A838E921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7064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F388-64EA-4BBE-BEA6-A1FFD53D40EC}" type="datetimeFigureOut">
              <a:rPr lang="ru-RU" smtClean="0"/>
              <a:pPr/>
              <a:t>16.05.2025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9C484-A8B8-460C-97BF-112A838E9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213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F388-64EA-4BBE-BEA6-A1FFD53D40EC}" type="datetimeFigureOut">
              <a:rPr lang="ru-RU" smtClean="0"/>
              <a:pPr/>
              <a:t>16.05.2025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9C484-A8B8-460C-97BF-112A838E9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711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F388-64EA-4BBE-BEA6-A1FFD53D40EC}" type="datetimeFigureOut">
              <a:rPr lang="ru-RU" smtClean="0"/>
              <a:pPr/>
              <a:t>16.05.2025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9C484-A8B8-460C-97BF-112A838E9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165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F388-64EA-4BBE-BEA6-A1FFD53D40EC}" type="datetimeFigureOut">
              <a:rPr lang="ru-RU" smtClean="0"/>
              <a:pPr/>
              <a:t>16.05.2025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9C484-A8B8-460C-97BF-112A838E921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6130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F388-64EA-4BBE-BEA6-A1FFD53D40EC}" type="datetimeFigureOut">
              <a:rPr lang="ru-RU" smtClean="0"/>
              <a:pPr/>
              <a:t>16.05.2025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9C484-A8B8-460C-97BF-112A838E9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474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F388-64EA-4BBE-BEA6-A1FFD53D40EC}" type="datetimeFigureOut">
              <a:rPr lang="ru-RU" smtClean="0"/>
              <a:pPr/>
              <a:t>16.05.2025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9C484-A8B8-460C-97BF-112A838E9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501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F388-64EA-4BBE-BEA6-A1FFD53D40EC}" type="datetimeFigureOut">
              <a:rPr lang="ru-RU" smtClean="0"/>
              <a:pPr/>
              <a:t>16.05.2025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9C484-A8B8-460C-97BF-112A838E9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094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F388-64EA-4BBE-BEA6-A1FFD53D40EC}" type="datetimeFigureOut">
              <a:rPr lang="ru-RU" smtClean="0"/>
              <a:pPr/>
              <a:t>16.05.2025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9C484-A8B8-460C-97BF-112A838E9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879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CA6F388-64EA-4BBE-BEA6-A1FFD53D40EC}" type="datetimeFigureOut">
              <a:rPr lang="ru-RU" smtClean="0"/>
              <a:pPr/>
              <a:t>16.05.2025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09C484-A8B8-460C-97BF-112A838E9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718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F388-64EA-4BBE-BEA6-A1FFD53D40EC}" type="datetimeFigureOut">
              <a:rPr lang="ru-RU" smtClean="0"/>
              <a:pPr/>
              <a:t>16.05.2025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9C484-A8B8-460C-97BF-112A838E9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218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CA6F388-64EA-4BBE-BEA6-A1FFD53D40EC}" type="datetimeFigureOut">
              <a:rPr lang="ru-RU" smtClean="0"/>
              <a:pPr/>
              <a:t>16.05.2025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E09C484-A8B8-460C-97BF-112A838E921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305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AAF2090-9241-439F-B09A-ACB9A4109D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83584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cap="none" dirty="0"/>
              <a:t>Преподаватель: Мальцева Ксения Михайловна</a:t>
            </a:r>
          </a:p>
          <a:p>
            <a:pPr algn="ctr"/>
            <a:endParaRPr lang="ru-RU" cap="none" dirty="0"/>
          </a:p>
          <a:p>
            <a:pPr algn="ctr"/>
            <a:r>
              <a:rPr lang="ru-RU" cap="none" dirty="0"/>
              <a:t>г. Верхняя Салда</a:t>
            </a:r>
          </a:p>
          <a:p>
            <a:pPr algn="ctr"/>
            <a:r>
              <a:rPr lang="ru-RU" cap="none" dirty="0"/>
              <a:t>2024</a:t>
            </a: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1693FA52-E938-40BD-9AC6-1714854F66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6246" y="188536"/>
            <a:ext cx="10058400" cy="4053525"/>
          </a:xfrm>
        </p:spPr>
        <p:txBody>
          <a:bodyPr>
            <a:normAutofit/>
          </a:bodyPr>
          <a:lstStyle/>
          <a:p>
            <a:pPr algn="ctr"/>
            <a:r>
              <a:rPr lang="ru-RU" sz="60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Ремонт кабинета математики: от потолка до пола с учетом всех расчетов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90992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6) </a:t>
            </a:r>
            <a:r>
              <a:rPr lang="ru-RU" sz="3200" b="1" dirty="0"/>
              <a:t>Объем банки 13 кг ( цена 1016 </a:t>
            </a:r>
            <a:r>
              <a:rPr lang="ru-RU" sz="3200" b="1" dirty="0" err="1"/>
              <a:t>руб</a:t>
            </a:r>
            <a:r>
              <a:rPr lang="ru-RU" sz="3200" b="1" dirty="0"/>
              <a:t>)</a:t>
            </a:r>
          </a:p>
          <a:p>
            <a:r>
              <a:rPr lang="ru-RU" sz="3200" dirty="0"/>
              <a:t>Площадь потолка = 47,4039 м</a:t>
            </a:r>
            <a:r>
              <a:rPr lang="ru-RU" sz="3200" baseline="30000" dirty="0"/>
              <a:t>2</a:t>
            </a:r>
          </a:p>
          <a:p>
            <a:r>
              <a:rPr lang="ru-RU" sz="3200" dirty="0"/>
              <a:t>7,6 кг –всего краски</a:t>
            </a:r>
          </a:p>
          <a:p>
            <a:r>
              <a:rPr lang="ru-RU" sz="3200" dirty="0"/>
              <a:t>7,6:</a:t>
            </a:r>
            <a:r>
              <a:rPr lang="ru-RU" sz="3200" b="1" dirty="0"/>
              <a:t>13</a:t>
            </a:r>
            <a:r>
              <a:rPr lang="ru-RU" sz="3200" dirty="0"/>
              <a:t>=0,5 </a:t>
            </a:r>
            <a:r>
              <a:rPr lang="ru-RU" sz="3200" dirty="0" err="1"/>
              <a:t>шт</a:t>
            </a:r>
            <a:r>
              <a:rPr lang="ru-RU" sz="3200" dirty="0"/>
              <a:t> банок</a:t>
            </a:r>
          </a:p>
          <a:p>
            <a:r>
              <a:rPr lang="ru-RU" sz="3200" dirty="0"/>
              <a:t>Необходимо купить 1 банку краски</a:t>
            </a:r>
          </a:p>
          <a:p>
            <a:r>
              <a:rPr lang="ru-RU" sz="3200" dirty="0"/>
              <a:t>Стоимость краски 1*1016руб=1016 </a:t>
            </a:r>
            <a:r>
              <a:rPr lang="ru-RU" sz="3200" dirty="0" err="1"/>
              <a:t>руб</a:t>
            </a: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A43DDA-E9E4-40C5-85E6-948CB0150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/>
              <a:t>Таблица стоимости краски</a:t>
            </a:r>
            <a:endParaRPr lang="ru-RU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3158127C-C40B-41B5-9930-AB3E34DF6F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468037"/>
              </p:ext>
            </p:extLst>
          </p:nvPr>
        </p:nvGraphicFramePr>
        <p:xfrm>
          <a:off x="416050" y="1737360"/>
          <a:ext cx="11233643" cy="4551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53057">
                  <a:extLst>
                    <a:ext uri="{9D8B030D-6E8A-4147-A177-3AD203B41FA5}">
                      <a16:colId xmlns:a16="http://schemas.microsoft.com/office/drawing/2014/main" val="2953575280"/>
                    </a:ext>
                  </a:extLst>
                </a:gridCol>
                <a:gridCol w="3859944">
                  <a:extLst>
                    <a:ext uri="{9D8B030D-6E8A-4147-A177-3AD203B41FA5}">
                      <a16:colId xmlns:a16="http://schemas.microsoft.com/office/drawing/2014/main" val="286350942"/>
                    </a:ext>
                  </a:extLst>
                </a:gridCol>
                <a:gridCol w="4720642">
                  <a:extLst>
                    <a:ext uri="{9D8B030D-6E8A-4147-A177-3AD203B41FA5}">
                      <a16:colId xmlns:a16="http://schemas.microsoft.com/office/drawing/2014/main" val="3601082068"/>
                    </a:ext>
                  </a:extLst>
                </a:gridCol>
              </a:tblGrid>
              <a:tr h="601100">
                <a:tc>
                  <a:txBody>
                    <a:bodyPr/>
                    <a:lstStyle/>
                    <a:p>
                      <a:pPr algn="ctr"/>
                      <a:r>
                        <a:rPr lang="ru-RU" sz="2800" b="1" u="sng" dirty="0"/>
                        <a:t>Объем</a:t>
                      </a:r>
                      <a:r>
                        <a:rPr lang="ru-RU" sz="2800" b="1" dirty="0"/>
                        <a:t> банки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u="sng" dirty="0"/>
                        <a:t>Количество</a:t>
                      </a:r>
                      <a:r>
                        <a:rPr lang="ru-RU" sz="2800" b="1" dirty="0"/>
                        <a:t> банок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u="sng" dirty="0"/>
                        <a:t>Стоимость</a:t>
                      </a:r>
                      <a:r>
                        <a:rPr lang="ru-RU" sz="2800" b="1" dirty="0"/>
                        <a:t> краски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1870760"/>
                  </a:ext>
                </a:extLst>
              </a:tr>
              <a:tr h="6011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0,9 кг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2151 </a:t>
                      </a:r>
                      <a:r>
                        <a:rPr lang="ru-RU" sz="2800" b="1" dirty="0" err="1"/>
                        <a:t>руб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225799"/>
                  </a:ext>
                </a:extLst>
              </a:tr>
              <a:tr h="6011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1,3 кг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1020 </a:t>
                      </a:r>
                      <a:r>
                        <a:rPr lang="ru-RU" sz="2800" b="1" dirty="0" err="1"/>
                        <a:t>руб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4022394"/>
                  </a:ext>
                </a:extLst>
              </a:tr>
              <a:tr h="6011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2,5 кг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2396 </a:t>
                      </a:r>
                      <a:r>
                        <a:rPr lang="ru-RU" sz="2800" b="1" dirty="0" err="1"/>
                        <a:t>руб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65525"/>
                  </a:ext>
                </a:extLst>
              </a:tr>
              <a:tr h="6011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3 кг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795 </a:t>
                      </a:r>
                      <a:r>
                        <a:rPr lang="ru-RU" sz="2800" b="1" dirty="0" err="1"/>
                        <a:t>руб</a:t>
                      </a:r>
                      <a:r>
                        <a:rPr lang="ru-RU" sz="2800" b="1" dirty="0"/>
                        <a:t> самая выгодная покупка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739150"/>
                  </a:ext>
                </a:extLst>
              </a:tr>
              <a:tr h="6011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7 кг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1296 </a:t>
                      </a:r>
                      <a:r>
                        <a:rPr lang="ru-RU" sz="2800" b="1" dirty="0" err="1"/>
                        <a:t>руб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557948"/>
                  </a:ext>
                </a:extLst>
              </a:tr>
              <a:tr h="6011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13 кг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1016 </a:t>
                      </a:r>
                      <a:r>
                        <a:rPr lang="ru-RU" sz="2800" b="1" dirty="0" err="1"/>
                        <a:t>руб</a:t>
                      </a:r>
                      <a:r>
                        <a:rPr lang="ru-RU" sz="2800" b="1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21084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449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3418E39-F5C5-489C-AA34-7AE9B67216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14185" t="23453" r="30380" b="6266"/>
          <a:stretch/>
        </p:blipFill>
        <p:spPr>
          <a:xfrm>
            <a:off x="2018316" y="170989"/>
            <a:ext cx="8776253" cy="5911065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B22BFEE-2479-458D-B0F0-489ECE7760A4}"/>
              </a:ext>
            </a:extLst>
          </p:cNvPr>
          <p:cNvSpPr/>
          <p:nvPr/>
        </p:nvSpPr>
        <p:spPr>
          <a:xfrm>
            <a:off x="228779" y="-2038876"/>
            <a:ext cx="1107996" cy="10935751"/>
          </a:xfrm>
          <a:prstGeom prst="rect">
            <a:avLst/>
          </a:prstGeom>
          <a:noFill/>
        </p:spPr>
        <p:txBody>
          <a:bodyPr vert="vert270"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Цена краски</a:t>
            </a:r>
          </a:p>
        </p:txBody>
      </p:sp>
    </p:spTree>
    <p:extLst>
      <p:ext uri="{BB962C8B-B14F-4D97-AF65-F5344CB8AC3E}">
        <p14:creationId xmlns:p14="http://schemas.microsoft.com/office/powerpoint/2010/main" val="403518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656EC5-ED0A-44CE-A271-2ABBBFD8A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6241A0-5D0F-4123-A711-F68366747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F7A81C2-F2D1-4312-B886-BDF3CEFA94AB}"/>
              </a:ext>
            </a:extLst>
          </p:cNvPr>
          <p:cNvSpPr/>
          <p:nvPr/>
        </p:nvSpPr>
        <p:spPr>
          <a:xfrm>
            <a:off x="-10718" y="-2038876"/>
            <a:ext cx="1107996" cy="10935751"/>
          </a:xfrm>
          <a:prstGeom prst="rect">
            <a:avLst/>
          </a:prstGeom>
          <a:noFill/>
        </p:spPr>
        <p:txBody>
          <a:bodyPr vert="vert270"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Цена краски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038FF33-F0DB-401B-A888-5463405BA4A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13707" t="20426" r="30431" b="7201"/>
          <a:stretch/>
        </p:blipFill>
        <p:spPr>
          <a:xfrm>
            <a:off x="1328506" y="147145"/>
            <a:ext cx="8992651" cy="618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742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52422F-7EE7-4E3C-99DB-6F353B26B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</a:t>
            </a:r>
            <a:r>
              <a:rPr lang="ru-RU" sz="4800" dirty="0"/>
              <a:t>тоимость всего ремонта потолка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C23E93-A7B2-4B72-9B75-4BFBF94FD3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Выберите самые выгодные цены для товаров и рассчитайте стоимость всего ремонта.</a:t>
            </a:r>
          </a:p>
        </p:txBody>
      </p:sp>
    </p:spTree>
    <p:extLst>
      <p:ext uri="{BB962C8B-B14F-4D97-AF65-F5344CB8AC3E}">
        <p14:creationId xmlns:p14="http://schemas.microsoft.com/office/powerpoint/2010/main" val="3849372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45BCD0B-AF4E-4B4E-88CD-42862241D7C1}"/>
              </a:ext>
            </a:extLst>
          </p:cNvPr>
          <p:cNvSpPr/>
          <p:nvPr/>
        </p:nvSpPr>
        <p:spPr>
          <a:xfrm>
            <a:off x="4477540" y="527241"/>
            <a:ext cx="42669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Цена товаров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210004-1B69-40AF-B0EF-CC1547CA36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13362" t="37789" r="10259" b="17911"/>
          <a:stretch/>
        </p:blipFill>
        <p:spPr>
          <a:xfrm>
            <a:off x="293152" y="1773742"/>
            <a:ext cx="11810362" cy="363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4195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077FCA-C37C-4AB0-838E-9440FB502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38DD2D-F890-48CA-90CB-92C87B11F2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1D8A91C-3F95-4D5A-B0A5-5A63C6466AF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13535" t="37882" r="37325" b="15963"/>
          <a:stretch/>
        </p:blipFill>
        <p:spPr>
          <a:xfrm>
            <a:off x="119022" y="286603"/>
            <a:ext cx="7259240" cy="362213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E5C7454-2FF0-49DA-95FA-FB386117E34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3104" t="33732" r="41654" b="10654"/>
          <a:stretch/>
        </p:blipFill>
        <p:spPr>
          <a:xfrm>
            <a:off x="6217515" y="2994333"/>
            <a:ext cx="5916423" cy="3863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0073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7B6070-F972-4F5F-933E-5E3B5643E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92EFD1-68C6-4659-BF25-BF60F07654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C6393A2-1AAC-49F4-89D9-FDAEAC0432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13879" t="34381" r="36293" b="20994"/>
          <a:stretch/>
        </p:blipFill>
        <p:spPr>
          <a:xfrm>
            <a:off x="385522" y="712076"/>
            <a:ext cx="11420955" cy="543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4995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471A4B-5D85-4391-8A0A-B6899A38F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B9ACC1-81F7-4895-AF63-D68C2DF3DB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765B63F-48CE-44F7-9BEF-DEA5D1EA029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12500" t="23883" r="11121" b="16775"/>
          <a:stretch/>
        </p:blipFill>
        <p:spPr>
          <a:xfrm>
            <a:off x="630620" y="988906"/>
            <a:ext cx="11273688" cy="465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0324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93DB0D-739F-4EA5-B1F4-6011BA3DF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121770-4321-4642-846B-A617D98E1D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BABCAF0-A77E-4684-8D5A-0BE6F6E785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12931" t="25555" r="41552" b="16287"/>
          <a:stretch/>
        </p:blipFill>
        <p:spPr>
          <a:xfrm>
            <a:off x="1870840" y="605512"/>
            <a:ext cx="7956331" cy="5400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428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6F89A0-E012-4E01-B6C8-C0BF7E19E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Площадь и периметр</a:t>
            </a:r>
            <a:br>
              <a:rPr lang="ru-RU" dirty="0"/>
            </a:br>
            <a:r>
              <a:rPr lang="ru-RU" dirty="0"/>
              <a:t> прямоугольника, квадрата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D01E5C4-29C9-4A49-84FF-952B184B74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41" b="1739"/>
          <a:stretch/>
        </p:blipFill>
        <p:spPr bwMode="auto">
          <a:xfrm>
            <a:off x="2546513" y="1848678"/>
            <a:ext cx="6924689" cy="442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4210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9E08B40-98E1-46B3-8692-AD822F7B3E94}"/>
              </a:ext>
            </a:extLst>
          </p:cNvPr>
          <p:cNvSpPr/>
          <p:nvPr/>
        </p:nvSpPr>
        <p:spPr>
          <a:xfrm>
            <a:off x="2397834" y="2459504"/>
            <a:ext cx="7495835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Ремонт стен </a:t>
            </a:r>
          </a:p>
          <a:p>
            <a:pPr algn="ctr"/>
            <a:r>
              <a:rPr lang="ru-RU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кабинета математики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F7740F4E-B2BC-49C3-B222-6825544ED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282" y="53230"/>
            <a:ext cx="2157104" cy="1620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270D4DA7-7BD2-4D1E-9CF9-107450CD13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2661"/>
          <a:stretch/>
        </p:blipFill>
        <p:spPr bwMode="auto">
          <a:xfrm>
            <a:off x="4959416" y="106460"/>
            <a:ext cx="1793991" cy="156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4EF3174F-A64C-4684-A1CB-8C763B8875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8" b="13016"/>
          <a:stretch/>
        </p:blipFill>
        <p:spPr bwMode="auto">
          <a:xfrm>
            <a:off x="8236437" y="212377"/>
            <a:ext cx="2527642" cy="146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1023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C96C5B-B314-4CBB-8141-70A116D51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 №2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FC21FF-ECFB-4536-A941-5A856DC264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Для покраски 1 м</a:t>
            </a:r>
            <a:r>
              <a:rPr lang="ru-RU" sz="2800" baseline="30000" dirty="0"/>
              <a:t>2 </a:t>
            </a:r>
            <a:r>
              <a:rPr lang="ru-RU" sz="2800" dirty="0"/>
              <a:t>стен требуется 0,2 кг краски. Краска продается в банках. Сколько банок краски нужно купить для ремонта стен кабинета математики, если банки продаются по 13 кг? Рассчитайте стоимость необходимого количества краски.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07739BA-75A2-4EE2-BF40-8807CCD13B3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9742" t="27914" r="23299" b="17944"/>
          <a:stretch/>
        </p:blipFill>
        <p:spPr>
          <a:xfrm>
            <a:off x="1168923" y="3639464"/>
            <a:ext cx="5642043" cy="242360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78C2EB1-30F4-41CA-87D3-1F97B507AEA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59768" t="30679" r="24923" b="25658"/>
          <a:stretch/>
        </p:blipFill>
        <p:spPr>
          <a:xfrm>
            <a:off x="8003358" y="3429000"/>
            <a:ext cx="1866507" cy="2828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9112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C9A909-02BE-4526-B4C4-18AACFD73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Расчет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8EBF95-EC37-4E41-A88E-9EC884BAE8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3270" y="1852492"/>
            <a:ext cx="6935075" cy="448376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200" dirty="0"/>
              <a:t>Стена №1</a:t>
            </a:r>
          </a:p>
          <a:p>
            <a:pPr lvl="1"/>
            <a:r>
              <a:rPr lang="ru-RU" sz="3200" dirty="0"/>
              <a:t>1) Длина стены </a:t>
            </a:r>
            <a:r>
              <a:rPr lang="ru-RU" sz="3200" b="1" dirty="0"/>
              <a:t>5,43 м</a:t>
            </a:r>
          </a:p>
          <a:p>
            <a:pPr lvl="1"/>
            <a:r>
              <a:rPr lang="ru-RU" sz="3200" dirty="0"/>
              <a:t>2) Высота стены </a:t>
            </a:r>
            <a:r>
              <a:rPr lang="ru-RU" sz="3200" b="1" dirty="0"/>
              <a:t>2,9 м</a:t>
            </a:r>
          </a:p>
          <a:p>
            <a:pPr lvl="1"/>
            <a:r>
              <a:rPr lang="ru-RU" sz="3200" dirty="0"/>
              <a:t>3) Площадь стены </a:t>
            </a:r>
            <a:r>
              <a:rPr lang="ru-RU" sz="3200" b="1" dirty="0"/>
              <a:t>5,43 · 2,9= 15,747 м</a:t>
            </a:r>
            <a:r>
              <a:rPr lang="ru-RU" sz="3200" b="1" baseline="30000" dirty="0"/>
              <a:t>2</a:t>
            </a:r>
            <a:endParaRPr lang="ru-RU" sz="3200" b="1" dirty="0"/>
          </a:p>
          <a:p>
            <a:pPr marL="0" indent="0">
              <a:buNone/>
            </a:pPr>
            <a:r>
              <a:rPr lang="ru-RU" sz="3200" dirty="0"/>
              <a:t>Стена №3</a:t>
            </a:r>
          </a:p>
          <a:p>
            <a:pPr lvl="1"/>
            <a:r>
              <a:rPr lang="ru-RU" sz="3200" dirty="0"/>
              <a:t>1) Длина стены </a:t>
            </a:r>
            <a:r>
              <a:rPr lang="ru-RU" sz="3200" b="1" dirty="0"/>
              <a:t>5,43 м</a:t>
            </a:r>
          </a:p>
          <a:p>
            <a:pPr lvl="1"/>
            <a:r>
              <a:rPr lang="ru-RU" sz="3200" dirty="0"/>
              <a:t>2) Высота стены </a:t>
            </a:r>
            <a:r>
              <a:rPr lang="ru-RU" sz="3200" b="1" dirty="0"/>
              <a:t>2,9 м</a:t>
            </a:r>
          </a:p>
          <a:p>
            <a:pPr lvl="1"/>
            <a:r>
              <a:rPr lang="ru-RU" sz="3200" dirty="0"/>
              <a:t>3) Площадь стены </a:t>
            </a:r>
            <a:r>
              <a:rPr lang="ru-RU" sz="3200" b="1" dirty="0"/>
              <a:t>5,43 · 2,9= 15,747 м</a:t>
            </a:r>
            <a:r>
              <a:rPr lang="ru-RU" sz="3200" b="1" baseline="30000" dirty="0"/>
              <a:t>2</a:t>
            </a:r>
            <a:endParaRPr lang="ru-RU" sz="3200" dirty="0"/>
          </a:p>
          <a:p>
            <a:pPr marL="201168" lvl="1" indent="0">
              <a:buNone/>
            </a:pPr>
            <a:endParaRPr lang="ru-RU" sz="3200" dirty="0"/>
          </a:p>
          <a:p>
            <a:pPr marL="179387" lvl="1" indent="0">
              <a:buNone/>
            </a:pPr>
            <a:endParaRPr lang="ru-RU" sz="3200" dirty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F1B9A7B1-1EAB-49CB-8458-4F79F915A88C}"/>
              </a:ext>
            </a:extLst>
          </p:cNvPr>
          <p:cNvGrpSpPr/>
          <p:nvPr/>
        </p:nvGrpSpPr>
        <p:grpSpPr>
          <a:xfrm>
            <a:off x="121607" y="1764070"/>
            <a:ext cx="4440022" cy="4627616"/>
            <a:chOff x="121607" y="1764070"/>
            <a:chExt cx="4440022" cy="4627616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1A5F70A4-2158-433D-8D6A-00C82FA7FB67}"/>
                </a:ext>
              </a:extLst>
            </p:cNvPr>
            <p:cNvSpPr/>
            <p:nvPr/>
          </p:nvSpPr>
          <p:spPr>
            <a:xfrm>
              <a:off x="1097280" y="2375555"/>
              <a:ext cx="2488676" cy="34313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A3FC4FF-1B8F-46EC-88B1-FF36A23AAF0E}"/>
                </a:ext>
              </a:extLst>
            </p:cNvPr>
            <p:cNvSpPr txBox="1"/>
            <p:nvPr/>
          </p:nvSpPr>
          <p:spPr>
            <a:xfrm>
              <a:off x="121607" y="3638520"/>
              <a:ext cx="81304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/>
                <a:t>№2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C71A9EF-F25E-4709-B858-A99C2241704D}"/>
                </a:ext>
              </a:extLst>
            </p:cNvPr>
            <p:cNvSpPr txBox="1"/>
            <p:nvPr/>
          </p:nvSpPr>
          <p:spPr>
            <a:xfrm>
              <a:off x="1935096" y="1764070"/>
              <a:ext cx="81304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/>
                <a:t>№3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5977658-8154-4AF7-AD0C-948C28E809EF}"/>
                </a:ext>
              </a:extLst>
            </p:cNvPr>
            <p:cNvSpPr txBox="1"/>
            <p:nvPr/>
          </p:nvSpPr>
          <p:spPr>
            <a:xfrm>
              <a:off x="3748586" y="3638520"/>
              <a:ext cx="81304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/>
                <a:t>№4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9480885-B7CF-4E6D-AEA1-653B71EEE212}"/>
                </a:ext>
              </a:extLst>
            </p:cNvPr>
            <p:cNvSpPr txBox="1"/>
            <p:nvPr/>
          </p:nvSpPr>
          <p:spPr>
            <a:xfrm>
              <a:off x="1935095" y="5806911"/>
              <a:ext cx="81304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/>
                <a:t>№1</a:t>
              </a:r>
            </a:p>
          </p:txBody>
        </p: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DCDDC704-87C1-4521-ADA1-B0DA87F63896}"/>
                </a:ext>
              </a:extLst>
            </p:cNvPr>
            <p:cNvSpPr/>
            <p:nvPr/>
          </p:nvSpPr>
          <p:spPr>
            <a:xfrm>
              <a:off x="934650" y="2809188"/>
              <a:ext cx="356822" cy="6198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B0452FB3-6D7C-4DAA-B124-410DCD8E3B02}"/>
                </a:ext>
              </a:extLst>
            </p:cNvPr>
            <p:cNvSpPr/>
            <p:nvPr/>
          </p:nvSpPr>
          <p:spPr>
            <a:xfrm>
              <a:off x="934650" y="3657961"/>
              <a:ext cx="356822" cy="6198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6F1C2499-10DE-4FAA-88EE-CC8F45042FF0}"/>
                </a:ext>
              </a:extLst>
            </p:cNvPr>
            <p:cNvSpPr/>
            <p:nvPr/>
          </p:nvSpPr>
          <p:spPr>
            <a:xfrm>
              <a:off x="934650" y="4547884"/>
              <a:ext cx="356822" cy="6198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F4C60935-C36C-4927-84DD-340CEC074C4E}"/>
                </a:ext>
              </a:extLst>
            </p:cNvPr>
            <p:cNvSpPr/>
            <p:nvPr/>
          </p:nvSpPr>
          <p:spPr>
            <a:xfrm>
              <a:off x="3476605" y="2809188"/>
              <a:ext cx="356822" cy="6198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5001670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C9A909-02BE-4526-B4C4-18AACFD73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Расчет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8EBF95-EC37-4E41-A88E-9EC884BAE8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1629" y="1742739"/>
            <a:ext cx="7231303" cy="4572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dirty="0"/>
              <a:t>Стена №4</a:t>
            </a:r>
          </a:p>
          <a:p>
            <a:pPr lvl="1"/>
            <a:r>
              <a:rPr lang="ru-RU" sz="3200" dirty="0"/>
              <a:t>1) Длина стены </a:t>
            </a:r>
            <a:r>
              <a:rPr lang="ru-RU" sz="3200" b="1" dirty="0"/>
              <a:t>8,73 м</a:t>
            </a:r>
          </a:p>
          <a:p>
            <a:pPr lvl="1"/>
            <a:r>
              <a:rPr lang="ru-RU" sz="3200" dirty="0"/>
              <a:t>2) Высота стены </a:t>
            </a:r>
            <a:r>
              <a:rPr lang="ru-RU" sz="3200" b="1" dirty="0"/>
              <a:t>2,9 м</a:t>
            </a:r>
          </a:p>
          <a:p>
            <a:pPr lvl="1"/>
            <a:r>
              <a:rPr lang="ru-RU" sz="3200" dirty="0"/>
              <a:t>3) Площадь стены </a:t>
            </a:r>
            <a:r>
              <a:rPr lang="ru-RU" sz="3200" b="1" dirty="0"/>
              <a:t>8,73 · 2,9= 25,317 м</a:t>
            </a:r>
            <a:r>
              <a:rPr lang="ru-RU" sz="3200" b="1" baseline="30000" dirty="0"/>
              <a:t>2</a:t>
            </a:r>
            <a:endParaRPr lang="ru-RU" sz="3200" dirty="0"/>
          </a:p>
          <a:p>
            <a:pPr lvl="1"/>
            <a:r>
              <a:rPr lang="ru-RU" sz="3200" dirty="0"/>
              <a:t>4) Ширина двери </a:t>
            </a:r>
            <a:r>
              <a:rPr lang="ru-RU" sz="3200" b="1" dirty="0"/>
              <a:t>1,53 м</a:t>
            </a:r>
          </a:p>
          <a:p>
            <a:pPr lvl="1"/>
            <a:r>
              <a:rPr lang="ru-RU" sz="3200" dirty="0"/>
              <a:t>5) Высота двери </a:t>
            </a:r>
            <a:r>
              <a:rPr lang="ru-RU" sz="3200" b="1" dirty="0"/>
              <a:t>2,4 м</a:t>
            </a:r>
          </a:p>
          <a:p>
            <a:pPr lvl="1"/>
            <a:r>
              <a:rPr lang="ru-RU" sz="3200" dirty="0"/>
              <a:t>6) Площадь двери </a:t>
            </a:r>
            <a:r>
              <a:rPr lang="ru-RU" sz="3200" b="1" dirty="0"/>
              <a:t>1,53 · 2,4 = 3,672 м</a:t>
            </a:r>
            <a:r>
              <a:rPr lang="ru-RU" sz="3200" b="1" baseline="30000" dirty="0"/>
              <a:t>2</a:t>
            </a:r>
            <a:endParaRPr lang="ru-RU" sz="3200" b="1" dirty="0"/>
          </a:p>
          <a:p>
            <a:pPr lvl="1"/>
            <a:r>
              <a:rPr lang="ru-RU" sz="3200" dirty="0"/>
              <a:t>7) Площадь стены для покраски = Площадь стены - Площадь двери </a:t>
            </a:r>
          </a:p>
          <a:p>
            <a:pPr lvl="1"/>
            <a:r>
              <a:rPr lang="ru-RU" sz="3200" dirty="0"/>
              <a:t>25,317-3,672=</a:t>
            </a:r>
            <a:r>
              <a:rPr lang="ru-RU" sz="3200" b="1" dirty="0"/>
              <a:t>21,645</a:t>
            </a:r>
            <a:r>
              <a:rPr lang="ru-RU" sz="3200" dirty="0"/>
              <a:t> </a:t>
            </a:r>
            <a:r>
              <a:rPr lang="ru-RU" sz="3200" b="1" dirty="0"/>
              <a:t>м</a:t>
            </a:r>
            <a:r>
              <a:rPr lang="ru-RU" sz="3200" b="1" baseline="30000" dirty="0"/>
              <a:t>2</a:t>
            </a:r>
            <a:endParaRPr lang="ru-RU" sz="3200" dirty="0"/>
          </a:p>
          <a:p>
            <a:pPr marL="358775" lvl="1" indent="-179388"/>
            <a:endParaRPr lang="ru-RU" sz="3200" dirty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F1B9A7B1-1EAB-49CB-8458-4F79F915A88C}"/>
              </a:ext>
            </a:extLst>
          </p:cNvPr>
          <p:cNvGrpSpPr/>
          <p:nvPr/>
        </p:nvGrpSpPr>
        <p:grpSpPr>
          <a:xfrm>
            <a:off x="121607" y="1764070"/>
            <a:ext cx="4440022" cy="4627616"/>
            <a:chOff x="121607" y="1764070"/>
            <a:chExt cx="4440022" cy="4627616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1A5F70A4-2158-433D-8D6A-00C82FA7FB67}"/>
                </a:ext>
              </a:extLst>
            </p:cNvPr>
            <p:cNvSpPr/>
            <p:nvPr/>
          </p:nvSpPr>
          <p:spPr>
            <a:xfrm>
              <a:off x="1097280" y="2375555"/>
              <a:ext cx="2488676" cy="34313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A3FC4FF-1B8F-46EC-88B1-FF36A23AAF0E}"/>
                </a:ext>
              </a:extLst>
            </p:cNvPr>
            <p:cNvSpPr txBox="1"/>
            <p:nvPr/>
          </p:nvSpPr>
          <p:spPr>
            <a:xfrm>
              <a:off x="121607" y="3638520"/>
              <a:ext cx="81304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/>
                <a:t>№2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C71A9EF-F25E-4709-B858-A99C2241704D}"/>
                </a:ext>
              </a:extLst>
            </p:cNvPr>
            <p:cNvSpPr txBox="1"/>
            <p:nvPr/>
          </p:nvSpPr>
          <p:spPr>
            <a:xfrm>
              <a:off x="1935096" y="1764070"/>
              <a:ext cx="81304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/>
                <a:t>№3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5977658-8154-4AF7-AD0C-948C28E809EF}"/>
                </a:ext>
              </a:extLst>
            </p:cNvPr>
            <p:cNvSpPr txBox="1"/>
            <p:nvPr/>
          </p:nvSpPr>
          <p:spPr>
            <a:xfrm>
              <a:off x="3748586" y="3638520"/>
              <a:ext cx="81304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/>
                <a:t>№4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9480885-B7CF-4E6D-AEA1-653B71EEE212}"/>
                </a:ext>
              </a:extLst>
            </p:cNvPr>
            <p:cNvSpPr txBox="1"/>
            <p:nvPr/>
          </p:nvSpPr>
          <p:spPr>
            <a:xfrm>
              <a:off x="1935095" y="5806911"/>
              <a:ext cx="81304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/>
                <a:t>№1</a:t>
              </a:r>
            </a:p>
          </p:txBody>
        </p: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DCDDC704-87C1-4521-ADA1-B0DA87F63896}"/>
                </a:ext>
              </a:extLst>
            </p:cNvPr>
            <p:cNvSpPr/>
            <p:nvPr/>
          </p:nvSpPr>
          <p:spPr>
            <a:xfrm>
              <a:off x="934650" y="2809188"/>
              <a:ext cx="356822" cy="6198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B0452FB3-6D7C-4DAA-B124-410DCD8E3B02}"/>
                </a:ext>
              </a:extLst>
            </p:cNvPr>
            <p:cNvSpPr/>
            <p:nvPr/>
          </p:nvSpPr>
          <p:spPr>
            <a:xfrm>
              <a:off x="934650" y="3657961"/>
              <a:ext cx="356822" cy="6198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6F1C2499-10DE-4FAA-88EE-CC8F45042FF0}"/>
                </a:ext>
              </a:extLst>
            </p:cNvPr>
            <p:cNvSpPr/>
            <p:nvPr/>
          </p:nvSpPr>
          <p:spPr>
            <a:xfrm>
              <a:off x="934650" y="4547884"/>
              <a:ext cx="356822" cy="6198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F4C60935-C36C-4927-84DD-340CEC074C4E}"/>
                </a:ext>
              </a:extLst>
            </p:cNvPr>
            <p:cNvSpPr/>
            <p:nvPr/>
          </p:nvSpPr>
          <p:spPr>
            <a:xfrm>
              <a:off x="3476605" y="2809188"/>
              <a:ext cx="356822" cy="6198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714161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C9A909-02BE-4526-B4C4-18AACFD73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Расчет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8EBF95-EC37-4E41-A88E-9EC884BAE8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1629" y="1656678"/>
            <a:ext cx="7390117" cy="465806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200" dirty="0"/>
              <a:t>Стена №2</a:t>
            </a:r>
          </a:p>
          <a:p>
            <a:pPr lvl="1"/>
            <a:r>
              <a:rPr lang="ru-RU" sz="3200" dirty="0"/>
              <a:t>1) Длина стены </a:t>
            </a:r>
            <a:r>
              <a:rPr lang="ru-RU" sz="3200" b="1" dirty="0"/>
              <a:t>8,73 м</a:t>
            </a:r>
          </a:p>
          <a:p>
            <a:pPr lvl="1"/>
            <a:r>
              <a:rPr lang="ru-RU" sz="3200" dirty="0"/>
              <a:t>2) Высота стены </a:t>
            </a:r>
            <a:r>
              <a:rPr lang="ru-RU" sz="3200" b="1" dirty="0"/>
              <a:t>2,9 м</a:t>
            </a:r>
          </a:p>
          <a:p>
            <a:pPr lvl="1"/>
            <a:r>
              <a:rPr lang="ru-RU" sz="3200" dirty="0"/>
              <a:t>3) Площадь стены </a:t>
            </a:r>
            <a:r>
              <a:rPr lang="ru-RU" sz="3200" b="1" dirty="0"/>
              <a:t>8,73 · 2,9= 25,317 м</a:t>
            </a:r>
            <a:r>
              <a:rPr lang="ru-RU" sz="3200" b="1" baseline="30000" dirty="0"/>
              <a:t>2</a:t>
            </a:r>
            <a:endParaRPr lang="ru-RU" sz="3200" dirty="0"/>
          </a:p>
          <a:p>
            <a:pPr lvl="1"/>
            <a:r>
              <a:rPr lang="ru-RU" sz="3200" dirty="0"/>
              <a:t>4) Ширина окна </a:t>
            </a:r>
            <a:r>
              <a:rPr lang="ru-RU" sz="3200" b="1" dirty="0"/>
              <a:t>1,85 м</a:t>
            </a:r>
          </a:p>
          <a:p>
            <a:pPr lvl="1"/>
            <a:r>
              <a:rPr lang="ru-RU" sz="3200" dirty="0"/>
              <a:t>5) Высота окна </a:t>
            </a:r>
            <a:r>
              <a:rPr lang="ru-RU" sz="3200" b="1" dirty="0"/>
              <a:t>2,1 м</a:t>
            </a:r>
          </a:p>
          <a:p>
            <a:pPr lvl="1"/>
            <a:r>
              <a:rPr lang="ru-RU" sz="3200" dirty="0"/>
              <a:t>6) Площадь окна </a:t>
            </a:r>
            <a:r>
              <a:rPr lang="ru-RU" sz="3200" b="1" dirty="0"/>
              <a:t>1,85 · 2,1 = 3,885 м</a:t>
            </a:r>
            <a:r>
              <a:rPr lang="ru-RU" sz="3200" b="1" baseline="30000" dirty="0"/>
              <a:t>2 </a:t>
            </a:r>
            <a:endParaRPr lang="ru-RU" sz="3200" b="1" dirty="0"/>
          </a:p>
          <a:p>
            <a:pPr lvl="1"/>
            <a:r>
              <a:rPr lang="ru-RU" sz="3200" dirty="0"/>
              <a:t>7) Площадь всех окон </a:t>
            </a:r>
            <a:r>
              <a:rPr lang="ru-RU" sz="3200" b="1" dirty="0"/>
              <a:t>3 · 3,885 = 11,655 м</a:t>
            </a:r>
            <a:r>
              <a:rPr lang="ru-RU" sz="3200" b="1" baseline="30000" dirty="0"/>
              <a:t>2 </a:t>
            </a:r>
            <a:endParaRPr lang="ru-RU" sz="3200" dirty="0"/>
          </a:p>
          <a:p>
            <a:pPr lvl="1"/>
            <a:r>
              <a:rPr lang="ru-RU" sz="3200" dirty="0"/>
              <a:t>8) Площадь стены для покраски= Площадь стены - Площадь всех окон </a:t>
            </a:r>
          </a:p>
          <a:p>
            <a:pPr lvl="1"/>
            <a:r>
              <a:rPr lang="ru-RU" sz="3200" b="1" dirty="0"/>
              <a:t>25,317-11,655= 13,622 м</a:t>
            </a:r>
            <a:r>
              <a:rPr lang="ru-RU" sz="3200" b="1" baseline="30000" dirty="0"/>
              <a:t>2</a:t>
            </a:r>
            <a:endParaRPr lang="ru-RU" sz="3200" dirty="0"/>
          </a:p>
          <a:p>
            <a:pPr marL="358775" lvl="1" indent="-179388"/>
            <a:endParaRPr lang="ru-RU" sz="3200" dirty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F1B9A7B1-1EAB-49CB-8458-4F79F915A88C}"/>
              </a:ext>
            </a:extLst>
          </p:cNvPr>
          <p:cNvGrpSpPr/>
          <p:nvPr/>
        </p:nvGrpSpPr>
        <p:grpSpPr>
          <a:xfrm>
            <a:off x="121607" y="1764070"/>
            <a:ext cx="4440022" cy="4627616"/>
            <a:chOff x="121607" y="1764070"/>
            <a:chExt cx="4440022" cy="4627616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1A5F70A4-2158-433D-8D6A-00C82FA7FB67}"/>
                </a:ext>
              </a:extLst>
            </p:cNvPr>
            <p:cNvSpPr/>
            <p:nvPr/>
          </p:nvSpPr>
          <p:spPr>
            <a:xfrm>
              <a:off x="1097280" y="2375555"/>
              <a:ext cx="2488676" cy="34313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A3FC4FF-1B8F-46EC-88B1-FF36A23AAF0E}"/>
                </a:ext>
              </a:extLst>
            </p:cNvPr>
            <p:cNvSpPr txBox="1"/>
            <p:nvPr/>
          </p:nvSpPr>
          <p:spPr>
            <a:xfrm>
              <a:off x="121607" y="3638520"/>
              <a:ext cx="81304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/>
                <a:t>№2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C71A9EF-F25E-4709-B858-A99C2241704D}"/>
                </a:ext>
              </a:extLst>
            </p:cNvPr>
            <p:cNvSpPr txBox="1"/>
            <p:nvPr/>
          </p:nvSpPr>
          <p:spPr>
            <a:xfrm>
              <a:off x="1935096" y="1764070"/>
              <a:ext cx="81304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/>
                <a:t>№3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5977658-8154-4AF7-AD0C-948C28E809EF}"/>
                </a:ext>
              </a:extLst>
            </p:cNvPr>
            <p:cNvSpPr txBox="1"/>
            <p:nvPr/>
          </p:nvSpPr>
          <p:spPr>
            <a:xfrm>
              <a:off x="3748586" y="3638520"/>
              <a:ext cx="81304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/>
                <a:t>№4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9480885-B7CF-4E6D-AEA1-653B71EEE212}"/>
                </a:ext>
              </a:extLst>
            </p:cNvPr>
            <p:cNvSpPr txBox="1"/>
            <p:nvPr/>
          </p:nvSpPr>
          <p:spPr>
            <a:xfrm>
              <a:off x="1935095" y="5806911"/>
              <a:ext cx="81304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/>
                <a:t>№1</a:t>
              </a:r>
            </a:p>
          </p:txBody>
        </p: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DCDDC704-87C1-4521-ADA1-B0DA87F63896}"/>
                </a:ext>
              </a:extLst>
            </p:cNvPr>
            <p:cNvSpPr/>
            <p:nvPr/>
          </p:nvSpPr>
          <p:spPr>
            <a:xfrm>
              <a:off x="934650" y="2809188"/>
              <a:ext cx="356822" cy="6198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B0452FB3-6D7C-4DAA-B124-410DCD8E3B02}"/>
                </a:ext>
              </a:extLst>
            </p:cNvPr>
            <p:cNvSpPr/>
            <p:nvPr/>
          </p:nvSpPr>
          <p:spPr>
            <a:xfrm>
              <a:off x="934650" y="3657961"/>
              <a:ext cx="356822" cy="6198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6F1C2499-10DE-4FAA-88EE-CC8F45042FF0}"/>
                </a:ext>
              </a:extLst>
            </p:cNvPr>
            <p:cNvSpPr/>
            <p:nvPr/>
          </p:nvSpPr>
          <p:spPr>
            <a:xfrm>
              <a:off x="934650" y="4547884"/>
              <a:ext cx="356822" cy="6198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F4C60935-C36C-4927-84DD-340CEC074C4E}"/>
                </a:ext>
              </a:extLst>
            </p:cNvPr>
            <p:cNvSpPr/>
            <p:nvPr/>
          </p:nvSpPr>
          <p:spPr>
            <a:xfrm>
              <a:off x="3476605" y="2809188"/>
              <a:ext cx="356822" cy="6198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8752491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C9A909-02BE-4526-B4C4-18AACFD73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Расчет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8EBF95-EC37-4E41-A88E-9EC884BAE8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61919"/>
            <a:ext cx="5876918" cy="4023360"/>
          </a:xfrm>
        </p:spPr>
        <p:txBody>
          <a:bodyPr>
            <a:normAutofit/>
          </a:bodyPr>
          <a:lstStyle/>
          <a:p>
            <a:pPr marL="636587" lvl="1" indent="-457200">
              <a:buFont typeface="Wingdings" panose="05000000000000000000" pitchFamily="2" charset="2"/>
              <a:buChar char="Ø"/>
            </a:pPr>
            <a:r>
              <a:rPr lang="ru-RU" sz="2800" dirty="0"/>
              <a:t>Площадь для покраски = Сумме площадей всех стен</a:t>
            </a:r>
          </a:p>
          <a:p>
            <a:pPr marL="636587" lvl="1" indent="-457200">
              <a:buFont typeface="Wingdings" panose="05000000000000000000" pitchFamily="2" charset="2"/>
              <a:buChar char="Ø"/>
            </a:pPr>
            <a:r>
              <a:rPr lang="ru-RU" sz="2800" dirty="0"/>
              <a:t>Площадь для покраски · 0,2 кг = Всего краски</a:t>
            </a:r>
          </a:p>
          <a:p>
            <a:pPr marL="636587" lvl="1" indent="-457200">
              <a:buFont typeface="Wingdings" panose="05000000000000000000" pitchFamily="2" charset="2"/>
              <a:buChar char="Ø"/>
            </a:pPr>
            <a:r>
              <a:rPr lang="ru-RU" sz="2800" dirty="0"/>
              <a:t>Всего краски : Объем банки = Количество банок</a:t>
            </a:r>
          </a:p>
          <a:p>
            <a:pPr marL="636587" lvl="1" indent="-457200">
              <a:buFont typeface="Wingdings" panose="05000000000000000000" pitchFamily="2" charset="2"/>
              <a:buChar char="Ø"/>
            </a:pPr>
            <a:r>
              <a:rPr lang="ru-RU" sz="2800" dirty="0"/>
              <a:t>Количество банок · Цена одной банки = Стоимость краски</a:t>
            </a:r>
          </a:p>
          <a:p>
            <a:pPr marL="636587" lvl="1" indent="-457200">
              <a:buFont typeface="Wingdings" panose="05000000000000000000" pitchFamily="2" charset="2"/>
              <a:buChar char="Ø"/>
            </a:pPr>
            <a:endParaRPr lang="ru-RU" sz="2800" dirty="0"/>
          </a:p>
          <a:p>
            <a:pPr marL="636587" lvl="1" indent="-457200">
              <a:buFont typeface="Wingdings" panose="05000000000000000000" pitchFamily="2" charset="2"/>
              <a:buChar char="Ø"/>
            </a:pPr>
            <a:endParaRPr lang="ru-RU" sz="2800" dirty="0"/>
          </a:p>
          <a:p>
            <a:pPr marL="358775" lvl="1" indent="-179388"/>
            <a:endParaRPr lang="ru-RU" sz="2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25E63D-28E9-41F3-B8EA-FDDB428AB643}"/>
              </a:ext>
            </a:extLst>
          </p:cNvPr>
          <p:cNvSpPr txBox="1"/>
          <p:nvPr/>
        </p:nvSpPr>
        <p:spPr>
          <a:xfrm>
            <a:off x="7576076" y="259893"/>
            <a:ext cx="4084881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800" dirty="0"/>
              <a:t>Для покраски 1 м</a:t>
            </a:r>
            <a:r>
              <a:rPr lang="ru-RU" sz="2800" baseline="30000" dirty="0"/>
              <a:t>2 </a:t>
            </a:r>
            <a:r>
              <a:rPr lang="ru-RU" sz="2800" dirty="0"/>
              <a:t>стен </a:t>
            </a:r>
          </a:p>
          <a:p>
            <a:r>
              <a:rPr lang="ru-RU" sz="2800" dirty="0"/>
              <a:t>требуется 0,2 кг краски </a:t>
            </a:r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id="{1DA2F408-775F-4914-BCF3-7F2973E3B62B}"/>
              </a:ext>
            </a:extLst>
          </p:cNvPr>
          <p:cNvSpPr txBox="1">
            <a:spLocks/>
          </p:cNvSpPr>
          <p:nvPr/>
        </p:nvSpPr>
        <p:spPr>
          <a:xfrm>
            <a:off x="5647765" y="1861919"/>
            <a:ext cx="6544235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6587" lvl="1" indent="-457200">
              <a:buFont typeface="Wingdings" panose="05000000000000000000" pitchFamily="2" charset="2"/>
              <a:buChar char="Ø"/>
            </a:pPr>
            <a:r>
              <a:rPr lang="ru-RU" sz="2800" dirty="0"/>
              <a:t>Площадь для покраски =</a:t>
            </a:r>
          </a:p>
          <a:p>
            <a:pPr marL="636587" lvl="1" indent="-457200">
              <a:buNone/>
            </a:pPr>
            <a:r>
              <a:rPr lang="ru-RU" sz="2800" dirty="0"/>
              <a:t>15,747+15,747+21,645+13,622=66,761 м</a:t>
            </a:r>
            <a:r>
              <a:rPr lang="ru-RU" sz="2800" baseline="30000" dirty="0"/>
              <a:t>2</a:t>
            </a:r>
            <a:endParaRPr lang="ru-RU" sz="2800" dirty="0"/>
          </a:p>
          <a:p>
            <a:pPr marL="636587" lvl="1" indent="-457200">
              <a:buFont typeface="Wingdings" panose="05000000000000000000" pitchFamily="2" charset="2"/>
              <a:buChar char="Ø"/>
            </a:pPr>
            <a:r>
              <a:rPr lang="ru-RU" sz="2800" dirty="0"/>
              <a:t>Всего краски = </a:t>
            </a:r>
          </a:p>
          <a:p>
            <a:pPr marL="636587" lvl="1" indent="-457200">
              <a:buFont typeface="Wingdings" panose="05000000000000000000" pitchFamily="2" charset="2"/>
              <a:buChar char="Ø"/>
            </a:pPr>
            <a:endParaRPr lang="ru-RU" sz="2800" dirty="0"/>
          </a:p>
          <a:p>
            <a:pPr marL="636587" lvl="1" indent="-457200">
              <a:buFont typeface="Wingdings" panose="05000000000000000000" pitchFamily="2" charset="2"/>
              <a:buChar char="Ø"/>
            </a:pPr>
            <a:r>
              <a:rPr lang="ru-RU" sz="2800" dirty="0"/>
              <a:t>Количество банок = </a:t>
            </a:r>
          </a:p>
          <a:p>
            <a:pPr marL="636587" lvl="1" indent="-457200">
              <a:buFont typeface="Wingdings" panose="05000000000000000000" pitchFamily="2" charset="2"/>
              <a:buChar char="Ø"/>
            </a:pPr>
            <a:endParaRPr lang="ru-RU" sz="2800" dirty="0"/>
          </a:p>
          <a:p>
            <a:pPr marL="636587" lvl="1" indent="-457200">
              <a:buFont typeface="Wingdings" panose="05000000000000000000" pitchFamily="2" charset="2"/>
              <a:buChar char="Ø"/>
            </a:pPr>
            <a:r>
              <a:rPr lang="ru-RU" sz="2800" dirty="0"/>
              <a:t>Стоимость краски =</a:t>
            </a:r>
          </a:p>
          <a:p>
            <a:pPr marL="636587" lvl="1" indent="-457200">
              <a:buFont typeface="Wingdings" panose="05000000000000000000" pitchFamily="2" charset="2"/>
              <a:buChar char="Ø"/>
            </a:pPr>
            <a:endParaRPr lang="ru-RU" sz="2800" dirty="0"/>
          </a:p>
          <a:p>
            <a:pPr marL="636587" lvl="1" indent="-457200">
              <a:buFont typeface="Wingdings" panose="05000000000000000000" pitchFamily="2" charset="2"/>
              <a:buChar char="Ø"/>
            </a:pPr>
            <a:endParaRPr lang="ru-RU" sz="2800" dirty="0"/>
          </a:p>
          <a:p>
            <a:pPr marL="358775" lvl="1" indent="-179388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166691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9E08B40-98E1-46B3-8692-AD822F7B3E94}"/>
              </a:ext>
            </a:extLst>
          </p:cNvPr>
          <p:cNvSpPr/>
          <p:nvPr/>
        </p:nvSpPr>
        <p:spPr>
          <a:xfrm>
            <a:off x="2397834" y="2459504"/>
            <a:ext cx="7495835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Ремонт пола </a:t>
            </a:r>
          </a:p>
          <a:p>
            <a:pPr algn="ctr"/>
            <a:r>
              <a:rPr lang="ru-RU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кабинета математики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F7740F4E-B2BC-49C3-B222-6825544ED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282" y="53230"/>
            <a:ext cx="2157104" cy="1620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270D4DA7-7BD2-4D1E-9CF9-107450CD13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2661"/>
          <a:stretch/>
        </p:blipFill>
        <p:spPr bwMode="auto">
          <a:xfrm>
            <a:off x="4959416" y="106460"/>
            <a:ext cx="1793991" cy="156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4EF3174F-A64C-4684-A1CB-8C763B8875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8" b="13016"/>
          <a:stretch/>
        </p:blipFill>
        <p:spPr bwMode="auto">
          <a:xfrm>
            <a:off x="8236437" y="212377"/>
            <a:ext cx="2527642" cy="146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5587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56A395-7516-4DEA-8FD1-A9872BA2A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 №3. Покрасить пол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E33386-E10A-45F7-BAB0-76270BEE7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328" y="1845734"/>
            <a:ext cx="6212264" cy="4023360"/>
          </a:xfrm>
        </p:spPr>
        <p:txBody>
          <a:bodyPr>
            <a:normAutofit/>
          </a:bodyPr>
          <a:lstStyle/>
          <a:p>
            <a:r>
              <a:rPr lang="ru-RU" sz="2800" dirty="0"/>
              <a:t>Для покраски 1 м</a:t>
            </a:r>
            <a:r>
              <a:rPr lang="ru-RU" sz="2800" baseline="30000" dirty="0"/>
              <a:t>2 </a:t>
            </a:r>
            <a:r>
              <a:rPr lang="ru-RU" sz="2800" dirty="0"/>
              <a:t>пола требуется 0,2 кг краски. Краска продается в банках. Сколько банок краски нужно купить для покраски пола кабинета математики, если банки продаются по 2,7 кг, 10 кг? Рассчитайте стоимость необходимого количества краски.</a:t>
            </a:r>
          </a:p>
          <a:p>
            <a:endParaRPr lang="ru-RU" sz="28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8C3E9D9-67A5-47AA-8126-B4C7EDA778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082" t="30679" r="38840" b="27114"/>
          <a:stretch/>
        </p:blipFill>
        <p:spPr>
          <a:xfrm>
            <a:off x="6749592" y="1923069"/>
            <a:ext cx="5345615" cy="3985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126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06A5B8-72E9-4D55-B07B-7E4EFC0AA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Расчет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C3A76B04-C0E1-4758-A3C8-11BB306DC6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6963" y="1846263"/>
            <a:ext cx="10058400" cy="4022725"/>
          </a:xfrm>
        </p:spPr>
        <p:txBody>
          <a:bodyPr>
            <a:normAutofit/>
          </a:bodyPr>
          <a:lstStyle/>
          <a:p>
            <a:pPr marL="636587" lvl="1" indent="-457200">
              <a:buFont typeface="Wingdings" panose="05000000000000000000" pitchFamily="2" charset="2"/>
              <a:buChar char="Ø"/>
            </a:pPr>
            <a:r>
              <a:rPr lang="ru-RU" sz="2800" dirty="0"/>
              <a:t>Длина кабинета = </a:t>
            </a:r>
          </a:p>
          <a:p>
            <a:pPr marL="636587" lvl="1" indent="-457200">
              <a:buFont typeface="Wingdings" panose="05000000000000000000" pitchFamily="2" charset="2"/>
              <a:buChar char="Ø"/>
            </a:pPr>
            <a:r>
              <a:rPr lang="ru-RU" sz="2800" dirty="0"/>
              <a:t>Ширина кабинета =</a:t>
            </a:r>
          </a:p>
          <a:p>
            <a:pPr marL="636587" lvl="1" indent="-457200">
              <a:buFont typeface="Wingdings" panose="05000000000000000000" pitchFamily="2" charset="2"/>
              <a:buChar char="Ø"/>
            </a:pPr>
            <a:r>
              <a:rPr lang="ru-RU" sz="2800" dirty="0"/>
              <a:t>Площадь кабинета =</a:t>
            </a:r>
          </a:p>
          <a:p>
            <a:pPr marL="636587" lvl="1" indent="-457200">
              <a:buFont typeface="Wingdings" panose="05000000000000000000" pitchFamily="2" charset="2"/>
              <a:buChar char="Ø"/>
            </a:pPr>
            <a:r>
              <a:rPr lang="ru-RU" sz="2800" dirty="0"/>
              <a:t>Площадь кабинета· 0,2 кг = Всего краски</a:t>
            </a:r>
          </a:p>
          <a:p>
            <a:pPr marL="636587" lvl="1" indent="-457200">
              <a:buFont typeface="Wingdings" panose="05000000000000000000" pitchFamily="2" charset="2"/>
              <a:buChar char="Ø"/>
            </a:pPr>
            <a:r>
              <a:rPr lang="ru-RU" sz="2800" dirty="0"/>
              <a:t>Всего краски : Объем банки = Количество банок</a:t>
            </a:r>
          </a:p>
          <a:p>
            <a:pPr marL="636587" lvl="1" indent="-457200">
              <a:buFont typeface="Wingdings" panose="05000000000000000000" pitchFamily="2" charset="2"/>
              <a:buChar char="Ø"/>
            </a:pPr>
            <a:r>
              <a:rPr lang="ru-RU" sz="2800" dirty="0"/>
              <a:t>Количество банок · Цена одной банки = Стоимость краски</a:t>
            </a:r>
          </a:p>
          <a:p>
            <a:pPr marL="636587" lvl="1" indent="-457200">
              <a:buFont typeface="Wingdings" panose="05000000000000000000" pitchFamily="2" charset="2"/>
              <a:buChar char="Ø"/>
            </a:pPr>
            <a:endParaRPr lang="ru-RU" sz="2800" dirty="0"/>
          </a:p>
          <a:p>
            <a:pPr marL="636587" lvl="1" indent="-457200">
              <a:buFont typeface="Wingdings" panose="05000000000000000000" pitchFamily="2" charset="2"/>
              <a:buChar char="Ø"/>
            </a:pPr>
            <a:endParaRPr lang="ru-RU" sz="2800" dirty="0"/>
          </a:p>
          <a:p>
            <a:pPr marL="358775" lvl="1" indent="-179388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245458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FE6EA4-7959-4C6E-9971-7A0507A63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 №4. Постелить линолеум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5DBE3DA5-2710-4B21-BE0B-B61243EB0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075" y="1808555"/>
            <a:ext cx="7481428" cy="4279924"/>
          </a:xfrm>
        </p:spPr>
        <p:txBody>
          <a:bodyPr>
            <a:normAutofit/>
          </a:bodyPr>
          <a:lstStyle/>
          <a:p>
            <a:r>
              <a:rPr lang="ru-RU" sz="2800" dirty="0"/>
              <a:t>В кабинете математике необходимо постелить линолеум. Линолеум продается шириной 3м. Сколько метров линолеума необходимо купить? Рассчитайте стоимость необходимого количества линолеума.</a:t>
            </a:r>
          </a:p>
          <a:p>
            <a:endParaRPr lang="ru-RU" sz="28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C1B3F08-8D3C-4FA3-BF6A-5B4999D5DD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836" t="31478" r="42165" b="29297"/>
          <a:stretch/>
        </p:blipFill>
        <p:spPr>
          <a:xfrm>
            <a:off x="8436990" y="1910497"/>
            <a:ext cx="3082565" cy="441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534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1F22FF-A813-4964-9308-E1F927B57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необходимо знать для того, чтобы сделать ремонт помещения?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3AA255-9F6A-4BA7-B551-9B3791105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352598" cy="388051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3200" dirty="0"/>
              <a:t>Площадь потолка. Для чего? Что можем узнать?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/>
              <a:t>Площадь стен. Для чего? Что можем узнать?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/>
              <a:t>Площадь пола. Для чего? Что можем узнать?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/>
              <a:t>Площадь окна и проема двери. Для чего? Что можем узнать?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/>
              <a:t>Периметр потолка и пола. Для чего? Что можем узнать?</a:t>
            </a:r>
          </a:p>
        </p:txBody>
      </p:sp>
    </p:spTree>
    <p:extLst>
      <p:ext uri="{BB962C8B-B14F-4D97-AF65-F5344CB8AC3E}">
        <p14:creationId xmlns:p14="http://schemas.microsoft.com/office/powerpoint/2010/main" val="2806983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4CACF7-1F4E-4385-894A-70E76715A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Расчет	для линолеума в длину пола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252831-8860-4A2C-AE2B-4929884979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023" y="1845734"/>
            <a:ext cx="11302737" cy="4023360"/>
          </a:xfrm>
        </p:spPr>
        <p:txBody>
          <a:bodyPr>
            <a:normAutofit/>
          </a:bodyPr>
          <a:lstStyle/>
          <a:p>
            <a:r>
              <a:rPr lang="ru-RU" sz="2800" dirty="0"/>
              <a:t>Длина пола = </a:t>
            </a:r>
          </a:p>
          <a:p>
            <a:r>
              <a:rPr lang="ru-RU" sz="2800" dirty="0"/>
              <a:t>Ширина пола = </a:t>
            </a:r>
          </a:p>
          <a:p>
            <a:r>
              <a:rPr lang="ru-RU" sz="2800" dirty="0"/>
              <a:t>Количество полос линолеума = Ширина пола : 3 </a:t>
            </a:r>
          </a:p>
          <a:p>
            <a:r>
              <a:rPr lang="ru-RU" sz="2800" dirty="0"/>
              <a:t>Всего метров линолеума =  Количество полос · Длину пола</a:t>
            </a:r>
          </a:p>
          <a:p>
            <a:r>
              <a:rPr lang="ru-RU" sz="2800" dirty="0"/>
              <a:t>Стоимость линолеума = Всего метров линолеума · Цена 1 м</a:t>
            </a:r>
            <a:r>
              <a:rPr lang="ru-RU" sz="2800" baseline="30000" dirty="0"/>
              <a:t>2 </a:t>
            </a:r>
            <a:r>
              <a:rPr lang="ru-RU" sz="2800" dirty="0"/>
              <a:t>линолеума</a:t>
            </a:r>
          </a:p>
        </p:txBody>
      </p:sp>
    </p:spTree>
    <p:extLst>
      <p:ext uri="{BB962C8B-B14F-4D97-AF65-F5344CB8AC3E}">
        <p14:creationId xmlns:p14="http://schemas.microsoft.com/office/powerpoint/2010/main" val="8582286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4CACF7-1F4E-4385-894A-70E76715A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Расчет	для линолеума в ширину пола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252831-8860-4A2C-AE2B-4929884979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9969788" cy="4023360"/>
          </a:xfrm>
        </p:spPr>
        <p:txBody>
          <a:bodyPr>
            <a:normAutofit/>
          </a:bodyPr>
          <a:lstStyle/>
          <a:p>
            <a:r>
              <a:rPr lang="ru-RU" sz="2800" dirty="0"/>
              <a:t>Ширина пола = </a:t>
            </a:r>
          </a:p>
          <a:p>
            <a:r>
              <a:rPr lang="ru-RU" sz="2800" dirty="0"/>
              <a:t>Длина пола = </a:t>
            </a:r>
          </a:p>
          <a:p>
            <a:r>
              <a:rPr lang="ru-RU" sz="2800" dirty="0"/>
              <a:t>Количество полос линолеума = Длина пола : 3 </a:t>
            </a:r>
          </a:p>
          <a:p>
            <a:r>
              <a:rPr lang="ru-RU" sz="2800" dirty="0"/>
              <a:t>Всего метров линолеума =  Количество полос · Ширину пола</a:t>
            </a:r>
          </a:p>
          <a:p>
            <a:r>
              <a:rPr lang="ru-RU" sz="2800" dirty="0"/>
              <a:t>Стоимость линолеума = Всего метров линолеума · Цена 1 м</a:t>
            </a:r>
            <a:r>
              <a:rPr lang="ru-RU" sz="2800" baseline="30000" dirty="0"/>
              <a:t>2 </a:t>
            </a:r>
            <a:r>
              <a:rPr lang="ru-RU" sz="2800" dirty="0"/>
              <a:t>линолеума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384127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53CFCB6-6909-4D88-A66C-834534BFD3DB}"/>
              </a:ext>
            </a:extLst>
          </p:cNvPr>
          <p:cNvSpPr/>
          <p:nvPr/>
        </p:nvSpPr>
        <p:spPr>
          <a:xfrm>
            <a:off x="925908" y="2967335"/>
            <a:ext cx="10340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Спасибо вам за ремонт кабинета!</a:t>
            </a:r>
          </a:p>
        </p:txBody>
      </p:sp>
    </p:spTree>
    <p:extLst>
      <p:ext uri="{BB962C8B-B14F-4D97-AF65-F5344CB8AC3E}">
        <p14:creationId xmlns:p14="http://schemas.microsoft.com/office/powerpoint/2010/main" val="908194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9E08B40-98E1-46B3-8692-AD822F7B3E94}"/>
              </a:ext>
            </a:extLst>
          </p:cNvPr>
          <p:cNvSpPr/>
          <p:nvPr/>
        </p:nvSpPr>
        <p:spPr>
          <a:xfrm>
            <a:off x="1077537" y="2459504"/>
            <a:ext cx="10136429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Ремонт кабинета математики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F7740F4E-B2BC-49C3-B222-6825544ED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282" y="53230"/>
            <a:ext cx="2157104" cy="1620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270D4DA7-7BD2-4D1E-9CF9-107450CD13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2661"/>
          <a:stretch/>
        </p:blipFill>
        <p:spPr bwMode="auto">
          <a:xfrm>
            <a:off x="4959416" y="106460"/>
            <a:ext cx="1793991" cy="156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4EF3174F-A64C-4684-A1CB-8C763B8875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8" b="13016"/>
          <a:stretch/>
        </p:blipFill>
        <p:spPr bwMode="auto">
          <a:xfrm>
            <a:off x="8236437" y="212377"/>
            <a:ext cx="2527642" cy="146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9405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03C9CE-1BB1-434E-85AE-DF5381A3C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необходимо купить?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84C8FB-951F-401E-905E-A3411D189C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ru-RU" sz="2800" dirty="0"/>
              <a:t>Краска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800" dirty="0"/>
              <a:t>Кисть 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800" dirty="0"/>
              <a:t>Валик 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800" dirty="0"/>
              <a:t>Ванночка для краски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800" dirty="0"/>
              <a:t>Респиратор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800" dirty="0"/>
              <a:t>Очки защитные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800" dirty="0"/>
              <a:t>Перчатки 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7A0CEE95-5976-4588-A960-062D278484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5729" y="23799"/>
            <a:ext cx="2255666" cy="1694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1A11D47-50B9-4759-9A6D-423A94E0EC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11" b="10398"/>
          <a:stretch/>
        </p:blipFill>
        <p:spPr bwMode="auto">
          <a:xfrm>
            <a:off x="3209573" y="2027583"/>
            <a:ext cx="2503245" cy="12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ED4D258-2E87-4C56-B14D-D41347570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184" y="1889545"/>
            <a:ext cx="1902945" cy="1902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7C9E233D-D924-469A-A04B-EED31CC52C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48" b="7706"/>
          <a:stretch/>
        </p:blipFill>
        <p:spPr bwMode="auto">
          <a:xfrm>
            <a:off x="8809491" y="1817054"/>
            <a:ext cx="2643809" cy="1968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3BACC135-96D7-4667-90CE-9379649EA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389" y="3831130"/>
            <a:ext cx="2264675" cy="226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5A33895C-1526-498D-BDC4-74E11A1B1A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8" t="20505" r="7466" b="20621"/>
          <a:stretch/>
        </p:blipFill>
        <p:spPr bwMode="auto">
          <a:xfrm>
            <a:off x="7060224" y="3900864"/>
            <a:ext cx="2643809" cy="145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0830CD08-24F2-44C3-ACC8-CBB337C378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9" r="19744" b="7304"/>
          <a:stretch/>
        </p:blipFill>
        <p:spPr bwMode="auto">
          <a:xfrm>
            <a:off x="10066338" y="3705842"/>
            <a:ext cx="1650745" cy="2350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92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31A639-060A-46E8-AB33-6B1935563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 №1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86C76C-EA21-4873-BF3B-54BEA8CD7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Для покраски 1 м</a:t>
            </a:r>
            <a:r>
              <a:rPr lang="ru-RU" sz="3200" baseline="30000" dirty="0"/>
              <a:t>2 </a:t>
            </a:r>
            <a:r>
              <a:rPr lang="ru-RU" sz="3200" dirty="0"/>
              <a:t>потолка требуется 160 г краски. Краска продается в банках. Сколько банок краски нужно купить для ремонта потолка кабинета математики, если банки продаются по 0,9 кг, 1,3 кг, 2,5 кг, 3 кг, 7 кг, 13 кг? Рассчитайте стоимость необходимой краски. Рассчитайте стоимость всего ремонта потолка.</a:t>
            </a:r>
          </a:p>
        </p:txBody>
      </p:sp>
    </p:spTree>
    <p:extLst>
      <p:ext uri="{BB962C8B-B14F-4D97-AF65-F5344CB8AC3E}">
        <p14:creationId xmlns:p14="http://schemas.microsoft.com/office/powerpoint/2010/main" val="3470908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C149C1-62B5-43C2-A8EB-262033893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 №1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BD86A67D-0946-4CDE-AC2E-2E627A85271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7867456"/>
              </p:ext>
            </p:extLst>
          </p:nvPr>
        </p:nvGraphicFramePr>
        <p:xfrm>
          <a:off x="416051" y="1831953"/>
          <a:ext cx="11420857" cy="42077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7272">
                  <a:extLst>
                    <a:ext uri="{9D8B030D-6E8A-4147-A177-3AD203B41FA5}">
                      <a16:colId xmlns:a16="http://schemas.microsoft.com/office/drawing/2014/main" val="2953575280"/>
                    </a:ext>
                  </a:extLst>
                </a:gridCol>
                <a:gridCol w="8723585">
                  <a:extLst>
                    <a:ext uri="{9D8B030D-6E8A-4147-A177-3AD203B41FA5}">
                      <a16:colId xmlns:a16="http://schemas.microsoft.com/office/drawing/2014/main" val="286350942"/>
                    </a:ext>
                  </a:extLst>
                </a:gridCol>
              </a:tblGrid>
              <a:tr h="6011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Объем банки</a:t>
                      </a:r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/>
                        <a:t>1) 160 г = 0,16 кг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/>
                        <a:t>2) Площадь потолка · 0,16 кг = Всего краски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/>
                        <a:t>3) Всего краски : Объем банки = Количество банок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/>
                        <a:t>4) Количество банок · Цена одной банки = Стоимость краски</a:t>
                      </a:r>
                    </a:p>
                    <a:p>
                      <a:endParaRPr lang="ru-RU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1870760"/>
                  </a:ext>
                </a:extLst>
              </a:tr>
              <a:tr h="6011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0,9 кг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/>
                        <a:t>1) 160 г = 0,16 кг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/>
                        <a:t>2) Площадь потолка · 0,16 кг = Всего краски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/>
                        <a:t>3) Всего краски : Объем банки = Количество банок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/>
                        <a:t>4) Количество банок · Цена одной банки = Стоимость краски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225799"/>
                  </a:ext>
                </a:extLst>
              </a:tr>
              <a:tr h="6011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1,3 кг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4022394"/>
                  </a:ext>
                </a:extLst>
              </a:tr>
              <a:tr h="6011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2,5 кг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65525"/>
                  </a:ext>
                </a:extLst>
              </a:tr>
              <a:tr h="6011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3 кг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739150"/>
                  </a:ext>
                </a:extLst>
              </a:tr>
              <a:tr h="6011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7 кг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557948"/>
                  </a:ext>
                </a:extLst>
              </a:tr>
              <a:tr h="6011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13 кг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21084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0120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Расчет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1) </a:t>
            </a:r>
            <a:r>
              <a:rPr lang="ru-RU" sz="3200" b="1" dirty="0"/>
              <a:t>Объем банки 0,9 кг ( цена 239 </a:t>
            </a:r>
            <a:r>
              <a:rPr lang="ru-RU" sz="3200" b="1" dirty="0" err="1"/>
              <a:t>руб</a:t>
            </a:r>
            <a:r>
              <a:rPr lang="ru-RU" sz="3200" b="1" dirty="0"/>
              <a:t>)</a:t>
            </a:r>
          </a:p>
          <a:p>
            <a:r>
              <a:rPr lang="ru-RU" sz="3200" dirty="0"/>
              <a:t>Площадь потолка = 47,4039 м</a:t>
            </a:r>
            <a:r>
              <a:rPr lang="ru-RU" sz="3200" baseline="30000" dirty="0"/>
              <a:t>2</a:t>
            </a:r>
          </a:p>
          <a:p>
            <a:r>
              <a:rPr lang="ru-RU" sz="3200" dirty="0"/>
              <a:t>47,4039*0,16=7,6 кг –всего краски</a:t>
            </a:r>
          </a:p>
          <a:p>
            <a:r>
              <a:rPr lang="ru-RU" sz="3200" dirty="0"/>
              <a:t>7,6:0,9=8,4 </a:t>
            </a:r>
            <a:r>
              <a:rPr lang="ru-RU" sz="3200" dirty="0" err="1"/>
              <a:t>шт</a:t>
            </a:r>
            <a:r>
              <a:rPr lang="ru-RU" sz="3200" dirty="0"/>
              <a:t> банок</a:t>
            </a:r>
          </a:p>
          <a:p>
            <a:r>
              <a:rPr lang="ru-RU" sz="3200" dirty="0"/>
              <a:t>Необходимо купить 8+1=9 банок краски</a:t>
            </a:r>
          </a:p>
          <a:p>
            <a:r>
              <a:rPr lang="ru-RU" sz="3200" dirty="0"/>
              <a:t>Стоимость краски 9*239руб=2151 </a:t>
            </a:r>
            <a:r>
              <a:rPr lang="ru-RU" sz="3200" dirty="0" err="1"/>
              <a:t>руб</a:t>
            </a:r>
            <a:endParaRPr lang="ru-RU" sz="3200" dirty="0"/>
          </a:p>
          <a:p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Расчет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2) </a:t>
            </a:r>
            <a:r>
              <a:rPr lang="ru-RU" sz="3200" b="1" dirty="0"/>
              <a:t>Объем банки 1,3 кг ( цена 170 </a:t>
            </a:r>
            <a:r>
              <a:rPr lang="ru-RU" sz="3200" b="1" dirty="0" err="1"/>
              <a:t>руб</a:t>
            </a:r>
            <a:r>
              <a:rPr lang="ru-RU" sz="3200" b="1" dirty="0"/>
              <a:t>)</a:t>
            </a:r>
          </a:p>
          <a:p>
            <a:r>
              <a:rPr lang="ru-RU" sz="3200" dirty="0"/>
              <a:t>Площадь потолка = 47,4039 м</a:t>
            </a:r>
            <a:r>
              <a:rPr lang="ru-RU" sz="3200" baseline="30000" dirty="0"/>
              <a:t>2</a:t>
            </a:r>
          </a:p>
          <a:p>
            <a:r>
              <a:rPr lang="ru-RU" sz="3200" dirty="0"/>
              <a:t>7,6 кг –всего краски</a:t>
            </a:r>
          </a:p>
          <a:p>
            <a:r>
              <a:rPr lang="ru-RU" sz="3200" dirty="0"/>
              <a:t>7,6:</a:t>
            </a:r>
            <a:r>
              <a:rPr lang="ru-RU" sz="3200" b="1" dirty="0"/>
              <a:t>1,3</a:t>
            </a:r>
            <a:r>
              <a:rPr lang="ru-RU" sz="3200" dirty="0"/>
              <a:t>=5,8 </a:t>
            </a:r>
            <a:r>
              <a:rPr lang="ru-RU" sz="3200" dirty="0" err="1"/>
              <a:t>шт</a:t>
            </a:r>
            <a:r>
              <a:rPr lang="ru-RU" sz="3200" dirty="0"/>
              <a:t> банок</a:t>
            </a:r>
          </a:p>
          <a:p>
            <a:r>
              <a:rPr lang="ru-RU" sz="3200" dirty="0"/>
              <a:t>Необходимо купить 5+1=6 банок краски</a:t>
            </a:r>
          </a:p>
          <a:p>
            <a:r>
              <a:rPr lang="ru-RU" sz="3200" dirty="0"/>
              <a:t>Стоимость краски 6*170руб=1020 </a:t>
            </a:r>
            <a:r>
              <a:rPr lang="ru-RU" sz="3200" dirty="0" err="1"/>
              <a:t>руб</a:t>
            </a:r>
            <a:endParaRPr lang="ru-RU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469</TotalTime>
  <Words>924</Words>
  <Application>Microsoft Office PowerPoint</Application>
  <PresentationFormat>Широкоэкранный</PresentationFormat>
  <Paragraphs>171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7" baseType="lpstr">
      <vt:lpstr>Calibri</vt:lpstr>
      <vt:lpstr>Calibri Light</vt:lpstr>
      <vt:lpstr>Roboto</vt:lpstr>
      <vt:lpstr>Wingdings</vt:lpstr>
      <vt:lpstr>Ретро</vt:lpstr>
      <vt:lpstr>Ремонт кабинета математики: от потолка до пола с учетом всех расчетов</vt:lpstr>
      <vt:lpstr>Площадь и периметр  прямоугольника, квадрата</vt:lpstr>
      <vt:lpstr>Что необходимо знать для того, чтобы сделать ремонт помещения?</vt:lpstr>
      <vt:lpstr>Презентация PowerPoint</vt:lpstr>
      <vt:lpstr>Что необходимо купить?</vt:lpstr>
      <vt:lpstr>Задача №1</vt:lpstr>
      <vt:lpstr>Задача №1</vt:lpstr>
      <vt:lpstr>Расчет</vt:lpstr>
      <vt:lpstr>Расчет </vt:lpstr>
      <vt:lpstr>Презентация PowerPoint</vt:lpstr>
      <vt:lpstr>Таблица стоимости краски</vt:lpstr>
      <vt:lpstr>Презентация PowerPoint</vt:lpstr>
      <vt:lpstr>Презентация PowerPoint</vt:lpstr>
      <vt:lpstr>Стоимость всего ремонта потолка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Задача №2</vt:lpstr>
      <vt:lpstr>Расчет</vt:lpstr>
      <vt:lpstr>Расчет</vt:lpstr>
      <vt:lpstr>Расчет</vt:lpstr>
      <vt:lpstr>Расчет</vt:lpstr>
      <vt:lpstr>Презентация PowerPoint</vt:lpstr>
      <vt:lpstr>Задача №3. Покрасить пол</vt:lpstr>
      <vt:lpstr>Расчет</vt:lpstr>
      <vt:lpstr>Задача №4. Постелить линолеум</vt:lpstr>
      <vt:lpstr>Расчет для линолеума в длину пола</vt:lpstr>
      <vt:lpstr>Расчет для линолеума в ширину пола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Ремонт квартиры. Поклейка обоев</dc:title>
  <dc:creator>Ксения Мальцева</dc:creator>
  <cp:lastModifiedBy>Ксения Мальцева</cp:lastModifiedBy>
  <cp:revision>52</cp:revision>
  <dcterms:created xsi:type="dcterms:W3CDTF">2023-02-20T15:48:45Z</dcterms:created>
  <dcterms:modified xsi:type="dcterms:W3CDTF">2025-05-16T08:58:02Z</dcterms:modified>
</cp:coreProperties>
</file>