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1"/>
  </p:notesMasterIdLst>
  <p:sldIdLst>
    <p:sldId id="261" r:id="rId2"/>
    <p:sldId id="277" r:id="rId3"/>
    <p:sldId id="278" r:id="rId4"/>
    <p:sldId id="279" r:id="rId5"/>
    <p:sldId id="280" r:id="rId6"/>
    <p:sldId id="281" r:id="rId7"/>
    <p:sldId id="272" r:id="rId8"/>
    <p:sldId id="269" r:id="rId9"/>
    <p:sldId id="268" r:id="rId10"/>
    <p:sldId id="283" r:id="rId11"/>
    <p:sldId id="282" r:id="rId12"/>
    <p:sldId id="285" r:id="rId13"/>
    <p:sldId id="287" r:id="rId14"/>
    <p:sldId id="284" r:id="rId15"/>
    <p:sldId id="274" r:id="rId16"/>
    <p:sldId id="276" r:id="rId17"/>
    <p:sldId id="275" r:id="rId18"/>
    <p:sldId id="273" r:id="rId19"/>
    <p:sldId id="266" r:id="rId20"/>
  </p:sldIdLst>
  <p:sldSz cx="9144000" cy="6858000" type="screen4x3"/>
  <p:notesSz cx="6858000" cy="9144000"/>
  <p:embeddedFontLst>
    <p:embeddedFont>
      <p:font typeface="Arial Black" pitchFamily="34" charset="0"/>
      <p:bold r:id="rId22"/>
    </p:embeddedFont>
    <p:embeddedFont>
      <p:font typeface="Propisi" pitchFamily="2" charset="0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66" d="100"/>
          <a:sy n="66" d="100"/>
        </p:scale>
        <p:origin x="-129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7CD19-5BD1-440A-837C-11933BBFEFA9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CFC5E-D6A6-4104-A17D-4133D9512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6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FC5E-D6A6-4104-A17D-4133D9512F4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927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images/search;images;;&amp;text=&amp;etext=1934.dl14vta8o5yij4CMyTsABl2Jlf5tBNX-rQD05ecpZijiDqhyr6T9o2FSZz_naZtrI3yxVV0m3dwGgnSyHTnvvyJGikBDXfew0i3PcW6cAMpu9Hl6zDa5_KrEVpRSsliS.d30835af1bc75536c9e059003bc8b810b1977c0f&amp;uuid=&amp;state=tid_Wvm4RM28ca_MiO4Ne9osTPtpHS9wicjEF5X7fRziVPIHCd9FyQ,,&amp;data=UlNrNmk5WktYejY4cHFySjRXSWhXTHo5MjNXdHFqWGh2cHQzNl9BQ0tyTDR3T0JWZzhYRm1WcVJaZU41QzhfMTNSemVOZjF0MjlvdTJYOC1va3ZOQUFWb01jU0JkdDY5NnFqSlJ4ZENWVDgxSTVtOW1yU2xyX1pKMl96TTgtalNpcFpQQncwOXF4SlU2NHg5c2VDaHZ0UGU5em5ockdFS2c1SkVUck52dXBxaGpOX1ZUNzlWdmJ4NXJBcDBWUkJ1bi1XdE04MkxKWmMs&amp;sign=66862c7c1bf2fd44cb806b1a35dac87f&amp;keyno=0&amp;b64e=2&amp;l10n=ru" TargetMode="External"/><Relationship Id="rId3" Type="http://schemas.openxmlformats.org/officeDocument/2006/relationships/hyperlink" Target="http://yandex.ru/clck/jsredir?from=yandex.ru;images/search;images;;&amp;text=&amp;etext=1933.B4Tij7_m5FVucksmYwr37eJ-GVOveeyn39ZyZfCJt7jLS9UtdzsNw7AfD4BJh7m6KIzu-2y8GD8BWblCOOl3tmpxUpXpWW1lSuWOp1bEbKvCU2XRmx_u7Em7pWWEnXlER5c8KEmBhrZjgDgqNF0izk3rBNAWaSlAGCFRE6r2riQ.809ae14412b92830904c98507476cc406d47327e&amp;uuid=&amp;state=tid_Wvm4RM28ca_MiO4Ne9osTPtpHS9wicjEF5X7fRziVPIHCd9FyQ,,&amp;data=UlNrNmk5WktYejY4cHFySjRXSWhXQ1B3NWJnYnZaeEIwZUROakw0VGhjQXJRMmJDa3lUWmRyYzQzSzFGWjZmRjk4OUlkdlB2eENnTWROazNlVzRBZkZsQlA5SkVERlRLUThnQ1JFMUs4NjczRkUyZjNCanc2d2xyRnduMHBadkNwZTdyQldtNVh6M0lLZk9sa1ZzNktjQTdnTUYzTFNVNTRGVm1ZbDZiWlNOZ0xtb3hYV3VELUEsLA,,&amp;sign=1273f890e12873a7eb94f955c48d840c&amp;keyno=0&amp;b64e=2&amp;l10n=ru" TargetMode="External"/><Relationship Id="rId7" Type="http://schemas.openxmlformats.org/officeDocument/2006/relationships/hyperlink" Target="http://yandex.ru/clck/jsredir?from=yandex.ru;images/search;images;;&amp;text=&amp;etext=1934.3-fHiRjodd_-KEMn-lcJxfF5dORtjv_mYEQaBIWidukKuSDS3gXGEhwynUlRMspBU4Gybpsypqd2XNBcXMMIipCyrRoTDnH836UhkLKA9DQ.c3a377f6b5e9b5dacb7627b1d08b482a015e1b9e&amp;uuid=&amp;state=tid_Wvm4RM28ca_MiO4Ne9osTPtpHS9wicjEF5X7fRziVPIHCd9FyQ,,&amp;data=UlNrNmk5WktYejY4cHFySjRXSWhXQV9FMWswQmFMTlZQX1dVd1dwX3BQSzZwYVF2RGhHT0UtTGlIRW4zdFpZTkR0VnVxb0dCOHpHNXBKZGlybXVRbU03RmgtaGcxQ09ybXBjZlZTdHo3dVVtN1BoU2ZPSkZreDJvajJLWWlfT2dCeGotdktUcHo1T2poNFhiazVMMUMteW9UWjZqZHZ0aw,,&amp;sign=5708a3c0c85119859e0c2fb166ee7702&amp;keyno=0&amp;b64e=2&amp;l10n=ru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clck/jsredir?from=yandex.ru;images/search;images;;&amp;text=&amp;etext=1561.GkQFEKxpHO8HumiTt2m5BCQmfhvt0ze4-lGNW0nlKzQukvx0iFhXw9ucb44605VwIdleDwW7GVQSRCMKZpjstjkJVWus40sdtOGmjyhzb38yINwCg_0FcgO2FXdkFJvD.eac22b3bf542e74da81f25398832844071419f72&amp;uuid=&amp;state=tid_Wvm4RM28ca_MiO4Ne9osTPtpHS9wicjEF5X7fRziVPIHCd9FyQ,,&amp;data=UlNrNmk5WktYejR0eWJFYk1Ldmtxalo5Nk9lTDBId1JrX1lRT1RscFl5R1d5bkFHMkhsNEtfYmR6VDBzT1ZyRWtSeUlzYnlxMnhLWnNaMW95aENwdW5JSzdHeklCUi00M2Jkd2RBVUhEMnB6Z01mUW8zcVhSQ2U5X216N3VsLWdDQUxvM2U0d0xvamlOY0Njd0dUMUJVY3l3SWxSY0xzVg,,&amp;sign=a7ceb193c559ae7a514f1a2f573afa2f&amp;keyno=0&amp;b64e=2&amp;l10n=ru" TargetMode="External"/><Relationship Id="rId5" Type="http://schemas.openxmlformats.org/officeDocument/2006/relationships/hyperlink" Target="http://yandex.ru/clck/jsredir?from=yandex.ru;images/search;images;;&amp;text=&amp;etext=1933.lDVXiWEAuJO-uEOi_1wWakvXKCwYTIC6zEeK75ZN_gZAzAt7_z2_9LokbItnEfesfAZrPGFrritxAnLR2pS86hCSyncnXsOHXu-Ebg0jnbTyojDADo4lxCJemdjJj3bpMdg3fskPX9DWBEDnAnBSj4ysWh5dMIRqM52KFOEyy9y1PvtM4oRFzYswTqx0rB4k.7f32098edbabb19cff3bc8562335d292536204fb&amp;uuid=&amp;state=tid_Wvm4RM28ca_MiO4Ne9osTPtpHS9wicjEF5X7fRziVPIHCd9FyQ,,&amp;data=UlNrNmk5WktYejY4cHFySjRXSWhXSlhPOGhnQjRONUpxTWFLV1pubTA5YmlMMHRQTnFPZHpxeUQtcXVrZUxRMVI2M2xxWkh2NFg4QTE5eGgyMnYzelpTTWlJQ2xRU3NwcjhBazZHcDduc0hEOVRpUEx6VFlvdU1MQTcxdkF3NHdLRFUyYmw0SjJYYXJVOXNYaXJmVFJ3LCw,&amp;sign=356f6797b784f723fd7331d0b04e4315&amp;keyno=0&amp;b64e=2&amp;l10n=ru" TargetMode="External"/><Relationship Id="rId4" Type="http://schemas.openxmlformats.org/officeDocument/2006/relationships/hyperlink" Target="http://yandex.ru/clck/jsredir?from=yandex.ru;images/search;images;;&amp;text=&amp;etext=1720.xGAKHDcLghwp6rhnyVdP_NLGBkc3MZgnRjM-XpmXetG79tLjyN2MauDPZsR6UCWb8EDTQQjH3xXHoToKbAIaxSiQTswJ4FTMaammnCeR_bwdIP9jSLa64khk-B0wXQ18.7ed5f1461cfa840d9e62dcf144309e456b3ff907&amp;uuid=&amp;state=tid_Wvm4RM28ca_MiO4Ne9osTPtpHS9wicjEF5X7fRziVPIHCd9FyQ,,&amp;data=UlNrNmk5WktYejY4cHFySjRXSWhXSm9CQVF6WHUxSkNqTW1QMno4OFVkQWQzRXViNEhiU24xYW9RZ2tBc2ZfcHdwd1c0S1h3a29KbndWc0FBVzBfSE91XzRocnhkT05TSk10dHZ0N082U3o0TDVoYmJvYXpzT054amxld1ZYSDRsMTlsbjA0UkE2bWxlY0R6T2NsOEdTeU5kR1dBWVMwdUpfbWRGdFo2VjhHVkZjZVpMQkFrejVBaGswc2pKR3hD&amp;sign=fe3ff5b0135bd616d8854e3f73081741&amp;keyno=0&amp;b64e=2&amp;l10n=r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7677" y="582311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40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altLang="ru-RU" sz="400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4000" dirty="0"/>
          </a:p>
        </p:txBody>
      </p:sp>
      <p:pic>
        <p:nvPicPr>
          <p:cNvPr id="7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"/>
          <a:stretch>
            <a:fillRect/>
          </a:stretch>
        </p:blipFill>
        <p:spPr bwMode="auto">
          <a:xfrm>
            <a:off x="1187624" y="476672"/>
            <a:ext cx="7187119" cy="564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Родня ли гусеница гусю?</a:t>
            </a:r>
            <a:br>
              <a:rPr lang="ru-RU" sz="3600" b="1" dirty="0" smtClean="0"/>
            </a:br>
            <a:endParaRPr lang="ru-RU" sz="3600" b="1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00200"/>
            <a:ext cx="7705724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b="1" dirty="0" smtClean="0"/>
              <a:t>Вы кто такие?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b="1" dirty="0" smtClean="0"/>
              <a:t>Я гусь, это гусыня,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/>
              <a:t>а это наши гусята.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b="1" dirty="0" smtClean="0"/>
              <a:t>А ты кто ?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b="1" dirty="0" smtClean="0"/>
              <a:t>А я ваша родственница – гусеница.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i="1" dirty="0" smtClean="0"/>
              <a:t>    </a:t>
            </a:r>
            <a:r>
              <a:rPr lang="ru-RU" sz="2800" b="1" i="1" u="sng" dirty="0" smtClean="0"/>
              <a:t>Есть ли в этом тексте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i="1" dirty="0" smtClean="0"/>
              <a:t>   </a:t>
            </a:r>
            <a:r>
              <a:rPr lang="ru-RU" sz="2800" b="1" i="1" u="sng" dirty="0" smtClean="0"/>
              <a:t>родственные слова ?</a:t>
            </a:r>
            <a:r>
              <a:rPr lang="ru-RU" dirty="0" smtClean="0"/>
              <a:t> </a:t>
            </a:r>
          </a:p>
        </p:txBody>
      </p:sp>
      <p:sp useBgFill="1">
        <p:nvSpPr>
          <p:cNvPr id="2355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042988" cy="620713"/>
          </a:xfrm>
          <a:prstGeom prst="actionButtonBackPrevious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355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237288"/>
            <a:ext cx="1042987" cy="620712"/>
          </a:xfrm>
          <a:prstGeom prst="actionButtonForwardNex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3558" name="Picture 8" descr="гус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412875"/>
            <a:ext cx="2730500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9" descr="гусениц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437063"/>
            <a:ext cx="2730500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95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0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 ряд</a:t>
            </a:r>
            <a:r>
              <a:rPr lang="ru-RU" dirty="0" smtClean="0"/>
              <a:t>-Берёза </a:t>
            </a:r>
            <a:r>
              <a:rPr lang="ru-RU" dirty="0"/>
              <a:t>,</a:t>
            </a:r>
            <a:r>
              <a:rPr lang="ru-RU" dirty="0" smtClean="0"/>
              <a:t>берёзовая, </a:t>
            </a:r>
            <a:r>
              <a:rPr lang="ru-RU" dirty="0"/>
              <a:t>белить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2ряд</a:t>
            </a:r>
            <a:r>
              <a:rPr lang="ru-RU" dirty="0" smtClean="0"/>
              <a:t>-</a:t>
            </a:r>
            <a:r>
              <a:rPr lang="ru-RU" dirty="0"/>
              <a:t>Моряки ,морж ,</a:t>
            </a:r>
            <a:r>
              <a:rPr lang="ru-RU" dirty="0" smtClean="0"/>
              <a:t>морской</a:t>
            </a:r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3-ряд</a:t>
            </a:r>
            <a:r>
              <a:rPr lang="ru-RU" dirty="0" smtClean="0"/>
              <a:t>-Вода </a:t>
            </a:r>
            <a:r>
              <a:rPr lang="ru-RU" dirty="0"/>
              <a:t>,водопад, водитель.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15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>
              <a:gd name="T0" fmla="*/ 86 w 5050"/>
              <a:gd name="T1" fmla="*/ 329 h 567"/>
              <a:gd name="T2" fmla="*/ 152 w 5050"/>
              <a:gd name="T3" fmla="*/ 255 h 567"/>
              <a:gd name="T4" fmla="*/ 201 w 5050"/>
              <a:gd name="T5" fmla="*/ 222 h 567"/>
              <a:gd name="T6" fmla="*/ 292 w 5050"/>
              <a:gd name="T7" fmla="*/ 165 h 567"/>
              <a:gd name="T8" fmla="*/ 317 w 5050"/>
              <a:gd name="T9" fmla="*/ 148 h 567"/>
              <a:gd name="T10" fmla="*/ 341 w 5050"/>
              <a:gd name="T11" fmla="*/ 140 h 567"/>
              <a:gd name="T12" fmla="*/ 374 w 5050"/>
              <a:gd name="T13" fmla="*/ 107 h 567"/>
              <a:gd name="T14" fmla="*/ 522 w 5050"/>
              <a:gd name="T15" fmla="*/ 74 h 567"/>
              <a:gd name="T16" fmla="*/ 596 w 5050"/>
              <a:gd name="T17" fmla="*/ 41 h 567"/>
              <a:gd name="T18" fmla="*/ 1156 w 5050"/>
              <a:gd name="T19" fmla="*/ 50 h 567"/>
              <a:gd name="T20" fmla="*/ 1386 w 5050"/>
              <a:gd name="T21" fmla="*/ 17 h 567"/>
              <a:gd name="T22" fmla="*/ 1576 w 5050"/>
              <a:gd name="T23" fmla="*/ 0 h 567"/>
              <a:gd name="T24" fmla="*/ 2004 w 5050"/>
              <a:gd name="T25" fmla="*/ 8 h 567"/>
              <a:gd name="T26" fmla="*/ 2086 w 5050"/>
              <a:gd name="T27" fmla="*/ 66 h 567"/>
              <a:gd name="T28" fmla="*/ 2316 w 5050"/>
              <a:gd name="T29" fmla="*/ 74 h 567"/>
              <a:gd name="T30" fmla="*/ 2407 w 5050"/>
              <a:gd name="T31" fmla="*/ 107 h 567"/>
              <a:gd name="T32" fmla="*/ 2497 w 5050"/>
              <a:gd name="T33" fmla="*/ 99 h 567"/>
              <a:gd name="T34" fmla="*/ 2596 w 5050"/>
              <a:gd name="T35" fmla="*/ 66 h 567"/>
              <a:gd name="T36" fmla="*/ 2999 w 5050"/>
              <a:gd name="T37" fmla="*/ 50 h 567"/>
              <a:gd name="T38" fmla="*/ 3205 w 5050"/>
              <a:gd name="T39" fmla="*/ 0 h 567"/>
              <a:gd name="T40" fmla="*/ 3550 w 5050"/>
              <a:gd name="T41" fmla="*/ 8 h 567"/>
              <a:gd name="T42" fmla="*/ 3748 w 5050"/>
              <a:gd name="T43" fmla="*/ 74 h 567"/>
              <a:gd name="T44" fmla="*/ 3855 w 5050"/>
              <a:gd name="T45" fmla="*/ 82 h 567"/>
              <a:gd name="T46" fmla="*/ 3954 w 5050"/>
              <a:gd name="T47" fmla="*/ 124 h 567"/>
              <a:gd name="T48" fmla="*/ 4258 w 5050"/>
              <a:gd name="T49" fmla="*/ 132 h 567"/>
              <a:gd name="T50" fmla="*/ 4340 w 5050"/>
              <a:gd name="T51" fmla="*/ 165 h 567"/>
              <a:gd name="T52" fmla="*/ 4390 w 5050"/>
              <a:gd name="T53" fmla="*/ 198 h 567"/>
              <a:gd name="T54" fmla="*/ 4768 w 5050"/>
              <a:gd name="T55" fmla="*/ 214 h 567"/>
              <a:gd name="T56" fmla="*/ 4785 w 5050"/>
              <a:gd name="T57" fmla="*/ 231 h 567"/>
              <a:gd name="T58" fmla="*/ 4801 w 5050"/>
              <a:gd name="T59" fmla="*/ 280 h 567"/>
              <a:gd name="T60" fmla="*/ 5040 w 5050"/>
              <a:gd name="T61" fmla="*/ 296 h 567"/>
              <a:gd name="T62" fmla="*/ 4999 w 5050"/>
              <a:gd name="T63" fmla="*/ 338 h 567"/>
              <a:gd name="T64" fmla="*/ 4620 w 5050"/>
              <a:gd name="T65" fmla="*/ 346 h 567"/>
              <a:gd name="T66" fmla="*/ 3732 w 5050"/>
              <a:gd name="T67" fmla="*/ 412 h 567"/>
              <a:gd name="T68" fmla="*/ 3608 w 5050"/>
              <a:gd name="T69" fmla="*/ 379 h 567"/>
              <a:gd name="T70" fmla="*/ 2991 w 5050"/>
              <a:gd name="T71" fmla="*/ 387 h 567"/>
              <a:gd name="T72" fmla="*/ 2892 w 5050"/>
              <a:gd name="T73" fmla="*/ 329 h 567"/>
              <a:gd name="T74" fmla="*/ 1246 w 5050"/>
              <a:gd name="T75" fmla="*/ 338 h 567"/>
              <a:gd name="T76" fmla="*/ 358 w 5050"/>
              <a:gd name="T77" fmla="*/ 329 h 567"/>
              <a:gd name="T78" fmla="*/ 86 w 5050"/>
              <a:gd name="T79" fmla="*/ 329 h 56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050"/>
              <a:gd name="T121" fmla="*/ 0 h 567"/>
              <a:gd name="T122" fmla="*/ 5050 w 5050"/>
              <a:gd name="T123" fmla="*/ 567 h 56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51" name="Picture 3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4110" name="Picture 1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016292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16" descr="Ёжик1"/>
          <p:cNvPicPr>
            <a:picLocks noChangeAspect="1" noChangeArrowheads="1"/>
          </p:cNvPicPr>
          <p:nvPr/>
        </p:nvPicPr>
        <p:blipFill>
          <a:blip r:embed="rId6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17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32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4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4" y="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3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0" y="1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01" y="-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2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-2419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1"/>
                </p:tgtEl>
              </p:cMediaNode>
            </p:audio>
          </p:childTnLst>
        </p:cTn>
      </p:par>
    </p:tnLst>
    <p:bldLst>
      <p:bldP spid="4108" grpId="0" animBg="1"/>
      <p:bldP spid="4108" grpId="1" animBg="1"/>
      <p:bldP spid="4109" grpId="0" animBg="1"/>
      <p:bldP spid="410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Упр.88(с.62)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848872" cy="5145435"/>
          </a:xfrm>
        </p:spPr>
        <p:txBody>
          <a:bodyPr/>
          <a:lstStyle/>
          <a:p>
            <a:endParaRPr lang="ru-RU" sz="4400" dirty="0" smtClean="0"/>
          </a:p>
          <a:p>
            <a:r>
              <a:rPr lang="ru-RU" sz="4400" dirty="0" smtClean="0"/>
              <a:t>Лист-листик, стул – стульчик , вода- водичка, ягода- ягодка, дождь-дождик, дуб-дубовый.</a:t>
            </a:r>
            <a:endParaRPr lang="ru-RU" sz="4400" dirty="0"/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735221" y="2376946"/>
            <a:ext cx="937661" cy="288776"/>
            <a:chOff x="2608" y="3430"/>
            <a:chExt cx="1678" cy="454"/>
          </a:xfrm>
        </p:grpSpPr>
        <p:sp>
          <p:nvSpPr>
            <p:cNvPr id="5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6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771800" y="1780286"/>
            <a:ext cx="937661" cy="288776"/>
            <a:chOff x="2608" y="3430"/>
            <a:chExt cx="1678" cy="454"/>
          </a:xfrm>
        </p:grpSpPr>
        <p:sp>
          <p:nvSpPr>
            <p:cNvPr id="8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9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6012160" y="1794685"/>
            <a:ext cx="937661" cy="288776"/>
            <a:chOff x="2608" y="3430"/>
            <a:chExt cx="1678" cy="454"/>
          </a:xfrm>
        </p:grpSpPr>
        <p:sp>
          <p:nvSpPr>
            <p:cNvPr id="11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12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31"/>
          <p:cNvGrpSpPr>
            <a:grpSpLocks/>
          </p:cNvGrpSpPr>
          <p:nvPr/>
        </p:nvGrpSpPr>
        <p:grpSpPr bwMode="auto">
          <a:xfrm>
            <a:off x="4572001" y="1780286"/>
            <a:ext cx="792087" cy="237200"/>
            <a:chOff x="2608" y="3430"/>
            <a:chExt cx="1678" cy="465"/>
          </a:xfrm>
        </p:grpSpPr>
        <p:sp>
          <p:nvSpPr>
            <p:cNvPr id="14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15" name="Arc 33"/>
            <p:cNvSpPr>
              <a:spLocks/>
            </p:cNvSpPr>
            <p:nvPr/>
          </p:nvSpPr>
          <p:spPr bwMode="auto">
            <a:xfrm flipH="1">
              <a:off x="2608" y="3441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31"/>
          <p:cNvGrpSpPr>
            <a:grpSpLocks/>
          </p:cNvGrpSpPr>
          <p:nvPr/>
        </p:nvGrpSpPr>
        <p:grpSpPr bwMode="auto">
          <a:xfrm>
            <a:off x="1353172" y="2445700"/>
            <a:ext cx="937661" cy="288776"/>
            <a:chOff x="2608" y="3430"/>
            <a:chExt cx="1678" cy="454"/>
          </a:xfrm>
        </p:grpSpPr>
        <p:sp>
          <p:nvSpPr>
            <p:cNvPr id="17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18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Group 31"/>
          <p:cNvGrpSpPr>
            <a:grpSpLocks/>
          </p:cNvGrpSpPr>
          <p:nvPr/>
        </p:nvGrpSpPr>
        <p:grpSpPr bwMode="auto">
          <a:xfrm>
            <a:off x="2771800" y="2445689"/>
            <a:ext cx="937661" cy="288776"/>
            <a:chOff x="2608" y="3430"/>
            <a:chExt cx="1678" cy="454"/>
          </a:xfrm>
        </p:grpSpPr>
        <p:sp>
          <p:nvSpPr>
            <p:cNvPr id="20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21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22" name="Group 31"/>
          <p:cNvGrpSpPr>
            <a:grpSpLocks/>
          </p:cNvGrpSpPr>
          <p:nvPr/>
        </p:nvGrpSpPr>
        <p:grpSpPr bwMode="auto">
          <a:xfrm>
            <a:off x="6469256" y="3116775"/>
            <a:ext cx="734795" cy="321600"/>
            <a:chOff x="2608" y="3430"/>
            <a:chExt cx="1678" cy="454"/>
          </a:xfrm>
        </p:grpSpPr>
        <p:sp>
          <p:nvSpPr>
            <p:cNvPr id="23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24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25" name="Group 31"/>
          <p:cNvGrpSpPr>
            <a:grpSpLocks/>
          </p:cNvGrpSpPr>
          <p:nvPr/>
        </p:nvGrpSpPr>
        <p:grpSpPr bwMode="auto">
          <a:xfrm>
            <a:off x="5074499" y="2468248"/>
            <a:ext cx="937661" cy="288776"/>
            <a:chOff x="2608" y="3430"/>
            <a:chExt cx="1678" cy="454"/>
          </a:xfrm>
        </p:grpSpPr>
        <p:sp>
          <p:nvSpPr>
            <p:cNvPr id="26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27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Group 31"/>
          <p:cNvGrpSpPr>
            <a:grpSpLocks/>
          </p:cNvGrpSpPr>
          <p:nvPr/>
        </p:nvGrpSpPr>
        <p:grpSpPr bwMode="auto">
          <a:xfrm>
            <a:off x="3228896" y="3149599"/>
            <a:ext cx="1177943" cy="252753"/>
            <a:chOff x="2608" y="3430"/>
            <a:chExt cx="1678" cy="454"/>
          </a:xfrm>
        </p:grpSpPr>
        <p:sp>
          <p:nvSpPr>
            <p:cNvPr id="29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30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31"/>
          <p:cNvGrpSpPr>
            <a:grpSpLocks/>
          </p:cNvGrpSpPr>
          <p:nvPr/>
        </p:nvGrpSpPr>
        <p:grpSpPr bwMode="auto">
          <a:xfrm>
            <a:off x="1546106" y="3235655"/>
            <a:ext cx="1225694" cy="166697"/>
            <a:chOff x="2608" y="3430"/>
            <a:chExt cx="1678" cy="454"/>
          </a:xfrm>
        </p:grpSpPr>
        <p:sp>
          <p:nvSpPr>
            <p:cNvPr id="32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33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1"/>
          <p:cNvGrpSpPr>
            <a:grpSpLocks/>
          </p:cNvGrpSpPr>
          <p:nvPr/>
        </p:nvGrpSpPr>
        <p:grpSpPr bwMode="auto">
          <a:xfrm>
            <a:off x="1504109" y="1736628"/>
            <a:ext cx="937661" cy="288776"/>
            <a:chOff x="2608" y="3430"/>
            <a:chExt cx="1678" cy="454"/>
          </a:xfrm>
        </p:grpSpPr>
        <p:sp>
          <p:nvSpPr>
            <p:cNvPr id="35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36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37" name="Group 31"/>
          <p:cNvGrpSpPr>
            <a:grpSpLocks/>
          </p:cNvGrpSpPr>
          <p:nvPr/>
        </p:nvGrpSpPr>
        <p:grpSpPr bwMode="auto">
          <a:xfrm>
            <a:off x="5278054" y="3149599"/>
            <a:ext cx="937661" cy="288776"/>
            <a:chOff x="2608" y="3430"/>
            <a:chExt cx="1678" cy="454"/>
          </a:xfrm>
        </p:grpSpPr>
        <p:sp>
          <p:nvSpPr>
            <p:cNvPr id="38" name="Arc 32"/>
            <p:cNvSpPr>
              <a:spLocks/>
            </p:cNvSpPr>
            <p:nvPr/>
          </p:nvSpPr>
          <p:spPr bwMode="auto">
            <a:xfrm>
              <a:off x="3426" y="3430"/>
              <a:ext cx="86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39" name="Arc 33"/>
            <p:cNvSpPr>
              <a:spLocks/>
            </p:cNvSpPr>
            <p:nvPr/>
          </p:nvSpPr>
          <p:spPr bwMode="auto">
            <a:xfrm flipH="1">
              <a:off x="2608" y="3430"/>
              <a:ext cx="818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357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4848" y="623537"/>
            <a:ext cx="8229600" cy="885825"/>
          </a:xfrm>
        </p:spPr>
        <p:txBody>
          <a:bodyPr/>
          <a:lstStyle/>
          <a:p>
            <a:r>
              <a:rPr lang="ru-RU" altLang="ru-RU" sz="3200" dirty="0" smtClean="0">
                <a:solidFill>
                  <a:srgbClr val="FF0000"/>
                </a:solidFill>
                <a:latin typeface="Arial Black" pitchFamily="34" charset="0"/>
              </a:rPr>
              <a:t>Контрольные   вопросы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115616" y="1653339"/>
            <a:ext cx="8196263" cy="833438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С  какими  словами  познакомились?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57" y="479562"/>
            <a:ext cx="953491" cy="117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257378" y="3749278"/>
            <a:ext cx="8197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Что  такое  корень  слова?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1126750" y="4581128"/>
            <a:ext cx="8197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Как  выделяют  корень  слова?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268016" y="2537477"/>
            <a:ext cx="8196263" cy="8334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Назовите признаки  однокоренных  слов.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902" y="4836301"/>
            <a:ext cx="1638645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01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11" grpId="0"/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279" y="296652"/>
            <a:ext cx="5937250" cy="282257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2781186" y="3145307"/>
            <a:ext cx="3767435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С. </a:t>
            </a: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62 </a:t>
            </a: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упр. </a:t>
            </a:r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8</a:t>
            </a: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801813" y="5301208"/>
            <a:ext cx="5727700" cy="9731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 за  работу </a:t>
            </a:r>
          </a:p>
          <a:p>
            <a:pPr algn="ctr" eaLnBrk="1" hangingPunct="1">
              <a:defRPr/>
            </a:pP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 на  уроке!</a:t>
            </a:r>
          </a:p>
        </p:txBody>
      </p:sp>
    </p:spTree>
    <p:extLst>
      <p:ext uri="{BB962C8B-B14F-4D97-AF65-F5344CB8AC3E}">
        <p14:creationId xmlns:p14="http://schemas.microsoft.com/office/powerpoint/2010/main" val="4731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825"/>
          </a:xfrm>
        </p:spPr>
        <p:txBody>
          <a:bodyPr/>
          <a:lstStyle/>
          <a:p>
            <a:r>
              <a:rPr lang="ru-RU" altLang="ru-RU" sz="3200" smtClean="0">
                <a:solidFill>
                  <a:srgbClr val="FF0000"/>
                </a:solidFill>
                <a:latin typeface="Arial Black" pitchFamily="34" charset="0"/>
              </a:rPr>
              <a:t>Оцените  свою  работу!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4211960" y="2269671"/>
            <a:ext cx="5184576" cy="822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Получилось 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059832" y="3643450"/>
            <a:ext cx="6202362" cy="822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292239" y="4896642"/>
            <a:ext cx="4104456" cy="8207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Администратор\Desktop\277cca20e3cd1a7b72d1cf92aec309f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96695" cy="691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9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FF0000"/>
                </a:solidFill>
                <a:latin typeface="Arial Black" pitchFamily="34" charset="0"/>
              </a:rPr>
              <a:t>Использованная  литература</a:t>
            </a:r>
            <a:endParaRPr lang="ru-RU" altLang="ru-RU" sz="3200" smtClean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7643192" cy="3700463"/>
          </a:xfrm>
        </p:spPr>
        <p:txBody>
          <a:bodyPr/>
          <a:lstStyle/>
          <a:p>
            <a:r>
              <a:rPr lang="ru-RU" alt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Бубнова</a:t>
            </a:r>
            <a:r>
              <a:rPr lang="ru-RU" altLang="ru-RU" sz="2000" dirty="0" smtClean="0">
                <a:solidFill>
                  <a:srgbClr val="002060"/>
                </a:solidFill>
                <a:latin typeface="Arial Black" pitchFamily="34" charset="0"/>
              </a:rPr>
              <a:t> И.А., Архипова Ю.И., </a:t>
            </a:r>
            <a:r>
              <a:rPr lang="ru-RU" alt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Роговцева</a:t>
            </a:r>
            <a:r>
              <a:rPr lang="ru-RU" altLang="ru-RU" sz="2000" dirty="0" smtClean="0">
                <a:solidFill>
                  <a:srgbClr val="002060"/>
                </a:solidFill>
                <a:latin typeface="Arial Black" pitchFamily="34" charset="0"/>
              </a:rPr>
              <a:t>  Н.И. Русский язык: Поурочные разработки: Технологические  карты  уроков: 2  класс. – М., Просвещение,  2014</a:t>
            </a:r>
          </a:p>
          <a:p>
            <a:r>
              <a:rPr lang="ru-RU" alt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Канакина</a:t>
            </a:r>
            <a:r>
              <a:rPr lang="ru-RU" altLang="ru-RU" sz="2000" dirty="0" smtClean="0">
                <a:solidFill>
                  <a:srgbClr val="002060"/>
                </a:solidFill>
                <a:latin typeface="Arial Black" pitchFamily="34" charset="0"/>
              </a:rPr>
              <a:t> В.П. Русский  язык. 2 класс. Учеб. для </a:t>
            </a:r>
            <a:r>
              <a:rPr lang="ru-RU" alt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общеобразоват</a:t>
            </a:r>
            <a:r>
              <a:rPr lang="ru-RU" altLang="ru-RU" sz="2000" dirty="0" smtClean="0">
                <a:solidFill>
                  <a:srgbClr val="002060"/>
                </a:solidFill>
                <a:latin typeface="Arial Black" pitchFamily="34" charset="0"/>
              </a:rPr>
              <a:t>. организаций.    Ч. 1– М.: Просвещение, 2018</a:t>
            </a:r>
          </a:p>
          <a:p>
            <a:r>
              <a:rPr lang="ru-RU" alt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Ситникова</a:t>
            </a:r>
            <a:r>
              <a:rPr lang="ru-RU" altLang="ru-RU" sz="2000" dirty="0" smtClean="0">
                <a:solidFill>
                  <a:srgbClr val="002060"/>
                </a:solidFill>
                <a:latin typeface="Arial Black" pitchFamily="34" charset="0"/>
              </a:rPr>
              <a:t>  Т.Н., Яценко  И.Ф., Васильева  Н.Ю. Поурочные  разработки по  русскому  языку.             2  класс. – М: ВАКО, 2013. 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15349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Интернет  источники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7211144" cy="5145435"/>
          </a:xfrm>
        </p:spPr>
        <p:txBody>
          <a:bodyPr/>
          <a:lstStyle/>
          <a:p>
            <a:pPr fontAlgn="b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hlinkClick r:id="rId2"/>
              </a:rPr>
              <a:t>http://linda6035.ucoz.ru/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(источник  шаблона)</a:t>
            </a:r>
            <a:endParaRPr lang="ru-RU" altLang="ru-RU" sz="2000" b="1" dirty="0">
              <a:latin typeface="Arial Black" pitchFamily="34" charset="0"/>
              <a:hlinkClick r:id="rId3"/>
            </a:endParaRPr>
          </a:p>
          <a:p>
            <a:pPr fontAlgn="b"/>
            <a:r>
              <a:rPr lang="en-US" altLang="ru-RU" sz="2000" b="1" dirty="0">
                <a:latin typeface="Arial Black" pitchFamily="34" charset="0"/>
                <a:hlinkClick r:id="rId3"/>
              </a:rPr>
              <a:t>happyuniverse.co.uk</a:t>
            </a:r>
            <a:endParaRPr lang="ru-RU" altLang="ru-RU" sz="2000" b="1" dirty="0">
              <a:latin typeface="Arial Black" pitchFamily="34" charset="0"/>
              <a:hlinkClick r:id="rId3"/>
            </a:endParaRPr>
          </a:p>
          <a:p>
            <a:pPr fontAlgn="b"/>
            <a:r>
              <a:rPr lang="ru-RU" altLang="ru-RU" sz="2000" b="1" dirty="0">
                <a:latin typeface="Arial Black" pitchFamily="34" charset="0"/>
                <a:hlinkClick r:id="rId4"/>
              </a:rPr>
              <a:t>pshop.by</a:t>
            </a:r>
            <a:endParaRPr lang="en-US" altLang="ru-RU" sz="2000" b="1" dirty="0">
              <a:hlinkClick r:id="rId5"/>
            </a:endParaRPr>
          </a:p>
          <a:p>
            <a:pPr fontAlgn="b"/>
            <a:r>
              <a:rPr lang="ru-RU" altLang="ru-RU" sz="2000" b="1" dirty="0">
                <a:solidFill>
                  <a:srgbClr val="CC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  <a:hlinkClick r:id="rId6"/>
              </a:rPr>
              <a:t>antalyaelitestroy.ru</a:t>
            </a:r>
            <a:endParaRPr lang="ru-RU" altLang="ru-RU" sz="2000" b="1" dirty="0">
              <a:solidFill>
                <a:srgbClr val="CC0000"/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fontAlgn="b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 Black" panose="020B0A04020102020204" pitchFamily="34" charset="0"/>
                <a:hlinkClick r:id="rId7"/>
              </a:rPr>
              <a:t>pixabay.com</a:t>
            </a:r>
            <a:endParaRPr lang="ru-RU" sz="2000" b="1" dirty="0" smtClean="0">
              <a:latin typeface="Arial Black" panose="020B0A04020102020204" pitchFamily="34" charset="0"/>
              <a:hlinkClick r:id="rId7"/>
            </a:endParaRPr>
          </a:p>
          <a:p>
            <a:pPr fontAlgn="b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 Black" panose="020B0A04020102020204" pitchFamily="34" charset="0"/>
                <a:hlinkClick r:id="rId8"/>
              </a:rPr>
              <a:t>infourok.ru</a:t>
            </a:r>
            <a:endParaRPr lang="en-US" sz="2000" b="1" dirty="0">
              <a:latin typeface="Arial Black" panose="020B0A04020102020204" pitchFamily="34" charset="0"/>
              <a:hlinkClick r:id="rId8"/>
            </a:endParaRPr>
          </a:p>
          <a:p>
            <a:pPr fontAlgn="b">
              <a:buFont typeface="Arial" panose="020B0604020202020204" pitchFamily="34" charset="0"/>
              <a:buChar char="•"/>
            </a:pPr>
            <a:endParaRPr lang="ru-RU" sz="2000" b="1" dirty="0" smtClean="0">
              <a:latin typeface="Arial Black" panose="020B0A04020102020204" pitchFamily="34" charset="0"/>
              <a:hlinkClick r:id="rId7"/>
            </a:endParaRPr>
          </a:p>
          <a:p>
            <a:pPr fontAlgn="b">
              <a:buFont typeface="Arial" panose="020B0604020202020204" pitchFamily="34" charset="0"/>
              <a:buChar char="•"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pPr fontAlgn="b">
              <a:buFont typeface="Arial" panose="020B0604020202020204" pitchFamily="34" charset="0"/>
              <a:buChar char="•"/>
            </a:pPr>
            <a:endParaRPr lang="ru-RU" sz="2000" dirty="0"/>
          </a:p>
          <a:p>
            <a:pPr fontAlgn="b">
              <a:buFont typeface="Arial" panose="020B0604020202020204" pitchFamily="34" charset="0"/>
              <a:buChar char="•"/>
            </a:pPr>
            <a:endParaRPr lang="en-US" sz="2000" b="1" dirty="0">
              <a:latin typeface="Arial Black" panose="020B0A04020102020204" pitchFamily="34" charset="0"/>
              <a:hlinkClick r:id="rId7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08550" y="2060848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Корень </a:t>
            </a:r>
            <a:r>
              <a:rPr lang="ru-RU" sz="4800" b="1" dirty="0"/>
              <a:t>учения горек, да плод его сладок.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404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чистописания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9600" dirty="0" smtClean="0">
                <a:latin typeface="Propisi" pitchFamily="2" charset="0"/>
              </a:rPr>
              <a:t> </a:t>
            </a:r>
            <a:r>
              <a:rPr lang="ru-RU" sz="9600" dirty="0" err="1" smtClean="0">
                <a:latin typeface="Propisi" pitchFamily="2" charset="0"/>
              </a:rPr>
              <a:t>Кк</a:t>
            </a:r>
            <a:r>
              <a:rPr lang="ru-RU" sz="9600" dirty="0" smtClean="0">
                <a:latin typeface="Propisi" pitchFamily="2" charset="0"/>
              </a:rPr>
              <a:t> </a:t>
            </a:r>
            <a:r>
              <a:rPr lang="ru-RU" sz="9600" dirty="0" err="1">
                <a:latin typeface="Propisi" pitchFamily="2" charset="0"/>
              </a:rPr>
              <a:t>к</a:t>
            </a:r>
            <a:r>
              <a:rPr lang="ru-RU" sz="9600" dirty="0" err="1" smtClean="0">
                <a:latin typeface="Propisi" pitchFamily="2" charset="0"/>
              </a:rPr>
              <a:t>и</a:t>
            </a:r>
            <a:r>
              <a:rPr lang="ru-RU" sz="9600" dirty="0" smtClean="0">
                <a:latin typeface="Propisi" pitchFamily="2" charset="0"/>
              </a:rPr>
              <a:t> ку ка </a:t>
            </a:r>
            <a:r>
              <a:rPr lang="ru-RU" sz="9600" dirty="0" err="1" smtClean="0">
                <a:latin typeface="Propisi" pitchFamily="2" charset="0"/>
              </a:rPr>
              <a:t>ке</a:t>
            </a:r>
            <a:r>
              <a:rPr lang="ru-RU" sz="9600" dirty="0" smtClean="0">
                <a:latin typeface="Propisi" pitchFamily="2" charset="0"/>
              </a:rPr>
              <a:t> </a:t>
            </a:r>
            <a:r>
              <a:rPr lang="ru-RU" sz="9600" dirty="0" err="1" smtClean="0">
                <a:latin typeface="Propisi" pitchFamily="2" charset="0"/>
              </a:rPr>
              <a:t>кл</a:t>
            </a:r>
            <a:endParaRPr lang="ru-RU" sz="9600" dirty="0" smtClean="0">
              <a:latin typeface="Propisi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11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92088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  </a:t>
            </a:r>
            <a:r>
              <a:rPr lang="ru-RU" sz="4800" b="1" dirty="0" smtClean="0"/>
              <a:t>На </a:t>
            </a:r>
            <a:r>
              <a:rPr lang="ru-RU" sz="4800" b="1" dirty="0"/>
              <a:t>поляне </a:t>
            </a:r>
            <a:r>
              <a:rPr lang="ru-RU" sz="4800" b="1" dirty="0" smtClean="0"/>
              <a:t>под осиной    вырос </a:t>
            </a:r>
            <a:r>
              <a:rPr lang="ru-RU" sz="4800" b="1" dirty="0"/>
              <a:t>подосиновик.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81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06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en-US" sz="10000" dirty="0">
              <a:solidFill>
                <a:srgbClr val="FF0000"/>
              </a:solidFill>
            </a:endParaRPr>
          </a:p>
          <a:p>
            <a:r>
              <a:rPr lang="en-US" sz="10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«</a:t>
            </a:r>
            <a:r>
              <a:rPr lang="ru-RU" sz="4000" dirty="0"/>
              <a:t>Ассоциации» Корень -…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564904"/>
            <a:ext cx="140176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85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0466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Русский  язык  2  класс</a:t>
            </a:r>
            <a:b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</a:b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УМК  «Школа России»</a:t>
            </a:r>
            <a:endParaRPr lang="ru-RU" altLang="ru-RU" sz="2800" dirty="0" smtClean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259632" y="2404275"/>
            <a:ext cx="8229600" cy="827087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>
                <a:solidFill>
                  <a:schemeClr val="tx1"/>
                </a:solidFill>
              </a:rPr>
              <a:t>Тема урока</a:t>
            </a:r>
            <a:r>
              <a:rPr lang="ru-RU" sz="4800" b="1" dirty="0" smtClean="0">
                <a:solidFill>
                  <a:schemeClr val="tx1"/>
                </a:solidFill>
              </a:rPr>
              <a:t>.</a:t>
            </a:r>
            <a:endParaRPr lang="ru-RU" sz="4800" b="1" dirty="0">
              <a:solidFill>
                <a:schemeClr val="tx1"/>
              </a:solidFill>
            </a:endParaRPr>
          </a:p>
          <a:p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>
                <a:solidFill>
                  <a:schemeClr val="tx1"/>
                </a:solidFill>
              </a:rPr>
              <a:t>«Корень слова. Однокоренные слова</a:t>
            </a:r>
            <a:r>
              <a:rPr lang="ru-RU" sz="4800" b="1" dirty="0" smtClean="0">
                <a:solidFill>
                  <a:schemeClr val="tx1"/>
                </a:solidFill>
              </a:rPr>
              <a:t>.»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2375693" y="4725194"/>
            <a:ext cx="439261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  <a:defRPr/>
            </a:pPr>
            <a:endParaRPr lang="ru-RU" sz="1800" kern="0" dirty="0">
              <a:solidFill>
                <a:srgbClr val="002060"/>
              </a:solidFill>
              <a:latin typeface="Arial Black" panose="020B0A04020102020204" pitchFamily="34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996" y="4616450"/>
            <a:ext cx="140176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8" y="846937"/>
            <a:ext cx="196850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20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84469" y="476672"/>
            <a:ext cx="2232248" cy="136815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осинка</a:t>
            </a:r>
          </a:p>
          <a:p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0857" y="1160748"/>
            <a:ext cx="3753431" cy="136815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паодосиновик</a:t>
            </a:r>
            <a:endParaRPr lang="ru-RU" sz="32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37211" y="2636912"/>
            <a:ext cx="2698571" cy="136815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осина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635" y="549313"/>
            <a:ext cx="140335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105316" y="671115"/>
            <a:ext cx="1320185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27480" y="1658752"/>
            <a:ext cx="1209732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58765" y="3119549"/>
            <a:ext cx="1320185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294753" y="4293096"/>
            <a:ext cx="6877647" cy="936104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Может   быть  слово  без  корня?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007206" y="5157192"/>
            <a:ext cx="7304019" cy="93610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  корне заключено  общее  значение  всех  однокоренных слов.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03648" y="3055185"/>
            <a:ext cx="3816424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Проведём  опыт!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565" y="5157192"/>
            <a:ext cx="1216435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56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3491880" y="1412776"/>
            <a:ext cx="2046288" cy="792162"/>
            <a:chOff x="2608" y="3430"/>
            <a:chExt cx="1678" cy="454"/>
          </a:xfrm>
        </p:grpSpPr>
        <p:sp>
          <p:nvSpPr>
            <p:cNvPr id="5" name="Arc 32"/>
            <p:cNvSpPr>
              <a:spLocks/>
            </p:cNvSpPr>
            <p:nvPr/>
          </p:nvSpPr>
          <p:spPr bwMode="auto">
            <a:xfrm>
              <a:off x="3424" y="3430"/>
              <a:ext cx="862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6" name="Arc 33"/>
            <p:cNvSpPr>
              <a:spLocks/>
            </p:cNvSpPr>
            <p:nvPr/>
          </p:nvSpPr>
          <p:spPr bwMode="auto">
            <a:xfrm flipH="1">
              <a:off x="2608" y="3430"/>
              <a:ext cx="816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sp>
        <p:nvSpPr>
          <p:cNvPr id="7" name="Скругленный прямоугольник 6"/>
          <p:cNvSpPr/>
          <p:nvPr/>
        </p:nvSpPr>
        <p:spPr bwMode="auto">
          <a:xfrm>
            <a:off x="1145502" y="3212976"/>
            <a:ext cx="7545388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Корень  слова  -  общая  часть  </a:t>
            </a: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родственных (однокоренных)    </a:t>
            </a: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слов.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30305" y="5531867"/>
            <a:ext cx="1781488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С. 61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849" y="479074"/>
            <a:ext cx="1968500" cy="238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921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Экран (4:3)</PresentationFormat>
  <Paragraphs>59</Paragraphs>
  <Slides>19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Times New Roman</vt:lpstr>
      <vt:lpstr>Propisi</vt:lpstr>
      <vt:lpstr>Calibri</vt:lpstr>
      <vt:lpstr>Wingdings</vt:lpstr>
      <vt:lpstr>1_Тема Office</vt:lpstr>
      <vt:lpstr>Презентация PowerPoint</vt:lpstr>
      <vt:lpstr>Презентация PowerPoint</vt:lpstr>
      <vt:lpstr>Минутка чистописания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Может   быть  слово  без  корня?</vt:lpstr>
      <vt:lpstr>Презентация PowerPoint</vt:lpstr>
      <vt:lpstr>Родня ли гусеница гусю? </vt:lpstr>
      <vt:lpstr>Презентация PowerPoint</vt:lpstr>
      <vt:lpstr>Презентация PowerPoint</vt:lpstr>
      <vt:lpstr>Презентация PowerPoint</vt:lpstr>
      <vt:lpstr>Упр.88(с.62)</vt:lpstr>
      <vt:lpstr>Контрольные   вопросы</vt:lpstr>
      <vt:lpstr>Презентация PowerPoint</vt:lpstr>
      <vt:lpstr>Оцените  свою  работу!</vt:lpstr>
      <vt:lpstr>Использованная  литература</vt:lpstr>
      <vt:lpstr>Интернет 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уголком</dc:title>
  <dc:creator>Фокина Лидия Петровна</dc:creator>
  <cp:keywords>Шаблон презентации</cp:keywords>
  <cp:lastModifiedBy>DNA7 X86</cp:lastModifiedBy>
  <cp:revision>71</cp:revision>
  <dcterms:created xsi:type="dcterms:W3CDTF">2014-07-06T18:18:01Z</dcterms:created>
  <dcterms:modified xsi:type="dcterms:W3CDTF">2025-05-16T12:44:17Z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1187194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