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vml" ContentType="application/vnd.openxmlformats-officedocument.vmlDrawing"/>
  <Default Extension="bin" ContentType="application/vnd.openxmlformats-officedocument.oleObject"/>
  <Default Extension="wmf" ContentType="image/x-wmf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.xml" ContentType="application/vnd.openxmlformats-officedocument.presentationml.slide+xml"/>
  <Override PartName="/ppt/slides/slide60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19.12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317" r:id="rId4"/>
    <p:sldId id="259" r:id="rId5"/>
    <p:sldId id="260" r:id="rId6"/>
    <p:sldId id="261" r:id="rId7"/>
    <p:sldId id="263" r:id="rId8"/>
    <p:sldId id="265" r:id="rId9"/>
    <p:sldId id="266" r:id="rId10"/>
    <p:sldId id="318" r:id="rId11"/>
    <p:sldId id="267" r:id="rId12"/>
    <p:sldId id="268" r:id="rId13"/>
    <p:sldId id="269" r:id="rId14"/>
    <p:sldId id="275" r:id="rId15"/>
    <p:sldId id="274" r:id="rId16"/>
    <p:sldId id="273" r:id="rId17"/>
    <p:sldId id="272" r:id="rId18"/>
    <p:sldId id="270" r:id="rId19"/>
    <p:sldId id="277" r:id="rId20"/>
    <p:sldId id="278" r:id="rId21"/>
    <p:sldId id="279" r:id="rId22"/>
    <p:sldId id="280" r:id="rId23"/>
    <p:sldId id="286" r:id="rId24"/>
    <p:sldId id="285" r:id="rId25"/>
    <p:sldId id="289" r:id="rId26"/>
    <p:sldId id="284" r:id="rId27"/>
    <p:sldId id="283" r:id="rId28"/>
    <p:sldId id="319" r:id="rId29"/>
    <p:sldId id="320" r:id="rId30"/>
    <p:sldId id="321" r:id="rId31"/>
    <p:sldId id="322" r:id="rId32"/>
    <p:sldId id="323" r:id="rId33"/>
    <p:sldId id="324" r:id="rId34"/>
    <p:sldId id="325" r:id="rId35"/>
    <p:sldId id="291" r:id="rId36"/>
    <p:sldId id="288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300" r:id="rId45"/>
    <p:sldId id="314" r:id="rId46"/>
    <p:sldId id="309" r:id="rId47"/>
    <p:sldId id="310" r:id="rId48"/>
    <p:sldId id="301" r:id="rId49"/>
    <p:sldId id="302" r:id="rId50"/>
    <p:sldId id="303" r:id="rId51"/>
    <p:sldId id="304" r:id="rId52"/>
    <p:sldId id="305" r:id="rId53"/>
    <p:sldId id="306" r:id="rId54"/>
    <p:sldId id="307" r:id="rId55"/>
    <p:sldId id="308" r:id="rId56"/>
    <p:sldId id="311" r:id="rId57"/>
    <p:sldId id="312" r:id="rId58"/>
    <p:sldId id="315" r:id="rId59"/>
    <p:sldId id="313" r:id="rId60"/>
    <p:sldId id="316" r:id="rId61"/>
  </p:sldIdLst>
  <p:sldSz cx="12192000" cy="6858000"/>
  <p:notesSz cx="6858000" cy="9144000"/>
  <p:custDataLst>
    <p:tags r:id="rId62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92" d="100"/>
          <a:sy n="92" d="100"/>
        </p:scale>
        <p:origin x="106" y="2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</p:cSldViewPr>
  </p:notesViewPr>
  <p:gridSpacing cx="72008" cy="72008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10" Type="http://schemas.openxmlformats.org/officeDocument/2006/relationships/slide" Target="slides/slide9.xml" /><Relationship Id="rId11" Type="http://schemas.openxmlformats.org/officeDocument/2006/relationships/slide" Target="slides/slide10.xml" /><Relationship Id="rId12" Type="http://schemas.openxmlformats.org/officeDocument/2006/relationships/slide" Target="slides/slide11.xml" /><Relationship Id="rId13" Type="http://schemas.openxmlformats.org/officeDocument/2006/relationships/slide" Target="slides/slide12.xml" /><Relationship Id="rId14" Type="http://schemas.openxmlformats.org/officeDocument/2006/relationships/slide" Target="slides/slide13.xml" /><Relationship Id="rId15" Type="http://schemas.openxmlformats.org/officeDocument/2006/relationships/slide" Target="slides/slide14.xml" /><Relationship Id="rId16" Type="http://schemas.openxmlformats.org/officeDocument/2006/relationships/slide" Target="slides/slide15.xml" /><Relationship Id="rId17" Type="http://schemas.openxmlformats.org/officeDocument/2006/relationships/slide" Target="slides/slide16.xml" /><Relationship Id="rId18" Type="http://schemas.openxmlformats.org/officeDocument/2006/relationships/slide" Target="slides/slide17.xml" /><Relationship Id="rId19" Type="http://schemas.openxmlformats.org/officeDocument/2006/relationships/slide" Target="slides/slide18.xml" /><Relationship Id="rId2" Type="http://schemas.openxmlformats.org/officeDocument/2006/relationships/slide" Target="slides/slide1.xml" /><Relationship Id="rId20" Type="http://schemas.openxmlformats.org/officeDocument/2006/relationships/slide" Target="slides/slide19.xml" /><Relationship Id="rId21" Type="http://schemas.openxmlformats.org/officeDocument/2006/relationships/slide" Target="slides/slide20.xml" /><Relationship Id="rId22" Type="http://schemas.openxmlformats.org/officeDocument/2006/relationships/slide" Target="slides/slide21.xml" /><Relationship Id="rId23" Type="http://schemas.openxmlformats.org/officeDocument/2006/relationships/slide" Target="slides/slide22.xml" /><Relationship Id="rId24" Type="http://schemas.openxmlformats.org/officeDocument/2006/relationships/slide" Target="slides/slide23.xml" /><Relationship Id="rId25" Type="http://schemas.openxmlformats.org/officeDocument/2006/relationships/slide" Target="slides/slide24.xml" /><Relationship Id="rId26" Type="http://schemas.openxmlformats.org/officeDocument/2006/relationships/slide" Target="slides/slide25.xml" /><Relationship Id="rId27" Type="http://schemas.openxmlformats.org/officeDocument/2006/relationships/slide" Target="slides/slide26.xml" /><Relationship Id="rId28" Type="http://schemas.openxmlformats.org/officeDocument/2006/relationships/slide" Target="slides/slide27.xml" /><Relationship Id="rId29" Type="http://schemas.openxmlformats.org/officeDocument/2006/relationships/slide" Target="slides/slide28.xml" /><Relationship Id="rId3" Type="http://schemas.openxmlformats.org/officeDocument/2006/relationships/slide" Target="slides/slide2.xml" /><Relationship Id="rId30" Type="http://schemas.openxmlformats.org/officeDocument/2006/relationships/slide" Target="slides/slide29.xml" /><Relationship Id="rId31" Type="http://schemas.openxmlformats.org/officeDocument/2006/relationships/slide" Target="slides/slide30.xml" /><Relationship Id="rId32" Type="http://schemas.openxmlformats.org/officeDocument/2006/relationships/slide" Target="slides/slide31.xml" /><Relationship Id="rId33" Type="http://schemas.openxmlformats.org/officeDocument/2006/relationships/slide" Target="slides/slide32.xml" /><Relationship Id="rId34" Type="http://schemas.openxmlformats.org/officeDocument/2006/relationships/slide" Target="slides/slide33.xml" /><Relationship Id="rId35" Type="http://schemas.openxmlformats.org/officeDocument/2006/relationships/slide" Target="slides/slide34.xml" /><Relationship Id="rId36" Type="http://schemas.openxmlformats.org/officeDocument/2006/relationships/slide" Target="slides/slide35.xml" /><Relationship Id="rId37" Type="http://schemas.openxmlformats.org/officeDocument/2006/relationships/slide" Target="slides/slide36.xml" /><Relationship Id="rId38" Type="http://schemas.openxmlformats.org/officeDocument/2006/relationships/slide" Target="slides/slide37.xml" /><Relationship Id="rId39" Type="http://schemas.openxmlformats.org/officeDocument/2006/relationships/slide" Target="slides/slide38.xml" /><Relationship Id="rId4" Type="http://schemas.openxmlformats.org/officeDocument/2006/relationships/slide" Target="slides/slide3.xml" /><Relationship Id="rId40" Type="http://schemas.openxmlformats.org/officeDocument/2006/relationships/slide" Target="slides/slide39.xml" /><Relationship Id="rId41" Type="http://schemas.openxmlformats.org/officeDocument/2006/relationships/slide" Target="slides/slide40.xml" /><Relationship Id="rId42" Type="http://schemas.openxmlformats.org/officeDocument/2006/relationships/slide" Target="slides/slide41.xml" /><Relationship Id="rId43" Type="http://schemas.openxmlformats.org/officeDocument/2006/relationships/slide" Target="slides/slide42.xml" /><Relationship Id="rId44" Type="http://schemas.openxmlformats.org/officeDocument/2006/relationships/slide" Target="slides/slide43.xml" /><Relationship Id="rId45" Type="http://schemas.openxmlformats.org/officeDocument/2006/relationships/slide" Target="slides/slide44.xml" /><Relationship Id="rId46" Type="http://schemas.openxmlformats.org/officeDocument/2006/relationships/slide" Target="slides/slide45.xml" /><Relationship Id="rId47" Type="http://schemas.openxmlformats.org/officeDocument/2006/relationships/slide" Target="slides/slide46.xml" /><Relationship Id="rId48" Type="http://schemas.openxmlformats.org/officeDocument/2006/relationships/slide" Target="slides/slide47.xml" /><Relationship Id="rId49" Type="http://schemas.openxmlformats.org/officeDocument/2006/relationships/slide" Target="slides/slide48.xml" /><Relationship Id="rId5" Type="http://schemas.openxmlformats.org/officeDocument/2006/relationships/slide" Target="slides/slide4.xml" /><Relationship Id="rId50" Type="http://schemas.openxmlformats.org/officeDocument/2006/relationships/slide" Target="slides/slide49.xml" /><Relationship Id="rId51" Type="http://schemas.openxmlformats.org/officeDocument/2006/relationships/slide" Target="slides/slide50.xml" /><Relationship Id="rId52" Type="http://schemas.openxmlformats.org/officeDocument/2006/relationships/slide" Target="slides/slide51.xml" /><Relationship Id="rId53" Type="http://schemas.openxmlformats.org/officeDocument/2006/relationships/slide" Target="slides/slide52.xml" /><Relationship Id="rId54" Type="http://schemas.openxmlformats.org/officeDocument/2006/relationships/slide" Target="slides/slide53.xml" /><Relationship Id="rId55" Type="http://schemas.openxmlformats.org/officeDocument/2006/relationships/slide" Target="slides/slide54.xml" /><Relationship Id="rId56" Type="http://schemas.openxmlformats.org/officeDocument/2006/relationships/slide" Target="slides/slide55.xml" /><Relationship Id="rId57" Type="http://schemas.openxmlformats.org/officeDocument/2006/relationships/slide" Target="slides/slide56.xml" /><Relationship Id="rId58" Type="http://schemas.openxmlformats.org/officeDocument/2006/relationships/slide" Target="slides/slide57.xml" /><Relationship Id="rId59" Type="http://schemas.openxmlformats.org/officeDocument/2006/relationships/slide" Target="slides/slide58.xml" /><Relationship Id="rId6" Type="http://schemas.openxmlformats.org/officeDocument/2006/relationships/slide" Target="slides/slide5.xml" /><Relationship Id="rId60" Type="http://schemas.openxmlformats.org/officeDocument/2006/relationships/slide" Target="slides/slide59.xml" /><Relationship Id="rId61" Type="http://schemas.openxmlformats.org/officeDocument/2006/relationships/slide" Target="slides/slide60.xml" /><Relationship Id="rId62" Type="http://schemas.openxmlformats.org/officeDocument/2006/relationships/tags" Target="tags/tag1.xml" /><Relationship Id="rId63" Type="http://schemas.openxmlformats.org/officeDocument/2006/relationships/presProps" Target="presProps.xml" /><Relationship Id="rId64" Type="http://schemas.openxmlformats.org/officeDocument/2006/relationships/viewProps" Target="viewProps.xml" /><Relationship Id="rId65" Type="http://schemas.openxmlformats.org/officeDocument/2006/relationships/theme" Target="theme/theme1.xml" /><Relationship Id="rId66" Type="http://schemas.openxmlformats.org/officeDocument/2006/relationships/tableStyles" Target="tableStyles.xml" /><Relationship Id="rId7" Type="http://schemas.openxmlformats.org/officeDocument/2006/relationships/slide" Target="slides/slide6.xml" /><Relationship Id="rId8" Type="http://schemas.openxmlformats.org/officeDocument/2006/relationships/slide" Target="slides/slide7.xml" /><Relationship Id="rId9" Type="http://schemas.openxmlformats.org/officeDocument/2006/relationships/slide" Target="slides/slide8.xml" /></Relationships>
</file>

<file path=ppt/drawings/_rels/vmlDrawing1.v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4.wmf" /><Relationship Id="rId2" Type="http://schemas.openxmlformats.org/officeDocument/2006/relationships/image" Target="../media/image5.wmf" /></Relationship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AFBA7-7059-4607-868B-EEE3A86436DB}" type="datetimeFigureOut">
              <a:rPr lang="ru-RU" smtClean="0"/>
              <a:t>21.05.2025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1C5D2-9A2D-4BCF-AEDA-AB7C4BC229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2019072"/>
      </p:ext>
    </p:extLst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theme" Target="../theme/theme1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8AFBA7-7059-4607-868B-EEE3A86436DB}" type="datetimeFigureOut">
              <a:rPr lang="ru-RU" smtClean="0"/>
              <a:t>21.05.2025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01C5D2-9A2D-4BCF-AEDA-AB7C4BC229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8597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ransition/>
  <p:timing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jpeg" /></Relationships>
</file>

<file path=ppt/slides/_rels/slide1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jpeg" /><Relationship Id="rId3" Type="http://schemas.openxmlformats.org/officeDocument/2006/relationships/image" Target="../media/image20.jpeg" /><Relationship Id="rId4" Type="http://schemas.openxmlformats.org/officeDocument/2006/relationships/image" Target="../media/image21.jpeg" /></Relationships>
</file>

<file path=ppt/slides/_rels/slide1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jpeg" /><Relationship Id="rId3" Type="http://schemas.openxmlformats.org/officeDocument/2006/relationships/image" Target="../media/image22.jpeg" /><Relationship Id="rId4" Type="http://schemas.openxmlformats.org/officeDocument/2006/relationships/image" Target="../media/image23.jpeg" /><Relationship Id="rId5" Type="http://schemas.openxmlformats.org/officeDocument/2006/relationships/image" Target="../media/image24.jpeg" /></Relationships>
</file>

<file path=ppt/slides/_rels/slide1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jpeg" /><Relationship Id="rId3" Type="http://schemas.openxmlformats.org/officeDocument/2006/relationships/image" Target="../media/image25.jpeg" /><Relationship Id="rId4" Type="http://schemas.openxmlformats.org/officeDocument/2006/relationships/image" Target="../media/image26.jpeg" /></Relationships>
</file>

<file path=ppt/slides/_rels/slide1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jpeg" /><Relationship Id="rId3" Type="http://schemas.openxmlformats.org/officeDocument/2006/relationships/image" Target="../media/image27.jpeg" /><Relationship Id="rId4" Type="http://schemas.openxmlformats.org/officeDocument/2006/relationships/image" Target="../media/image28.jpeg" /><Relationship Id="rId5" Type="http://schemas.openxmlformats.org/officeDocument/2006/relationships/image" Target="../media/image29.jpeg" /></Relationships>
</file>

<file path=ppt/slides/_rels/slide1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jpeg" /><Relationship Id="rId3" Type="http://schemas.openxmlformats.org/officeDocument/2006/relationships/image" Target="../media/image30.jpeg" /><Relationship Id="rId4" Type="http://schemas.openxmlformats.org/officeDocument/2006/relationships/image" Target="../media/image31.jpeg" /><Relationship Id="rId5" Type="http://schemas.openxmlformats.org/officeDocument/2006/relationships/image" Target="../media/image32.jpeg" /></Relationships>
</file>

<file path=ppt/slides/_rels/slide1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jpeg" /><Relationship Id="rId3" Type="http://schemas.openxmlformats.org/officeDocument/2006/relationships/image" Target="../media/image33.jpeg" /><Relationship Id="rId4" Type="http://schemas.openxmlformats.org/officeDocument/2006/relationships/image" Target="../media/image34.jpeg" /></Relationships>
</file>

<file path=ppt/slides/_rels/slide1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jpeg" /><Relationship Id="rId3" Type="http://schemas.openxmlformats.org/officeDocument/2006/relationships/image" Target="../media/image35.jpeg" /><Relationship Id="rId4" Type="http://schemas.openxmlformats.org/officeDocument/2006/relationships/image" Target="../media/image36.jpeg" /><Relationship Id="rId5" Type="http://schemas.openxmlformats.org/officeDocument/2006/relationships/image" Target="../media/image37.jpeg" /></Relationships>
</file>

<file path=ppt/slides/_rels/slide1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jpeg" /><Relationship Id="rId3" Type="http://schemas.openxmlformats.org/officeDocument/2006/relationships/image" Target="../media/image38.jpeg" /><Relationship Id="rId4" Type="http://schemas.openxmlformats.org/officeDocument/2006/relationships/image" Target="../media/image39.jpeg" /></Relationships>
</file>

<file path=ppt/slides/_rels/slide1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jpeg" /><Relationship Id="rId3" Type="http://schemas.openxmlformats.org/officeDocument/2006/relationships/image" Target="../media/image40.jpeg" /><Relationship Id="rId4" Type="http://schemas.openxmlformats.org/officeDocument/2006/relationships/image" Target="../media/image41.jpeg" /></Relationships>
</file>

<file path=ppt/slides/_rels/slide1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jpeg" /><Relationship Id="rId3" Type="http://schemas.openxmlformats.org/officeDocument/2006/relationships/image" Target="../media/image42.jpeg" /><Relationship Id="rId4" Type="http://schemas.openxmlformats.org/officeDocument/2006/relationships/image" Target="../media/image43.jpeg" /><Relationship Id="rId5" Type="http://schemas.openxmlformats.org/officeDocument/2006/relationships/image" Target="../media/image44.jpeg" /><Relationship Id="rId6" Type="http://schemas.openxmlformats.org/officeDocument/2006/relationships/image" Target="../media/image45.jpeg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jpeg" /><Relationship Id="rId3" Type="http://schemas.openxmlformats.org/officeDocument/2006/relationships/image" Target="../media/image2.jpeg" /><Relationship Id="rId4" Type="http://schemas.openxmlformats.org/officeDocument/2006/relationships/image" Target="../media/image3.jpeg" /></Relationships>
</file>

<file path=ppt/slides/_rels/slide2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jpeg" /><Relationship Id="rId3" Type="http://schemas.openxmlformats.org/officeDocument/2006/relationships/image" Target="../media/image46.jpeg" /><Relationship Id="rId4" Type="http://schemas.openxmlformats.org/officeDocument/2006/relationships/image" Target="../media/image47.jpeg" /></Relationships>
</file>

<file path=ppt/slides/_rels/slide2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jpeg" /><Relationship Id="rId3" Type="http://schemas.openxmlformats.org/officeDocument/2006/relationships/image" Target="../media/image48.jpeg" /><Relationship Id="rId4" Type="http://schemas.openxmlformats.org/officeDocument/2006/relationships/image" Target="../media/image49.jpeg" /></Relationships>
</file>

<file path=ppt/slides/_rels/slide2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jpeg" /><Relationship Id="rId3" Type="http://schemas.openxmlformats.org/officeDocument/2006/relationships/image" Target="../media/image50.jpeg" /><Relationship Id="rId4" Type="http://schemas.openxmlformats.org/officeDocument/2006/relationships/image" Target="../media/image51.jpeg" /></Relationships>
</file>

<file path=ppt/slides/_rels/slide2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jpeg" /><Relationship Id="rId3" Type="http://schemas.openxmlformats.org/officeDocument/2006/relationships/image" Target="../media/image52.jpeg" /><Relationship Id="rId4" Type="http://schemas.openxmlformats.org/officeDocument/2006/relationships/image" Target="../media/image53.jpeg" /></Relationships>
</file>

<file path=ppt/slides/_rels/slide2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jpeg" /><Relationship Id="rId3" Type="http://schemas.openxmlformats.org/officeDocument/2006/relationships/image" Target="../media/image54.jpeg" /><Relationship Id="rId4" Type="http://schemas.openxmlformats.org/officeDocument/2006/relationships/image" Target="../media/image55.jpeg" /><Relationship Id="rId5" Type="http://schemas.openxmlformats.org/officeDocument/2006/relationships/image" Target="../media/image56.jpeg" /></Relationships>
</file>

<file path=ppt/slides/_rels/slide2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jpeg" /><Relationship Id="rId3" Type="http://schemas.openxmlformats.org/officeDocument/2006/relationships/image" Target="../media/image57.jpeg" /><Relationship Id="rId4" Type="http://schemas.openxmlformats.org/officeDocument/2006/relationships/image" Target="../media/image58.jpeg" /></Relationships>
</file>

<file path=ppt/slides/_rels/slide2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jpeg" /><Relationship Id="rId3" Type="http://schemas.openxmlformats.org/officeDocument/2006/relationships/image" Target="../media/image59.jpeg" /><Relationship Id="rId4" Type="http://schemas.openxmlformats.org/officeDocument/2006/relationships/image" Target="../media/image60.jpeg" /></Relationships>
</file>

<file path=ppt/slides/_rels/slide2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jpeg" /><Relationship Id="rId3" Type="http://schemas.openxmlformats.org/officeDocument/2006/relationships/image" Target="../media/image61.jpeg" /><Relationship Id="rId4" Type="http://schemas.openxmlformats.org/officeDocument/2006/relationships/image" Target="../media/image62.jpeg" /></Relationships>
</file>

<file path=ppt/slides/_rels/slide2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jpeg" /><Relationship Id="rId3" Type="http://schemas.openxmlformats.org/officeDocument/2006/relationships/image" Target="../media/image63.jpeg" /><Relationship Id="rId4" Type="http://schemas.openxmlformats.org/officeDocument/2006/relationships/image" Target="../media/image64.jpeg" /></Relationships>
</file>

<file path=ppt/slides/_rels/slide2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jpeg" /><Relationship Id="rId3" Type="http://schemas.openxmlformats.org/officeDocument/2006/relationships/image" Target="../media/image65.jpeg" /><Relationship Id="rId4" Type="http://schemas.openxmlformats.org/officeDocument/2006/relationships/image" Target="../media/image66.jpeg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jpeg" /></Relationships>
</file>

<file path=ppt/slides/_rels/slide3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jpeg" /><Relationship Id="rId3" Type="http://schemas.openxmlformats.org/officeDocument/2006/relationships/image" Target="../media/image67.jpeg" /><Relationship Id="rId4" Type="http://schemas.openxmlformats.org/officeDocument/2006/relationships/image" Target="../media/image68.jpeg" /></Relationships>
</file>

<file path=ppt/slides/_rels/slide3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jpeg" /><Relationship Id="rId3" Type="http://schemas.openxmlformats.org/officeDocument/2006/relationships/image" Target="../media/image69.jpeg" /><Relationship Id="rId4" Type="http://schemas.openxmlformats.org/officeDocument/2006/relationships/image" Target="../media/image70.jpeg" /><Relationship Id="rId5" Type="http://schemas.openxmlformats.org/officeDocument/2006/relationships/image" Target="../media/image71.jpeg" /><Relationship Id="rId6" Type="http://schemas.openxmlformats.org/officeDocument/2006/relationships/image" Target="../media/image72.jpeg" /></Relationships>
</file>

<file path=ppt/slides/_rels/slide3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jpeg" /><Relationship Id="rId3" Type="http://schemas.openxmlformats.org/officeDocument/2006/relationships/image" Target="../media/image73.jpeg" /><Relationship Id="rId4" Type="http://schemas.openxmlformats.org/officeDocument/2006/relationships/image" Target="../media/image74.jpeg" /><Relationship Id="rId5" Type="http://schemas.openxmlformats.org/officeDocument/2006/relationships/image" Target="../media/image75.jpeg" /></Relationships>
</file>

<file path=ppt/slides/_rels/slide3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jpeg" /><Relationship Id="rId3" Type="http://schemas.openxmlformats.org/officeDocument/2006/relationships/image" Target="../media/image76.jpeg" /><Relationship Id="rId4" Type="http://schemas.openxmlformats.org/officeDocument/2006/relationships/image" Target="../media/image77.jpeg" /></Relationships>
</file>

<file path=ppt/slides/_rels/slide3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jpeg" /><Relationship Id="rId3" Type="http://schemas.openxmlformats.org/officeDocument/2006/relationships/image" Target="../media/image78.jpeg" /><Relationship Id="rId4" Type="http://schemas.openxmlformats.org/officeDocument/2006/relationships/image" Target="../media/image79.jpeg" /></Relationships>
</file>

<file path=ppt/slides/_rels/slide3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jpeg" /><Relationship Id="rId3" Type="http://schemas.openxmlformats.org/officeDocument/2006/relationships/image" Target="../media/image80.jpeg" /><Relationship Id="rId4" Type="http://schemas.openxmlformats.org/officeDocument/2006/relationships/image" Target="../media/image81.jpeg" /></Relationships>
</file>

<file path=ppt/slides/_rels/slide3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jpeg" /><Relationship Id="rId3" Type="http://schemas.openxmlformats.org/officeDocument/2006/relationships/image" Target="../media/image82.jpeg" /><Relationship Id="rId4" Type="http://schemas.openxmlformats.org/officeDocument/2006/relationships/image" Target="../media/image83.jpeg" /><Relationship Id="rId5" Type="http://schemas.openxmlformats.org/officeDocument/2006/relationships/image" Target="../media/image84.jpeg" /></Relationships>
</file>

<file path=ppt/slides/_rels/slide3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jpeg" /><Relationship Id="rId3" Type="http://schemas.openxmlformats.org/officeDocument/2006/relationships/image" Target="../media/image85.jpeg" /><Relationship Id="rId4" Type="http://schemas.openxmlformats.org/officeDocument/2006/relationships/image" Target="../media/image86.jpeg" /></Relationships>
</file>

<file path=ppt/slides/_rels/slide3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jpeg" /><Relationship Id="rId3" Type="http://schemas.openxmlformats.org/officeDocument/2006/relationships/image" Target="../media/image87.jpeg" /><Relationship Id="rId4" Type="http://schemas.openxmlformats.org/officeDocument/2006/relationships/image" Target="../media/image88.jpeg" /><Relationship Id="rId5" Type="http://schemas.openxmlformats.org/officeDocument/2006/relationships/image" Target="../media/image89.jpeg" /></Relationships>
</file>

<file path=ppt/slides/_rels/slide3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jpeg" /><Relationship Id="rId3" Type="http://schemas.openxmlformats.org/officeDocument/2006/relationships/image" Target="../media/image90.jpeg" /><Relationship Id="rId4" Type="http://schemas.openxmlformats.org/officeDocument/2006/relationships/image" Target="../media/image91.jpeg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image" Target="../media/image9.jpeg" /><Relationship Id="rId11" Type="http://schemas.openxmlformats.org/officeDocument/2006/relationships/vmlDrawing" Target="../drawings/vmlDrawing1.vml" /><Relationship Id="rId2" Type="http://schemas.openxmlformats.org/officeDocument/2006/relationships/image" Target="../media/image1.jpeg" /><Relationship Id="rId3" Type="http://schemas.openxmlformats.org/officeDocument/2006/relationships/oleObject" Target="../embeddings/oleObject1.bin" TargetMode="Internal" /><Relationship Id="rId4" Type="http://schemas.openxmlformats.org/officeDocument/2006/relationships/image" Target="../media/image4.wmf" /><Relationship Id="rId5" Type="http://schemas.openxmlformats.org/officeDocument/2006/relationships/oleObject" Target="../embeddings/oleObject2.bin" TargetMode="Internal" /><Relationship Id="rId6" Type="http://schemas.openxmlformats.org/officeDocument/2006/relationships/image" Target="../media/image5.wmf" /><Relationship Id="rId7" Type="http://schemas.openxmlformats.org/officeDocument/2006/relationships/image" Target="../media/image6.jpeg" /><Relationship Id="rId8" Type="http://schemas.openxmlformats.org/officeDocument/2006/relationships/image" Target="../media/image7.jpeg" /><Relationship Id="rId9" Type="http://schemas.openxmlformats.org/officeDocument/2006/relationships/image" Target="../media/image8.jpeg" /></Relationships>
</file>

<file path=ppt/slides/_rels/slide4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jpeg" /><Relationship Id="rId3" Type="http://schemas.openxmlformats.org/officeDocument/2006/relationships/image" Target="../media/image92.jpeg" /><Relationship Id="rId4" Type="http://schemas.openxmlformats.org/officeDocument/2006/relationships/image" Target="../media/image93.jpeg" /></Relationships>
</file>

<file path=ppt/slides/_rels/slide4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jpeg" /><Relationship Id="rId3" Type="http://schemas.openxmlformats.org/officeDocument/2006/relationships/image" Target="../media/image94.jpeg" /><Relationship Id="rId4" Type="http://schemas.openxmlformats.org/officeDocument/2006/relationships/image" Target="../media/image95.jpeg" /><Relationship Id="rId5" Type="http://schemas.openxmlformats.org/officeDocument/2006/relationships/image" Target="../media/image96.jpeg" /></Relationships>
</file>

<file path=ppt/slides/_rels/slide4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jpeg" /><Relationship Id="rId3" Type="http://schemas.openxmlformats.org/officeDocument/2006/relationships/image" Target="../media/image97.jpeg" /></Relationships>
</file>

<file path=ppt/slides/_rels/slide4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jpeg" /><Relationship Id="rId3" Type="http://schemas.openxmlformats.org/officeDocument/2006/relationships/image" Target="../media/image98.jpeg" /></Relationships>
</file>

<file path=ppt/slides/_rels/slide4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jpeg" /><Relationship Id="rId3" Type="http://schemas.openxmlformats.org/officeDocument/2006/relationships/image" Target="../media/image99.jpeg" /><Relationship Id="rId4" Type="http://schemas.openxmlformats.org/officeDocument/2006/relationships/image" Target="../media/image100.jpeg" /></Relationships>
</file>

<file path=ppt/slides/_rels/slide4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jpeg" /><Relationship Id="rId3" Type="http://schemas.openxmlformats.org/officeDocument/2006/relationships/image" Target="../media/image101.jpeg" /><Relationship Id="rId4" Type="http://schemas.openxmlformats.org/officeDocument/2006/relationships/image" Target="../media/image102.jpeg" /></Relationships>
</file>

<file path=ppt/slides/_rels/slide4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jpeg" /><Relationship Id="rId3" Type="http://schemas.openxmlformats.org/officeDocument/2006/relationships/image" Target="../media/image103.jpeg" /><Relationship Id="rId4" Type="http://schemas.openxmlformats.org/officeDocument/2006/relationships/image" Target="../media/image104.jpeg" /></Relationships>
</file>

<file path=ppt/slides/_rels/slide4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jpeg" /><Relationship Id="rId3" Type="http://schemas.openxmlformats.org/officeDocument/2006/relationships/image" Target="../media/image105.jpeg" /><Relationship Id="rId4" Type="http://schemas.openxmlformats.org/officeDocument/2006/relationships/image" Target="../media/image106.jpeg" /></Relationships>
</file>

<file path=ppt/slides/_rels/slide4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jpeg" /><Relationship Id="rId3" Type="http://schemas.openxmlformats.org/officeDocument/2006/relationships/image" Target="../media/image107.jpeg" /><Relationship Id="rId4" Type="http://schemas.openxmlformats.org/officeDocument/2006/relationships/image" Target="../media/image108.jpeg" /></Relationships>
</file>

<file path=ppt/slides/_rels/slide4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jpeg" /><Relationship Id="rId3" Type="http://schemas.openxmlformats.org/officeDocument/2006/relationships/image" Target="../media/image109.jpeg" /><Relationship Id="rId4" Type="http://schemas.openxmlformats.org/officeDocument/2006/relationships/image" Target="../media/image110.jpeg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jpeg" /><Relationship Id="rId3" Type="http://schemas.openxmlformats.org/officeDocument/2006/relationships/image" Target="../media/image10.jpeg" /></Relationships>
</file>

<file path=ppt/slides/_rels/slide5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jpeg" /><Relationship Id="rId3" Type="http://schemas.openxmlformats.org/officeDocument/2006/relationships/image" Target="../media/image111.jpeg" /><Relationship Id="rId4" Type="http://schemas.openxmlformats.org/officeDocument/2006/relationships/image" Target="../media/image112.jpeg" /></Relationships>
</file>

<file path=ppt/slides/_rels/slide5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jpeg" /><Relationship Id="rId3" Type="http://schemas.openxmlformats.org/officeDocument/2006/relationships/image" Target="../media/image113.jpeg" /><Relationship Id="rId4" Type="http://schemas.openxmlformats.org/officeDocument/2006/relationships/image" Target="../media/image114.jpeg" /></Relationships>
</file>

<file path=ppt/slides/_rels/slide5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jpeg" /><Relationship Id="rId3" Type="http://schemas.openxmlformats.org/officeDocument/2006/relationships/image" Target="../media/image115.jpeg" /></Relationships>
</file>

<file path=ppt/slides/_rels/slide5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jpeg" /><Relationship Id="rId3" Type="http://schemas.openxmlformats.org/officeDocument/2006/relationships/image" Target="../media/image116.jpeg" /></Relationships>
</file>

<file path=ppt/slides/_rels/slide5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jpeg" /><Relationship Id="rId3" Type="http://schemas.openxmlformats.org/officeDocument/2006/relationships/image" Target="../media/image117.jpeg" /><Relationship Id="rId4" Type="http://schemas.openxmlformats.org/officeDocument/2006/relationships/image" Target="../media/image118.jpeg" /><Relationship Id="rId5" Type="http://schemas.openxmlformats.org/officeDocument/2006/relationships/image" Target="../media/image119.jpeg" /></Relationships>
</file>

<file path=ppt/slides/_rels/slide5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jpeg" /><Relationship Id="rId3" Type="http://schemas.openxmlformats.org/officeDocument/2006/relationships/image" Target="../media/image120.jpeg" /></Relationships>
</file>

<file path=ppt/slides/_rels/slide5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jpeg" /><Relationship Id="rId3" Type="http://schemas.openxmlformats.org/officeDocument/2006/relationships/image" Target="../media/image121.jpeg" /><Relationship Id="rId4" Type="http://schemas.openxmlformats.org/officeDocument/2006/relationships/image" Target="../media/image122.jpeg" /></Relationships>
</file>

<file path=ppt/slides/_rels/slide5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jpeg" /><Relationship Id="rId3" Type="http://schemas.openxmlformats.org/officeDocument/2006/relationships/image" Target="../media/image123.jpeg" /><Relationship Id="rId4" Type="http://schemas.openxmlformats.org/officeDocument/2006/relationships/image" Target="../media/image124.jpeg" /></Relationships>
</file>

<file path=ppt/slides/_rels/slide5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jpeg" /><Relationship Id="rId3" Type="http://schemas.openxmlformats.org/officeDocument/2006/relationships/image" Target="../media/image125.jpeg" /></Relationships>
</file>

<file path=ppt/slides/_rels/slide5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jpeg" /><Relationship Id="rId3" Type="http://schemas.openxmlformats.org/officeDocument/2006/relationships/image" Target="../media/image126.jpeg" /><Relationship Id="rId4" Type="http://schemas.openxmlformats.org/officeDocument/2006/relationships/image" Target="../media/image127.jpeg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jpeg" /><Relationship Id="rId3" Type="http://schemas.openxmlformats.org/officeDocument/2006/relationships/image" Target="../media/image11.jpeg" /><Relationship Id="rId4" Type="http://schemas.openxmlformats.org/officeDocument/2006/relationships/image" Target="../media/image12.jpeg" /></Relationships>
</file>

<file path=ppt/slides/_rels/slide6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jpeg" /><Relationship Id="rId3" Type="http://schemas.openxmlformats.org/officeDocument/2006/relationships/image" Target="../media/image128.jpeg" /></Relationships>
</file>

<file path=ppt/slides/_rels/slide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jpeg" /><Relationship Id="rId3" Type="http://schemas.openxmlformats.org/officeDocument/2006/relationships/image" Target="../media/image13.jpeg" /><Relationship Id="rId4" Type="http://schemas.openxmlformats.org/officeDocument/2006/relationships/image" Target="../media/image14.jpeg" /></Relationships>
</file>

<file path=ppt/slides/_rels/slide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jpeg" /><Relationship Id="rId3" Type="http://schemas.openxmlformats.org/officeDocument/2006/relationships/image" Target="../media/image15.jpeg" /><Relationship Id="rId4" Type="http://schemas.openxmlformats.org/officeDocument/2006/relationships/image" Target="../media/image16.jpeg" /><Relationship Id="rId5" Type="http://schemas.openxmlformats.org/officeDocument/2006/relationships/image" Target="../media/image17.jpeg" /></Relationships>
</file>

<file path=ppt/slides/_rels/slide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jpeg" /><Relationship Id="rId3" Type="http://schemas.openxmlformats.org/officeDocument/2006/relationships/image" Target="../media/image18.jpeg" /><Relationship Id="rId4" Type="http://schemas.openxmlformats.org/officeDocument/2006/relationships/image" Target="../media/image19.jpeg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Подзаголовок 7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1381539" y="318407"/>
            <a:ext cx="9950490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smtClean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Муниципальное бюджетное дошкольное образовательное учреждение детский сад № 20</a:t>
            </a:r>
            <a:br>
              <a:rPr lang="ru-RU" b="1" smtClean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ru-RU" b="1" smtClean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г. Уссурийска Уссурийского городского округа.</a:t>
            </a:r>
            <a:br>
              <a:rPr lang="ru-RU" sz="2200" b="1" smtClean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</a:br>
            <a:br>
              <a:rPr lang="ru-RU" sz="3600" b="1" smtClean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ru-RU" sz="3600" b="1" smtClean="0">
                <a:solidFill>
                  <a:srgbClr val="7030A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ТЕМА: </a:t>
            </a:r>
            <a:br>
              <a:rPr lang="ru-RU" sz="3600" b="1" smtClean="0">
                <a:solidFill>
                  <a:srgbClr val="7030A0"/>
                </a:solidFill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ru-RU" sz="3600" b="1" smtClean="0">
                <a:solidFill>
                  <a:srgbClr val="7030A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«Социально – коммуникативное развитие дошкольников согласно задачам ФОБ в условиях трудовой деятельности.»</a:t>
            </a:r>
          </a:p>
          <a:p>
            <a:pPr algn="ctr"/>
            <a:endParaRPr lang="ru-RU" sz="3600" b="1" smtClean="0">
              <a:solidFill>
                <a:srgbClr val="7030A0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ctr"/>
            <a:endParaRPr lang="ru-RU" sz="3600" b="1" smtClean="0">
              <a:solidFill>
                <a:srgbClr val="7030A0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ctr"/>
            <a:endParaRPr lang="ru-RU" sz="2000" b="1" smtClean="0">
              <a:solidFill>
                <a:srgbClr val="7030A0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ctr"/>
            <a:endParaRPr lang="ru-RU" sz="2000" b="1" smtClean="0">
              <a:solidFill>
                <a:srgbClr val="7030A0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ctr"/>
            <a:r>
              <a:rPr lang="ru-RU" sz="2000" b="1" smtClean="0">
                <a:solidFill>
                  <a:srgbClr val="7030A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Воспитатель высшей квалификационной категории Голосова Н. В.</a:t>
            </a:r>
          </a:p>
          <a:p>
            <a:pPr algn="ctr"/>
            <a:endParaRPr lang="ru-RU" sz="2000" b="1">
              <a:solidFill>
                <a:srgbClr val="7030A0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ctr"/>
            <a:endParaRPr lang="ru-RU" sz="2000" b="1" smtClean="0">
              <a:solidFill>
                <a:srgbClr val="7030A0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ctr"/>
            <a:r>
              <a:rPr lang="ru-RU" sz="2000" b="1" smtClean="0">
                <a:solidFill>
                  <a:srgbClr val="7030A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2024г.</a:t>
            </a:r>
            <a:endParaRPr lang="ru-RU" sz="2000"/>
          </a:p>
        </p:txBody>
      </p:sp>
    </p:spTree>
    <p:extLst>
      <p:ext uri="{BB962C8B-B14F-4D97-AF65-F5344CB8AC3E}">
        <p14:creationId xmlns:p14="http://schemas.microsoft.com/office/powerpoint/2010/main" val="1024142317"/>
      </p:ext>
    </p:extLst>
  </p:cSld>
  <p:clrMapOvr>
    <a:masterClrMapping/>
  </p:clrMapOvr>
  <p:transition/>
  <p:timing/>
</p:sld>
</file>

<file path=ppt/slides/slide10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657451"/>
          </a:xfrm>
        </p:spPr>
        <p:txBody>
          <a:bodyPr>
            <a:normAutofit fontScale="90000"/>
          </a:bodyPr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2277836"/>
            <a:ext cx="9144000" cy="2979964"/>
          </a:xfrm>
        </p:spPr>
        <p:txBody>
          <a:bodyPr/>
          <a:lstStyle/>
          <a:p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114" y="0"/>
            <a:ext cx="12192000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130690" y="935503"/>
            <a:ext cx="5542724" cy="451235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522" r="6702" b="22753"/>
          <a:stretch>
            <a:fillRect/>
          </a:stretch>
        </p:blipFill>
        <p:spPr>
          <a:xfrm rot="10800000">
            <a:off x="5911206" y="2412783"/>
            <a:ext cx="5933665" cy="4119061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4114801" y="223024"/>
            <a:ext cx="294995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Уборка постелей</a:t>
            </a:r>
            <a:endParaRPr lang="ru-RU" sz="2400"/>
          </a:p>
        </p:txBody>
      </p:sp>
    </p:spTree>
    <p:extLst>
      <p:ext uri="{BB962C8B-B14F-4D97-AF65-F5344CB8AC3E}">
        <p14:creationId xmlns:p14="http://schemas.microsoft.com/office/powerpoint/2010/main" val="3888824581"/>
      </p:ext>
    </p:extLst>
  </p:cSld>
  <p:clrMapOvr>
    <a:masterClrMapping/>
  </p:clrMapOvr>
  <p:transition/>
  <p:timing/>
</p:sld>
</file>

<file path=ppt/slides/slide1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657451"/>
          </a:xfrm>
        </p:spPr>
        <p:txBody>
          <a:bodyPr>
            <a:normAutofit fontScale="90000"/>
          </a:bodyPr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2277836"/>
            <a:ext cx="9144000" cy="2979964"/>
          </a:xfrm>
        </p:spPr>
        <p:txBody>
          <a:bodyPr/>
          <a:lstStyle/>
          <a:p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4" r="27181" b="19939"/>
          <a:stretch>
            <a:fillRect/>
          </a:stretch>
        </p:blipFill>
        <p:spPr>
          <a:xfrm rot="5400000">
            <a:off x="-175329" y="1603226"/>
            <a:ext cx="4232294" cy="372923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47" r="17845"/>
          <a:stretch>
            <a:fillRect/>
          </a:stretch>
        </p:blipFill>
        <p:spPr>
          <a:xfrm rot="5400000">
            <a:off x="3906341" y="1416443"/>
            <a:ext cx="4232296" cy="410280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971" t="12577" r="6667"/>
          <a:stretch>
            <a:fillRect/>
          </a:stretch>
        </p:blipFill>
        <p:spPr>
          <a:xfrm rot="5400000">
            <a:off x="8016797" y="1519774"/>
            <a:ext cx="4232296" cy="389614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109245" y="334506"/>
            <a:ext cx="98264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smtClean="0">
                <a:solidFill>
                  <a:srgbClr val="7030A0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Дежурим по столовой</a:t>
            </a:r>
            <a:endParaRPr lang="ru-RU" sz="2400"/>
          </a:p>
        </p:txBody>
      </p:sp>
    </p:spTree>
    <p:extLst>
      <p:ext uri="{BB962C8B-B14F-4D97-AF65-F5344CB8AC3E}">
        <p14:creationId xmlns:p14="http://schemas.microsoft.com/office/powerpoint/2010/main" val="3186146999"/>
      </p:ext>
    </p:extLst>
  </p:cSld>
  <p:clrMapOvr>
    <a:masterClrMapping/>
  </p:clrMapOvr>
  <p:transition/>
  <p:timing/>
</p:sld>
</file>

<file path=ppt/slides/slide1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657451"/>
          </a:xfrm>
        </p:spPr>
        <p:txBody>
          <a:bodyPr>
            <a:normAutofit fontScale="90000"/>
          </a:bodyPr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2277836"/>
            <a:ext cx="9144000" cy="2979964"/>
          </a:xfrm>
        </p:spPr>
        <p:txBody>
          <a:bodyPr/>
          <a:lstStyle/>
          <a:p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087" t="386" r="144" b="-386"/>
          <a:stretch>
            <a:fillRect/>
          </a:stretch>
        </p:blipFill>
        <p:spPr>
          <a:xfrm rot="5400000">
            <a:off x="461341" y="967472"/>
            <a:ext cx="5744817" cy="514350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84" r="2899"/>
          <a:stretch>
            <a:fillRect/>
          </a:stretch>
        </p:blipFill>
        <p:spPr>
          <a:xfrm rot="5400000">
            <a:off x="5985840" y="967473"/>
            <a:ext cx="5744819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8471680"/>
      </p:ext>
    </p:extLst>
  </p:cSld>
  <p:clrMapOvr>
    <a:masterClrMapping/>
  </p:clrMapOvr>
  <p:transition/>
  <p:timing/>
</p:sld>
</file>

<file path=ppt/slides/slide1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657451"/>
          </a:xfrm>
        </p:spPr>
        <p:txBody>
          <a:bodyPr>
            <a:normAutofit fontScale="90000"/>
          </a:bodyPr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2277836"/>
            <a:ext cx="9144000" cy="2979964"/>
          </a:xfrm>
        </p:spPr>
        <p:txBody>
          <a:bodyPr/>
          <a:lstStyle/>
          <a:p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447260" y="0"/>
            <a:ext cx="11191461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smtClean="0">
                <a:solidFill>
                  <a:srgbClr val="7030A0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Труд в природе.</a:t>
            </a:r>
          </a:p>
          <a:p>
            <a:r>
              <a:rPr lang="ru-RU" b="1" smtClean="0">
                <a:solidFill>
                  <a:srgbClr val="7030A0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Это очень любимый детьми вид трудовой деятельности. Ребёнок ощущает себя большим, взрослым, сильным, он испытывает яркие положительные эмоции. Труд в природе особенно ответственен, потому что небрежность и забывчивость могут нанести вред растениям. </a:t>
            </a:r>
          </a:p>
          <a:p>
            <a:r>
              <a:rPr lang="ru-RU" sz="2400" b="1">
                <a:solidFill>
                  <a:srgbClr val="7030A0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 </a:t>
            </a:r>
            <a:r>
              <a:rPr lang="ru-RU" sz="2400" b="1" smtClean="0">
                <a:solidFill>
                  <a:srgbClr val="7030A0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                                 Уход за комнатными растениями</a:t>
            </a:r>
            <a:endParaRPr lang="ru-RU" sz="2400" b="1">
              <a:solidFill>
                <a:srgbClr val="7030A0"/>
              </a:solidFill>
              <a:latin typeface="Times New Roman" pitchFamily="18" charset="0"/>
              <a:ea typeface="Calibri" panose="020f0502020204030204" pitchFamily="34" charset="0"/>
              <a:cs typeface="Times New Roman" pitchFamily="18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289798" y="2433844"/>
            <a:ext cx="4560955" cy="3578375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420" b="9351"/>
          <a:stretch>
            <a:fillRect/>
          </a:stretch>
        </p:blipFill>
        <p:spPr>
          <a:xfrm rot="5400000">
            <a:off x="3666489" y="2293069"/>
            <a:ext cx="4560957" cy="3859927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144" t="11031" r="291" b="80"/>
          <a:stretch>
            <a:fillRect/>
          </a:stretch>
        </p:blipFill>
        <p:spPr>
          <a:xfrm rot="5400000">
            <a:off x="7738343" y="2316252"/>
            <a:ext cx="4556600" cy="38179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0844231"/>
      </p:ext>
    </p:extLst>
  </p:cSld>
  <p:clrMapOvr>
    <a:masterClrMapping/>
  </p:clrMapOvr>
  <p:transition/>
  <p:timing/>
</p:sld>
</file>

<file path=ppt/slides/slide1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657451"/>
          </a:xfrm>
        </p:spPr>
        <p:txBody>
          <a:bodyPr>
            <a:normAutofit fontScale="90000"/>
          </a:bodyPr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2277836"/>
            <a:ext cx="9144000" cy="2979964"/>
          </a:xfrm>
        </p:spPr>
        <p:txBody>
          <a:bodyPr/>
          <a:lstStyle/>
          <a:p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7865028" y="2651075"/>
            <a:ext cx="4586356" cy="343976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276097" y="1688496"/>
            <a:ext cx="4641343" cy="3481008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13910" y="299030"/>
            <a:ext cx="4377359" cy="35575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8693093"/>
      </p:ext>
    </p:extLst>
  </p:cSld>
  <p:clrMapOvr>
    <a:masterClrMapping/>
  </p:clrMapOvr>
  <p:transition/>
  <p:timing/>
</p:sld>
</file>

<file path=ppt/slides/slide15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657451"/>
          </a:xfrm>
        </p:spPr>
        <p:txBody>
          <a:bodyPr>
            <a:normAutofit fontScale="90000"/>
          </a:bodyPr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2277836"/>
            <a:ext cx="9144000" cy="2979964"/>
          </a:xfrm>
        </p:spPr>
        <p:txBody>
          <a:bodyPr/>
          <a:lstStyle/>
          <a:p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412595" y="289932"/>
            <a:ext cx="1025540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smtClean="0">
                <a:solidFill>
                  <a:srgbClr val="7030A0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Дети </a:t>
            </a:r>
            <a:r>
              <a:rPr lang="ru-RU" b="1">
                <a:solidFill>
                  <a:srgbClr val="7030A0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с особым теплом заботятся о растениях: протирают листья комнатных растений от пыли, опрыскивают, поливают, </a:t>
            </a:r>
            <a:r>
              <a:rPr lang="ru-RU" b="1" smtClean="0">
                <a:solidFill>
                  <a:srgbClr val="7030A0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рыхлят землю в горшках.</a:t>
            </a:r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64"/>
          <a:stretch>
            <a:fillRect/>
          </a:stretch>
        </p:blipFill>
        <p:spPr>
          <a:xfrm rot="5400000">
            <a:off x="-58200" y="1502363"/>
            <a:ext cx="5466641" cy="486718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50" t="3056" r="5550" b="5167"/>
          <a:stretch>
            <a:fillRect/>
          </a:stretch>
        </p:blipFill>
        <p:spPr>
          <a:xfrm rot="10800000">
            <a:off x="5724936" y="1202634"/>
            <a:ext cx="5953539" cy="54666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8962936"/>
      </p:ext>
    </p:extLst>
  </p:cSld>
  <p:clrMapOvr>
    <a:masterClrMapping/>
  </p:clrMapOvr>
  <p:transition/>
  <p:timing/>
</p:sld>
</file>

<file path=ppt/slides/slide16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657451"/>
          </a:xfrm>
        </p:spPr>
        <p:txBody>
          <a:bodyPr>
            <a:normAutofit fontScale="90000"/>
          </a:bodyPr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2277836"/>
            <a:ext cx="9144000" cy="2979964"/>
          </a:xfrm>
        </p:spPr>
        <p:txBody>
          <a:bodyPr/>
          <a:lstStyle/>
          <a:p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3" y="0"/>
            <a:ext cx="12192000" cy="6858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38" t="16441" b="-1353"/>
          <a:stretch>
            <a:fillRect/>
          </a:stretch>
        </p:blipFill>
        <p:spPr>
          <a:xfrm rot="5400000">
            <a:off x="-645001" y="963842"/>
            <a:ext cx="5333492" cy="375367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314631" y="1486306"/>
            <a:ext cx="5336477" cy="388538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7319786" y="1983622"/>
            <a:ext cx="5333490" cy="40001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2408464"/>
      </p:ext>
    </p:extLst>
  </p:cSld>
  <p:clrMapOvr>
    <a:masterClrMapping/>
  </p:clrMapOvr>
  <p:transition/>
  <p:timing/>
</p:sld>
</file>

<file path=ppt/slides/slide17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657451"/>
          </a:xfrm>
        </p:spPr>
        <p:txBody>
          <a:bodyPr>
            <a:normAutofit fontScale="90000"/>
          </a:bodyPr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2277836"/>
            <a:ext cx="9144000" cy="2979964"/>
          </a:xfrm>
        </p:spPr>
        <p:txBody>
          <a:bodyPr/>
          <a:lstStyle/>
          <a:p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735496" y="109330"/>
            <a:ext cx="1123121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>
                <a:solidFill>
                  <a:srgbClr val="7030A0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Вместе с детьми в марте мы </a:t>
            </a:r>
            <a:r>
              <a:rPr lang="ru-RU" sz="2400" b="1" smtClean="0">
                <a:solidFill>
                  <a:srgbClr val="7030A0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организовали огород на окне. Там мы высадили  </a:t>
            </a:r>
            <a:r>
              <a:rPr lang="ru-RU" sz="2400" b="1">
                <a:solidFill>
                  <a:srgbClr val="7030A0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лук, семена </a:t>
            </a:r>
            <a:r>
              <a:rPr lang="ru-RU" sz="2400" b="1" smtClean="0">
                <a:solidFill>
                  <a:srgbClr val="7030A0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овощных культур, томаты огурцы, цветов</a:t>
            </a:r>
            <a:r>
              <a:rPr lang="ru-RU" sz="2400" b="1">
                <a:solidFill>
                  <a:srgbClr val="7030A0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, за которыми ухаживаем, </a:t>
            </a:r>
            <a:r>
              <a:rPr lang="ru-RU" sz="2400" b="1" smtClean="0">
                <a:solidFill>
                  <a:srgbClr val="7030A0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и наблюдаем </a:t>
            </a:r>
            <a:r>
              <a:rPr lang="ru-RU" sz="2400" b="1">
                <a:solidFill>
                  <a:srgbClr val="7030A0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за их ростом. 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67751" y="1613406"/>
            <a:ext cx="5276017" cy="463741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213"/>
          <a:stretch>
            <a:fillRect/>
          </a:stretch>
        </p:blipFill>
        <p:spPr>
          <a:xfrm rot="10800000">
            <a:off x="5611519" y="1338711"/>
            <a:ext cx="6355194" cy="5231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2048132"/>
      </p:ext>
    </p:extLst>
  </p:cSld>
  <p:clrMapOvr>
    <a:masterClrMapping/>
  </p:clrMapOvr>
  <p:transition/>
  <p:timing/>
</p:sld>
</file>

<file path=ppt/slides/slide18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657451"/>
          </a:xfrm>
        </p:spPr>
        <p:txBody>
          <a:bodyPr>
            <a:normAutofit fontScale="90000"/>
          </a:bodyPr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2277836"/>
            <a:ext cx="9144000" cy="2979964"/>
          </a:xfrm>
        </p:spPr>
        <p:txBody>
          <a:bodyPr/>
          <a:lstStyle/>
          <a:p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230121" y="783120"/>
            <a:ext cx="6300305" cy="529176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5764693" y="278843"/>
            <a:ext cx="6153155" cy="63003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2328823"/>
      </p:ext>
    </p:extLst>
  </p:cSld>
  <p:clrMapOvr>
    <a:masterClrMapping/>
  </p:clrMapOvr>
  <p:transition/>
  <p:timing/>
</p:sld>
</file>

<file path=ppt/slides/slide19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657451"/>
          </a:xfrm>
        </p:spPr>
        <p:txBody>
          <a:bodyPr>
            <a:normAutofit fontScale="90000"/>
          </a:bodyPr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2277836"/>
            <a:ext cx="9144000" cy="2979964"/>
          </a:xfrm>
        </p:spPr>
        <p:txBody>
          <a:bodyPr/>
          <a:lstStyle/>
          <a:p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6828180" y="68069"/>
            <a:ext cx="4522305" cy="347745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99"/>
          <a:stretch>
            <a:fillRect/>
          </a:stretch>
        </p:blipFill>
        <p:spPr>
          <a:xfrm rot="10800000">
            <a:off x="926441" y="68070"/>
            <a:ext cx="4172331" cy="350407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1426108" y="3650448"/>
            <a:ext cx="4172330" cy="312924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6270986" y="3650448"/>
            <a:ext cx="4172331" cy="3129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2310030"/>
      </p:ext>
    </p:extLst>
  </p:cSld>
  <p:clrMapOvr>
    <a:masterClrMapping/>
  </p:clrMapOvr>
  <p:transition/>
  <p:timing/>
</p:sld>
</file>

<file path=ppt/slides/slide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657451"/>
          </a:xfrm>
        </p:spPr>
        <p:txBody>
          <a:bodyPr>
            <a:normAutofit fontScale="90000"/>
          </a:bodyPr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2277836"/>
            <a:ext cx="9144000" cy="2979964"/>
          </a:xfrm>
        </p:spPr>
        <p:txBody>
          <a:bodyPr/>
          <a:lstStyle/>
          <a:p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943" y="-81643"/>
            <a:ext cx="12192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677636" y="130629"/>
            <a:ext cx="1070337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smtClean="0">
                <a:solidFill>
                  <a:srgbClr val="7030A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Труд – важнейшее средство воспитания. </a:t>
            </a:r>
            <a:r>
              <a:rPr lang="ru-RU" sz="2400" b="1">
                <a:solidFill>
                  <a:srgbClr val="7030A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В</a:t>
            </a:r>
            <a:r>
              <a:rPr lang="ru-RU" sz="2400" b="1" smtClean="0">
                <a:solidFill>
                  <a:srgbClr val="7030A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процессе труда формируется личность ребёнка, складываются коллективные взаимоотношения.</a:t>
            </a:r>
          </a:p>
          <a:p>
            <a:r>
              <a:rPr lang="ru-RU" sz="2400" b="1" smtClean="0">
                <a:solidFill>
                  <a:srgbClr val="7030A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Труд это то, что развивает маленького человека, поддерживает его, помогает ему самоутвердится.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048000" y="2413338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>
                <a:solidFill>
                  <a:srgbClr val="000000"/>
                </a:solidFill>
                <a:latin typeface="Times New Roman" pitchFamily="18" charset="0"/>
                <a:ea typeface="Times New Roman" panose="02020603050405020304" pitchFamily="18" charset="0"/>
              </a:rPr>
              <a:t> </a:t>
            </a:r>
            <a:endParaRPr lang="ru-RU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27" t="-2097" r="4078" b="1"/>
          <a:stretch>
            <a:fillRect/>
          </a:stretch>
        </p:blipFill>
        <p:spPr>
          <a:xfrm>
            <a:off x="677636" y="2277836"/>
            <a:ext cx="5398101" cy="4122677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29" t="7393" r="3783" b="3042"/>
          <a:stretch>
            <a:fillRect/>
          </a:stretch>
        </p:blipFill>
        <p:spPr>
          <a:xfrm>
            <a:off x="6439110" y="2413338"/>
            <a:ext cx="4941904" cy="3987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9027432"/>
      </p:ext>
    </p:extLst>
  </p:cSld>
  <p:clrMapOvr>
    <a:masterClrMapping/>
  </p:clrMapOvr>
  <p:transition/>
  <p:timing/>
</p:sld>
</file>

<file path=ppt/slides/slide20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657451"/>
          </a:xfrm>
        </p:spPr>
        <p:txBody>
          <a:bodyPr>
            <a:normAutofit fontScale="90000"/>
          </a:bodyPr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2277836"/>
            <a:ext cx="9144000" cy="2979964"/>
          </a:xfrm>
        </p:spPr>
        <p:txBody>
          <a:bodyPr/>
          <a:lstStyle/>
          <a:p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198783" y="916173"/>
            <a:ext cx="5698435" cy="433346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6096000" y="2186610"/>
            <a:ext cx="5910469" cy="4432852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1133060" y="198783"/>
            <a:ext cx="1073426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smtClean="0">
                <a:solidFill>
                  <a:srgbClr val="7030A0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                Вместе  с детьми и родителями организовали огород на окне.</a:t>
            </a:r>
            <a:endParaRPr lang="ru-RU" sz="2400"/>
          </a:p>
        </p:txBody>
      </p:sp>
    </p:spTree>
    <p:extLst>
      <p:ext uri="{BB962C8B-B14F-4D97-AF65-F5344CB8AC3E}">
        <p14:creationId xmlns:p14="http://schemas.microsoft.com/office/powerpoint/2010/main" val="837393838"/>
      </p:ext>
    </p:extLst>
  </p:cSld>
  <p:clrMapOvr>
    <a:masterClrMapping/>
  </p:clrMapOvr>
  <p:transition/>
  <p:timing/>
</p:sld>
</file>

<file path=ppt/slides/slide2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657451"/>
          </a:xfrm>
        </p:spPr>
        <p:txBody>
          <a:bodyPr>
            <a:normAutofit fontScale="90000"/>
          </a:bodyPr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2277836"/>
            <a:ext cx="9144000" cy="2979964"/>
          </a:xfrm>
        </p:spPr>
        <p:txBody>
          <a:bodyPr/>
          <a:lstStyle/>
          <a:p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8554" y="0"/>
            <a:ext cx="12505804" cy="7034515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516835" y="168965"/>
            <a:ext cx="1110200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smtClean="0">
                <a:solidFill>
                  <a:srgbClr val="7030A0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                       Дети </a:t>
            </a:r>
            <a:r>
              <a:rPr lang="ru-RU" sz="2400" b="1">
                <a:solidFill>
                  <a:srgbClr val="7030A0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видят непосредственный результат своего труда.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206" r="6676"/>
          <a:stretch>
            <a:fillRect/>
          </a:stretch>
        </p:blipFill>
        <p:spPr>
          <a:xfrm rot="10800000">
            <a:off x="894934" y="840046"/>
            <a:ext cx="4949687" cy="553093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154495" y="1425105"/>
            <a:ext cx="5539610" cy="43694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2749672"/>
      </p:ext>
    </p:extLst>
  </p:cSld>
  <p:clrMapOvr>
    <a:masterClrMapping/>
  </p:clrMapOvr>
  <p:transition/>
  <p:timing/>
</p:sld>
</file>

<file path=ppt/slides/slide2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657451"/>
          </a:xfrm>
        </p:spPr>
        <p:txBody>
          <a:bodyPr>
            <a:normAutofit fontScale="90000"/>
          </a:bodyPr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2277836"/>
            <a:ext cx="9144000" cy="2979964"/>
          </a:xfrm>
        </p:spPr>
        <p:txBody>
          <a:bodyPr/>
          <a:lstStyle/>
          <a:p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197633" y="433152"/>
            <a:ext cx="6598570" cy="599169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38" t="5326"/>
          <a:stretch>
            <a:fillRect/>
          </a:stretch>
        </p:blipFill>
        <p:spPr>
          <a:xfrm rot="5400000">
            <a:off x="6507618" y="919370"/>
            <a:ext cx="5991696" cy="50192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9972252"/>
      </p:ext>
    </p:extLst>
  </p:cSld>
  <p:clrMapOvr>
    <a:masterClrMapping/>
  </p:clrMapOvr>
  <p:transition/>
  <p:timing/>
</p:sld>
</file>

<file path=ppt/slides/slide2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657451"/>
          </a:xfrm>
        </p:spPr>
        <p:txBody>
          <a:bodyPr>
            <a:normAutofit fontScale="90000"/>
          </a:bodyPr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2277836"/>
            <a:ext cx="9144000" cy="2979964"/>
          </a:xfrm>
        </p:spPr>
        <p:txBody>
          <a:bodyPr/>
          <a:lstStyle/>
          <a:p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58807" y="1113185"/>
            <a:ext cx="6361043" cy="477078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026839" y="1113186"/>
            <a:ext cx="6361043" cy="47707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4894664"/>
      </p:ext>
    </p:extLst>
  </p:cSld>
  <p:clrMapOvr>
    <a:masterClrMapping/>
  </p:clrMapOvr>
  <p:transition/>
  <p:timing/>
</p:sld>
</file>

<file path=ppt/slides/slide2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657451"/>
          </a:xfrm>
        </p:spPr>
        <p:txBody>
          <a:bodyPr>
            <a:normAutofit fontScale="90000"/>
          </a:bodyPr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2277836"/>
            <a:ext cx="9144000" cy="2979964"/>
          </a:xfrm>
        </p:spPr>
        <p:txBody>
          <a:bodyPr/>
          <a:lstStyle/>
          <a:p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45968" cy="688835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67630" y="0"/>
            <a:ext cx="1120697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smtClean="0">
                <a:solidFill>
                  <a:srgbClr val="7030A0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Весной и летом проводим работу по благоустройству территории детского сада, где дети под контролем взрослых высаживают на клумбу цветы. В течении всего сезона дети будут ухаживать за ними (полоть, поливать и рыхлить). Будут собирать семена и готовить их для посадки на следующий год.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15331" y="2611666"/>
            <a:ext cx="4862962" cy="3151973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851558" y="2622781"/>
            <a:ext cx="4898962" cy="3165745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7458380" y="2671016"/>
            <a:ext cx="4886606" cy="3009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9157737"/>
      </p:ext>
    </p:extLst>
  </p:cSld>
  <p:clrMapOvr>
    <a:masterClrMapping/>
  </p:clrMapOvr>
  <p:transition/>
  <p:timing/>
</p:sld>
</file>

<file path=ppt/slides/slide25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657451"/>
          </a:xfrm>
        </p:spPr>
        <p:txBody>
          <a:bodyPr>
            <a:normAutofit fontScale="90000"/>
          </a:bodyPr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2277836"/>
            <a:ext cx="9144000" cy="2979964"/>
          </a:xfrm>
        </p:spPr>
        <p:txBody>
          <a:bodyPr/>
          <a:lstStyle/>
          <a:p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457822" y="1473201"/>
            <a:ext cx="6323983" cy="404789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501672" y="1424666"/>
            <a:ext cx="6255837" cy="4076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1550086"/>
      </p:ext>
    </p:extLst>
  </p:cSld>
  <p:clrMapOvr>
    <a:masterClrMapping/>
  </p:clrMapOvr>
  <p:transition/>
  <p:timing/>
</p:sld>
</file>

<file path=ppt/slides/slide26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657451"/>
          </a:xfrm>
        </p:spPr>
        <p:txBody>
          <a:bodyPr>
            <a:normAutofit fontScale="90000"/>
          </a:bodyPr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2277836"/>
            <a:ext cx="9144000" cy="2979964"/>
          </a:xfrm>
        </p:spPr>
        <p:txBody>
          <a:bodyPr/>
          <a:lstStyle/>
          <a:p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56478" y="156117"/>
            <a:ext cx="1174223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smtClean="0">
                <a:solidFill>
                  <a:srgbClr val="7030A0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Так же убираем свои участки от прошлогодней листвы и травы, различного мусора. Приводим в порядок беседки.</a:t>
            </a:r>
            <a:endParaRPr lang="ru-RU" sz="2400" b="1">
              <a:solidFill>
                <a:srgbClr val="7030A0"/>
              </a:solidFill>
              <a:latin typeface="Times New Roman" pitchFamily="18" charset="0"/>
              <a:ea typeface="Calibri" panose="020f0502020204030204" pitchFamily="34" charset="0"/>
              <a:cs typeface="Times New Roman" pitchFamily="18" charset="0"/>
            </a:endParaRPr>
          </a:p>
          <a:p>
            <a:r>
              <a:rPr lang="ru-RU" b="1" smtClean="0">
                <a:solidFill>
                  <a:srgbClr val="7030A0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 </a:t>
            </a:r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17927" y="2135254"/>
            <a:ext cx="5027430" cy="416829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427209" y="2089029"/>
            <a:ext cx="5027431" cy="4260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3416803"/>
      </p:ext>
    </p:extLst>
  </p:cSld>
  <p:clrMapOvr>
    <a:masterClrMapping/>
  </p:clrMapOvr>
  <p:transition/>
  <p:timing/>
</p:sld>
</file>

<file path=ppt/slides/slide27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657451"/>
          </a:xfrm>
        </p:spPr>
        <p:txBody>
          <a:bodyPr>
            <a:normAutofit fontScale="90000"/>
          </a:bodyPr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2277836"/>
            <a:ext cx="9144000" cy="2979964"/>
          </a:xfrm>
        </p:spPr>
        <p:txBody>
          <a:bodyPr/>
          <a:lstStyle/>
          <a:p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7433" y="1278053"/>
            <a:ext cx="6096001" cy="457200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533" r="0"/>
          <a:stretch>
            <a:fillRect/>
          </a:stretch>
        </p:blipFill>
        <p:spPr>
          <a:xfrm rot="5400000">
            <a:off x="5556483" y="1170182"/>
            <a:ext cx="6219284" cy="46644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5503540"/>
      </p:ext>
    </p:extLst>
  </p:cSld>
  <p:clrMapOvr>
    <a:masterClrMapping/>
  </p:clrMapOvr>
  <p:transition/>
  <p:timing/>
</p:sld>
</file>

<file path=ppt/slides/slide28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657451"/>
          </a:xfrm>
        </p:spPr>
        <p:txBody>
          <a:bodyPr>
            <a:normAutofit fontScale="90000"/>
          </a:bodyPr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2277836"/>
            <a:ext cx="9144000" cy="2979964"/>
          </a:xfrm>
        </p:spPr>
        <p:txBody>
          <a:bodyPr/>
          <a:lstStyle/>
          <a:p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156118"/>
            <a:ext cx="12469543" cy="701411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56117" y="0"/>
            <a:ext cx="11664175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smtClean="0">
                <a:solidFill>
                  <a:srgbClr val="7030A0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Ручной труд</a:t>
            </a:r>
          </a:p>
          <a:p>
            <a:r>
              <a:rPr lang="ru-RU" sz="2400" b="1" smtClean="0">
                <a:solidFill>
                  <a:srgbClr val="7030A0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Он несёт практическую, в известной мере полезную направленность. Осознание детьми целесообразности своей трудовой деятельности оказывает значительное влияние на её качество, на отношение каждого ребёнка к процессу и результату труда.</a:t>
            </a:r>
            <a:endParaRPr lang="ru-RU" sz="2400" b="1">
              <a:solidFill>
                <a:srgbClr val="7030A0"/>
              </a:solidFill>
              <a:latin typeface="Times New Roman" pitchFamily="18" charset="0"/>
              <a:ea typeface="Calibri" panose="020f0502020204030204" pitchFamily="34" charset="0"/>
              <a:cs typeface="Times New Roman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6245" b="22395"/>
          <a:stretch>
            <a:fillRect/>
          </a:stretch>
        </p:blipFill>
        <p:spPr>
          <a:xfrm rot="5400000">
            <a:off x="1029169" y="2495379"/>
            <a:ext cx="4693449" cy="370378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535912" y="2498249"/>
            <a:ext cx="4722386" cy="35417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7572269"/>
      </p:ext>
    </p:extLst>
  </p:cSld>
  <p:clrMapOvr>
    <a:masterClrMapping/>
  </p:clrMapOvr>
  <p:transition/>
  <p:timing/>
</p:sld>
</file>

<file path=ppt/slides/slide29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657451"/>
          </a:xfrm>
        </p:spPr>
        <p:txBody>
          <a:bodyPr>
            <a:normAutofit fontScale="90000"/>
          </a:bodyPr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2277836"/>
            <a:ext cx="9144000" cy="2979964"/>
          </a:xfrm>
        </p:spPr>
        <p:txBody>
          <a:bodyPr/>
          <a:lstStyle/>
          <a:p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616594" y="1237046"/>
            <a:ext cx="6285053" cy="471379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1000"/>
          <a:stretch>
            <a:fillRect/>
          </a:stretch>
        </p:blipFill>
        <p:spPr>
          <a:xfrm rot="10800000">
            <a:off x="5173881" y="1435260"/>
            <a:ext cx="6883588" cy="40785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8251091"/>
      </p:ext>
    </p:extLst>
  </p:cSld>
  <p:clrMapOvr>
    <a:masterClrMapping/>
  </p:clrMapOvr>
  <p:transition/>
  <p:timing/>
</p:sld>
</file>

<file path=ppt/slides/slide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657451"/>
          </a:xfrm>
        </p:spPr>
        <p:txBody>
          <a:bodyPr>
            <a:normAutofit fontScale="90000"/>
          </a:bodyPr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2277836"/>
            <a:ext cx="9144000" cy="2979964"/>
          </a:xfrm>
        </p:spPr>
        <p:txBody>
          <a:bodyPr/>
          <a:lstStyle/>
          <a:p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34176" y="133815"/>
            <a:ext cx="11641873" cy="42165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</a:t>
            </a:r>
          </a:p>
          <a:p>
            <a:r>
              <a:rPr lang="ru-RU" sz="2400" b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</a:t>
            </a:r>
            <a:r>
              <a:rPr lang="ru-RU" sz="2800" b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Актуальность:</a:t>
            </a:r>
          </a:p>
          <a:p>
            <a:endParaRPr lang="ru-RU" sz="2400" b="1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b="1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1.Снижение у детей интереса к труду. </a:t>
            </a:r>
          </a:p>
          <a:p>
            <a:r>
              <a:rPr lang="ru-RU" sz="2400" b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2. Отсутствие у старших дошкольников желания участвовать в повседневной трудовой деятельности. </a:t>
            </a:r>
          </a:p>
          <a:p>
            <a:r>
              <a:rPr lang="ru-RU" sz="2400" b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3. Низкий уровень сформированности трудовой деятельности к концу дошкольного возраста. </a:t>
            </a:r>
          </a:p>
          <a:p>
            <a:r>
              <a:rPr lang="ru-RU" sz="2400" b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4. Бедность и узость знаний детей о труде взрослых.</a:t>
            </a:r>
          </a:p>
          <a:p>
            <a:endParaRPr lang="ru-RU" sz="2400" b="1"/>
          </a:p>
        </p:txBody>
      </p:sp>
    </p:spTree>
    <p:extLst>
      <p:ext uri="{BB962C8B-B14F-4D97-AF65-F5344CB8AC3E}">
        <p14:creationId xmlns:p14="http://schemas.microsoft.com/office/powerpoint/2010/main" val="805490736"/>
      </p:ext>
    </p:extLst>
  </p:cSld>
  <p:clrMapOvr>
    <a:masterClrMapping/>
  </p:clrMapOvr>
  <p:transition/>
  <p:timing/>
</p:sld>
</file>

<file path=ppt/slides/slide30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657451"/>
          </a:xfrm>
        </p:spPr>
        <p:txBody>
          <a:bodyPr>
            <a:normAutofit fontScale="90000"/>
          </a:bodyPr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2277836"/>
            <a:ext cx="9144000" cy="2979964"/>
          </a:xfrm>
        </p:spPr>
        <p:txBody>
          <a:bodyPr/>
          <a:lstStyle/>
          <a:p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526890" y="1292024"/>
            <a:ext cx="6076709" cy="455753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32" t="17863" r="2058"/>
          <a:stretch>
            <a:fillRect/>
          </a:stretch>
        </p:blipFill>
        <p:spPr>
          <a:xfrm rot="10800000">
            <a:off x="5022928" y="1122363"/>
            <a:ext cx="7053894" cy="45071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632660"/>
      </p:ext>
    </p:extLst>
  </p:cSld>
  <p:clrMapOvr>
    <a:masterClrMapping/>
  </p:clrMapOvr>
  <p:transition/>
  <p:timing/>
</p:sld>
</file>

<file path=ppt/slides/slide3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657451"/>
          </a:xfrm>
        </p:spPr>
        <p:txBody>
          <a:bodyPr>
            <a:normAutofit fontScale="90000"/>
          </a:bodyPr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2277836"/>
            <a:ext cx="9144000" cy="2979964"/>
          </a:xfrm>
        </p:spPr>
        <p:txBody>
          <a:bodyPr/>
          <a:lstStyle/>
          <a:p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221" r="26076" b="11369"/>
          <a:stretch>
            <a:fillRect/>
          </a:stretch>
        </p:blipFill>
        <p:spPr>
          <a:xfrm rot="5400000">
            <a:off x="-393969" y="701578"/>
            <a:ext cx="3619982" cy="251249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181985" y="594649"/>
            <a:ext cx="3619983" cy="271498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20" t="4468" r="8017"/>
          <a:stretch>
            <a:fillRect/>
          </a:stretch>
        </p:blipFill>
        <p:spPr>
          <a:xfrm rot="5400000">
            <a:off x="1206872" y="3754831"/>
            <a:ext cx="3319041" cy="288729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773" b="12880"/>
          <a:stretch>
            <a:fillRect/>
          </a:stretch>
        </p:blipFill>
        <p:spPr>
          <a:xfrm rot="10800000">
            <a:off x="5486200" y="1652286"/>
            <a:ext cx="6589853" cy="37733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6848384"/>
      </p:ext>
    </p:extLst>
  </p:cSld>
  <p:clrMapOvr>
    <a:masterClrMapping/>
  </p:clrMapOvr>
  <p:transition/>
  <p:timing/>
</p:sld>
</file>

<file path=ppt/slides/slide3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657451"/>
          </a:xfrm>
        </p:spPr>
        <p:txBody>
          <a:bodyPr>
            <a:normAutofit fontScale="90000"/>
          </a:bodyPr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2277836"/>
            <a:ext cx="9144000" cy="2979964"/>
          </a:xfrm>
        </p:spPr>
        <p:txBody>
          <a:bodyPr/>
          <a:lstStyle/>
          <a:p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20" r="24895"/>
          <a:stretch>
            <a:fillRect/>
          </a:stretch>
        </p:blipFill>
        <p:spPr>
          <a:xfrm rot="5400000">
            <a:off x="260582" y="114020"/>
            <a:ext cx="3321934" cy="365392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94588" y="3881962"/>
            <a:ext cx="3668900" cy="275167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0" t="23376" r="3460" b="13333"/>
          <a:stretch>
            <a:fillRect/>
          </a:stretch>
        </p:blipFill>
        <p:spPr>
          <a:xfrm rot="10800000">
            <a:off x="3858077" y="1435261"/>
            <a:ext cx="8197972" cy="40880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5302661"/>
      </p:ext>
    </p:extLst>
  </p:cSld>
  <p:clrMapOvr>
    <a:masterClrMapping/>
  </p:clrMapOvr>
  <p:transition/>
  <p:timing/>
</p:sld>
</file>

<file path=ppt/slides/slide3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657451"/>
          </a:xfrm>
        </p:spPr>
        <p:txBody>
          <a:bodyPr>
            <a:normAutofit fontScale="90000"/>
          </a:bodyPr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2277836"/>
            <a:ext cx="9144000" cy="2979964"/>
          </a:xfrm>
        </p:spPr>
        <p:txBody>
          <a:bodyPr/>
          <a:lstStyle/>
          <a:p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23873" y="1150234"/>
            <a:ext cx="6354501" cy="476587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699929" y="1042806"/>
            <a:ext cx="6328458" cy="4746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1305423"/>
      </p:ext>
    </p:extLst>
  </p:cSld>
  <p:clrMapOvr>
    <a:masterClrMapping/>
  </p:clrMapOvr>
  <p:transition/>
  <p:timing/>
</p:sld>
</file>

<file path=ppt/slides/slide3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657451"/>
          </a:xfrm>
        </p:spPr>
        <p:txBody>
          <a:bodyPr>
            <a:normAutofit fontScale="90000"/>
          </a:bodyPr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2277836"/>
            <a:ext cx="9144000" cy="2979964"/>
          </a:xfrm>
        </p:spPr>
        <p:txBody>
          <a:bodyPr/>
          <a:lstStyle/>
          <a:p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1611" y="1057636"/>
            <a:ext cx="6354501" cy="476587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796143" y="1054743"/>
            <a:ext cx="6331352" cy="4748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0794922"/>
      </p:ext>
    </p:extLst>
  </p:cSld>
  <p:clrMapOvr>
    <a:masterClrMapping/>
  </p:clrMapOvr>
  <p:transition/>
  <p:timing/>
</p:sld>
</file>

<file path=ppt/slides/slide35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657451"/>
          </a:xfrm>
        </p:spPr>
        <p:txBody>
          <a:bodyPr>
            <a:normAutofit fontScale="90000"/>
          </a:bodyPr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2277836"/>
            <a:ext cx="9144000" cy="2979964"/>
          </a:xfrm>
        </p:spPr>
        <p:txBody>
          <a:bodyPr/>
          <a:lstStyle/>
          <a:p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271239" y="178421"/>
            <a:ext cx="787276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itchFamily="18" charset="0"/>
              </a:rPr>
              <a:t> </a:t>
            </a:r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89571" y="100361"/>
            <a:ext cx="1163072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smtClean="0">
                <a:solidFill>
                  <a:srgbClr val="7030A0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Трудовое воспитание детей в дошкольном учреждении не может осуществляться в отрыве от семейного воспитания.</a:t>
            </a:r>
          </a:p>
          <a:p>
            <a:r>
              <a:rPr lang="ru-RU" b="1">
                <a:solidFill>
                  <a:srgbClr val="7030A0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 </a:t>
            </a:r>
            <a:r>
              <a:rPr lang="ru-RU" b="1" smtClean="0">
                <a:solidFill>
                  <a:srgbClr val="7030A0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                                                                  </a:t>
            </a:r>
            <a:r>
              <a:rPr lang="ru-RU" sz="2400" b="1" smtClean="0">
                <a:solidFill>
                  <a:srgbClr val="7030A0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Домашний труд (Фотоотчёты)</a:t>
            </a:r>
          </a:p>
          <a:p>
            <a:r>
              <a:rPr lang="ru-RU" b="1" smtClean="0">
                <a:solidFill>
                  <a:srgbClr val="7030A0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 </a:t>
            </a:r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6702" y="1393023"/>
            <a:ext cx="3947669" cy="524716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8966" y="1393023"/>
            <a:ext cx="3903064" cy="51878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6186045"/>
      </p:ext>
    </p:extLst>
  </p:cSld>
  <p:clrMapOvr>
    <a:masterClrMapping/>
  </p:clrMapOvr>
  <p:transition/>
  <p:timing/>
</p:sld>
</file>

<file path=ppt/slides/slide36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657451"/>
          </a:xfrm>
        </p:spPr>
        <p:txBody>
          <a:bodyPr>
            <a:normAutofit fontScale="90000"/>
          </a:bodyPr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2277836"/>
            <a:ext cx="9144000" cy="2979964"/>
          </a:xfrm>
        </p:spPr>
        <p:txBody>
          <a:bodyPr/>
          <a:lstStyle/>
          <a:p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2000" cy="6858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16" r="10991" b="23321"/>
          <a:stretch>
            <a:fillRect/>
          </a:stretch>
        </p:blipFill>
        <p:spPr>
          <a:xfrm>
            <a:off x="100982" y="1122363"/>
            <a:ext cx="3965221" cy="515165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2114"/>
          <a:stretch>
            <a:fillRect/>
          </a:stretch>
        </p:blipFill>
        <p:spPr>
          <a:xfrm>
            <a:off x="4219535" y="1122363"/>
            <a:ext cx="3752928" cy="519646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41" b="20651"/>
          <a:stretch>
            <a:fillRect/>
          </a:stretch>
        </p:blipFill>
        <p:spPr>
          <a:xfrm>
            <a:off x="8125796" y="1167174"/>
            <a:ext cx="3884068" cy="5151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2511195"/>
      </p:ext>
    </p:extLst>
  </p:cSld>
  <p:clrMapOvr>
    <a:masterClrMapping/>
  </p:clrMapOvr>
  <p:transition/>
  <p:timing/>
</p:sld>
</file>

<file path=ppt/slides/slide37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657451"/>
          </a:xfrm>
        </p:spPr>
        <p:txBody>
          <a:bodyPr>
            <a:normAutofit fontScale="90000"/>
          </a:bodyPr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2277836"/>
            <a:ext cx="9144000" cy="2979964"/>
          </a:xfrm>
        </p:spPr>
        <p:txBody>
          <a:bodyPr/>
          <a:lstStyle/>
          <a:p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3916"/>
            <a:ext cx="12192000" cy="6858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864" y="245017"/>
            <a:ext cx="4895386" cy="636796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457" b="13002"/>
          <a:stretch>
            <a:fillRect/>
          </a:stretch>
        </p:blipFill>
        <p:spPr>
          <a:xfrm>
            <a:off x="6299973" y="217186"/>
            <a:ext cx="5141177" cy="63957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1156762"/>
      </p:ext>
    </p:extLst>
  </p:cSld>
  <p:clrMapOvr>
    <a:masterClrMapping/>
  </p:clrMapOvr>
  <p:transition/>
  <p:timing/>
</p:sld>
</file>

<file path=ppt/slides/slide38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657451"/>
          </a:xfrm>
        </p:spPr>
        <p:txBody>
          <a:bodyPr>
            <a:normAutofit fontScale="90000"/>
          </a:bodyPr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2277836"/>
            <a:ext cx="9144000" cy="2979964"/>
          </a:xfrm>
        </p:spPr>
        <p:txBody>
          <a:bodyPr/>
          <a:lstStyle/>
          <a:p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471" y="178419"/>
            <a:ext cx="3983690" cy="650116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4581" y="178419"/>
            <a:ext cx="3652840" cy="650116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6841" y="178419"/>
            <a:ext cx="3671637" cy="65346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1477684"/>
      </p:ext>
    </p:extLst>
  </p:cSld>
  <p:clrMapOvr>
    <a:masterClrMapping/>
  </p:clrMapOvr>
  <p:transition/>
  <p:timing/>
</p:sld>
</file>

<file path=ppt/slides/slide39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657451"/>
          </a:xfrm>
        </p:spPr>
        <p:txBody>
          <a:bodyPr>
            <a:normAutofit fontScale="90000"/>
          </a:bodyPr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2277836"/>
            <a:ext cx="9144000" cy="2979964"/>
          </a:xfrm>
        </p:spPr>
        <p:txBody>
          <a:bodyPr/>
          <a:lstStyle/>
          <a:p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572" b="7088"/>
          <a:stretch>
            <a:fillRect/>
          </a:stretch>
        </p:blipFill>
        <p:spPr>
          <a:xfrm>
            <a:off x="564217" y="241343"/>
            <a:ext cx="4582558" cy="621919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4" t="6969" r="-464" b="8537"/>
          <a:stretch>
            <a:fillRect/>
          </a:stretch>
        </p:blipFill>
        <p:spPr>
          <a:xfrm>
            <a:off x="5710992" y="178419"/>
            <a:ext cx="5576190" cy="6282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6636960"/>
      </p:ext>
    </p:extLst>
  </p:cSld>
  <p:clrMapOvr>
    <a:masterClrMapping/>
  </p:clrMapOvr>
  <p:transition/>
  <p:timing/>
</p:sld>
</file>

<file path=ppt/slides/slide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657451"/>
          </a:xfrm>
        </p:spPr>
        <p:txBody>
          <a:bodyPr>
            <a:normAutofit fontScale="90000"/>
          </a:bodyPr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2277836"/>
            <a:ext cx="9144000" cy="2979964"/>
          </a:xfrm>
        </p:spPr>
        <p:txBody>
          <a:bodyPr/>
          <a:lstStyle/>
          <a:p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17" y="0"/>
            <a:ext cx="12192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98783" y="383722"/>
            <a:ext cx="11738113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smtClean="0">
                <a:solidFill>
                  <a:srgbClr val="7030A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По своему содержанию труд детей дошкольного возраста можно разделить </a:t>
            </a:r>
          </a:p>
          <a:p>
            <a:pPr algn="ctr"/>
            <a:r>
              <a:rPr lang="ru-RU" sz="2400" b="1" smtClean="0">
                <a:solidFill>
                  <a:srgbClr val="7030A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на четыре группы:</a:t>
            </a:r>
          </a:p>
          <a:p>
            <a:r>
              <a:rPr lang="ru-RU" sz="2000" b="1" smtClean="0">
                <a:solidFill>
                  <a:srgbClr val="7030A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</a:p>
          <a:p>
            <a:r>
              <a:rPr lang="ru-RU" sz="2000" b="1" smtClean="0">
                <a:solidFill>
                  <a:srgbClr val="7030A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    Самообслуживание       Хозяйственно-бытовой          Труд в природе.                      Ручной труд.</a:t>
            </a:r>
          </a:p>
          <a:p>
            <a:r>
              <a:rPr lang="ru-RU" sz="2000" b="1">
                <a:solidFill>
                  <a:srgbClr val="7030A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lang="ru-RU" sz="2000" b="1" smtClean="0">
                <a:solidFill>
                  <a:srgbClr val="7030A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                                                  труд.                                                                              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526971" y="2212521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/>
          </a:p>
        </p:txBody>
      </p:sp>
      <p:graphicFrame>
        <p:nvGraphicFramePr>
          <p:cNvPr id="13" name="Объект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45500261"/>
              </p:ext>
            </p:extLst>
          </p:nvPr>
        </p:nvGraphicFramePr>
        <p:xfrm>
          <a:off x="92075" y="92075"/>
          <a:ext cx="360363" cy="438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8" name="Объект упаковщика для оболочки" showAsIcon="1" r:id="rId3" imgW="360363" imgH="438150" progId="Package">
                  <p:embed/>
                </p:oleObj>
              </mc:Choice>
              <mc:Fallback>
                <p:oleObj name="Объект упаковщика для оболочки" showAsIcon="1" r:id="rId3" imgW="360363" imgH="438150" progId="Package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2075" y="92075"/>
                        <a:ext cx="360363" cy="4381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Объект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88225225"/>
              </p:ext>
            </p:extLst>
          </p:nvPr>
        </p:nvGraphicFramePr>
        <p:xfrm>
          <a:off x="92075" y="92075"/>
          <a:ext cx="360363" cy="438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9" name="Объект упаковщика для оболочки" showAsIcon="1" r:id="rId5" imgW="360363" imgH="438150" progId="Package">
                  <p:embed/>
                </p:oleObj>
              </mc:Choice>
              <mc:Fallback>
                <p:oleObj name="Объект упаковщика для оболочки" showAsIcon="1" r:id="rId5" imgW="360363" imgH="438150" progId="Package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92075" y="92075"/>
                        <a:ext cx="360363" cy="4381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Прямоугольник 16"/>
          <p:cNvSpPr/>
          <p:nvPr/>
        </p:nvSpPr>
        <p:spPr>
          <a:xfrm>
            <a:off x="3048000" y="2551837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/>
              <a:t> </a:t>
            </a:r>
          </a:p>
        </p:txBody>
      </p:sp>
      <p:pic>
        <p:nvPicPr>
          <p:cNvPr id="19" name="Рисунок 1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802" r="25528"/>
          <a:stretch>
            <a:fillRect/>
          </a:stretch>
        </p:blipFill>
        <p:spPr>
          <a:xfrm>
            <a:off x="3125358" y="2429693"/>
            <a:ext cx="2731337" cy="3513906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657" r="17053" b="5216"/>
          <a:stretch>
            <a:fillRect/>
          </a:stretch>
        </p:blipFill>
        <p:spPr>
          <a:xfrm>
            <a:off x="6007255" y="2429693"/>
            <a:ext cx="2862469" cy="3513906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910" r="5381" b="13433"/>
          <a:stretch>
            <a:fillRect/>
          </a:stretch>
        </p:blipFill>
        <p:spPr>
          <a:xfrm>
            <a:off x="9020285" y="2429693"/>
            <a:ext cx="3056486" cy="3513907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845" t="7826" r="7881" b="15362"/>
          <a:stretch>
            <a:fillRect/>
          </a:stretch>
        </p:blipFill>
        <p:spPr>
          <a:xfrm>
            <a:off x="242884" y="2435085"/>
            <a:ext cx="2731913" cy="3508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8642536"/>
      </p:ext>
    </p:extLst>
  </p:cSld>
  <p:clrMapOvr>
    <a:masterClrMapping/>
  </p:clrMapOvr>
  <p:transition/>
  <p:timing/>
</p:sld>
</file>

<file path=ppt/slides/slide40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657451"/>
          </a:xfrm>
        </p:spPr>
        <p:txBody>
          <a:bodyPr>
            <a:normAutofit fontScale="90000"/>
          </a:bodyPr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2277836"/>
            <a:ext cx="9144000" cy="2979964"/>
          </a:xfrm>
        </p:spPr>
        <p:txBody>
          <a:bodyPr/>
          <a:lstStyle/>
          <a:p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30" t="14309" b="11545"/>
          <a:stretch>
            <a:fillRect/>
          </a:stretch>
        </p:blipFill>
        <p:spPr>
          <a:xfrm>
            <a:off x="357396" y="434899"/>
            <a:ext cx="5107450" cy="612201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8273" y="698616"/>
            <a:ext cx="6260300" cy="53341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7835060"/>
      </p:ext>
    </p:extLst>
  </p:cSld>
  <p:clrMapOvr>
    <a:masterClrMapping/>
  </p:clrMapOvr>
  <p:transition/>
  <p:timing/>
</p:sld>
</file>

<file path=ppt/slides/slide4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657451"/>
          </a:xfrm>
        </p:spPr>
        <p:txBody>
          <a:bodyPr>
            <a:normAutofit fontScale="90000"/>
          </a:bodyPr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2277836"/>
            <a:ext cx="9144000" cy="2979964"/>
          </a:xfrm>
        </p:spPr>
        <p:txBody>
          <a:bodyPr/>
          <a:lstStyle/>
          <a:p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47" r="13721" b="8853"/>
          <a:stretch>
            <a:fillRect/>
          </a:stretch>
        </p:blipFill>
        <p:spPr>
          <a:xfrm rot="5400000">
            <a:off x="-127505" y="1842218"/>
            <a:ext cx="4304375" cy="383479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39" r="10800"/>
          <a:stretch>
            <a:fillRect/>
          </a:stretch>
        </p:blipFill>
        <p:spPr>
          <a:xfrm rot="5400000">
            <a:off x="3916349" y="1756848"/>
            <a:ext cx="4287971" cy="402194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53" t="11202" r="7782"/>
          <a:stretch>
            <a:fillRect/>
          </a:stretch>
        </p:blipFill>
        <p:spPr>
          <a:xfrm rot="5400000">
            <a:off x="8068675" y="2525022"/>
            <a:ext cx="4125953" cy="363158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67629" y="78059"/>
            <a:ext cx="1167981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smtClean="0">
                <a:solidFill>
                  <a:srgbClr val="7030A0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Родители принимают активное участие в педагогическом процессе: участвуют с детьми в совместных творческих выставках </a:t>
            </a:r>
            <a:r>
              <a:rPr lang="ru-RU" sz="2400" b="1">
                <a:solidFill>
                  <a:srgbClr val="7030A0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поделок и </a:t>
            </a:r>
            <a:r>
              <a:rPr lang="ru-RU" sz="2400" b="1" smtClean="0">
                <a:solidFill>
                  <a:srgbClr val="7030A0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рисунков.</a:t>
            </a:r>
            <a:endParaRPr lang="ru-RU" sz="2400" b="1">
              <a:solidFill>
                <a:srgbClr val="7030A0"/>
              </a:solidFill>
              <a:latin typeface="Times New Roman" pitchFamily="18" charset="0"/>
              <a:ea typeface="Calibri" panose="020f0502020204030204" pitchFamily="34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0604370"/>
      </p:ext>
    </p:extLst>
  </p:cSld>
  <p:clrMapOvr>
    <a:masterClrMapping/>
  </p:clrMapOvr>
  <p:transition/>
  <p:timing/>
</p:sld>
</file>

<file path=ppt/slides/slide4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657451"/>
          </a:xfrm>
        </p:spPr>
        <p:txBody>
          <a:bodyPr>
            <a:normAutofit fontScale="90000"/>
          </a:bodyPr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2277836"/>
            <a:ext cx="9144000" cy="2979964"/>
          </a:xfrm>
        </p:spPr>
        <p:txBody>
          <a:bodyPr/>
          <a:lstStyle/>
          <a:p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1338145" y="160298"/>
            <a:ext cx="8716537" cy="6537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1579497"/>
      </p:ext>
    </p:extLst>
  </p:cSld>
  <p:clrMapOvr>
    <a:masterClrMapping/>
  </p:clrMapOvr>
  <p:transition/>
  <p:timing/>
</p:sld>
</file>

<file path=ppt/slides/slide4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657451"/>
          </a:xfrm>
        </p:spPr>
        <p:txBody>
          <a:bodyPr>
            <a:normAutofit fontScale="90000"/>
          </a:bodyPr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2277836"/>
            <a:ext cx="9144000" cy="2979964"/>
          </a:xfrm>
        </p:spPr>
        <p:txBody>
          <a:bodyPr/>
          <a:lstStyle/>
          <a:p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1326995" y="185389"/>
            <a:ext cx="8649629" cy="64872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650895"/>
      </p:ext>
    </p:extLst>
  </p:cSld>
  <p:clrMapOvr>
    <a:masterClrMapping/>
  </p:clrMapOvr>
  <p:transition/>
  <p:timing/>
</p:sld>
</file>

<file path=ppt/slides/slide4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657451"/>
          </a:xfrm>
        </p:spPr>
        <p:txBody>
          <a:bodyPr>
            <a:normAutofit fontScale="90000"/>
          </a:bodyPr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2277836"/>
            <a:ext cx="9144000" cy="2979964"/>
          </a:xfrm>
        </p:spPr>
        <p:txBody>
          <a:bodyPr/>
          <a:lstStyle/>
          <a:p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420958" y="1109918"/>
            <a:ext cx="6040244" cy="453018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117218" y="1005933"/>
            <a:ext cx="6461512" cy="4846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9890454"/>
      </p:ext>
    </p:extLst>
  </p:cSld>
  <p:clrMapOvr>
    <a:masterClrMapping/>
  </p:clrMapOvr>
  <p:transition/>
  <p:timing/>
</p:sld>
</file>

<file path=ppt/slides/slide45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657451"/>
          </a:xfrm>
        </p:spPr>
        <p:txBody>
          <a:bodyPr>
            <a:normAutofit fontScale="90000"/>
          </a:bodyPr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2277836"/>
            <a:ext cx="9144000" cy="2979964"/>
          </a:xfrm>
        </p:spPr>
        <p:txBody>
          <a:bodyPr/>
          <a:lstStyle/>
          <a:p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88" r="4825" b="11214"/>
          <a:stretch>
            <a:fillRect/>
          </a:stretch>
        </p:blipFill>
        <p:spPr>
          <a:xfrm rot="10800000">
            <a:off x="234170" y="133888"/>
            <a:ext cx="5887844" cy="466821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5" t="12892" r="2915" b="11098"/>
          <a:stretch>
            <a:fillRect/>
          </a:stretch>
        </p:blipFill>
        <p:spPr>
          <a:xfrm rot="10800000">
            <a:off x="5713148" y="2896601"/>
            <a:ext cx="6244683" cy="3780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1805086"/>
      </p:ext>
    </p:extLst>
  </p:cSld>
  <p:clrMapOvr>
    <a:masterClrMapping/>
  </p:clrMapOvr>
  <p:transition/>
  <p:timing/>
</p:sld>
</file>

<file path=ppt/slides/slide46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657451"/>
          </a:xfrm>
        </p:spPr>
        <p:txBody>
          <a:bodyPr>
            <a:normAutofit fontScale="90000"/>
          </a:bodyPr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2277836"/>
            <a:ext cx="9144000" cy="2979964"/>
          </a:xfrm>
        </p:spPr>
        <p:txBody>
          <a:bodyPr/>
          <a:lstStyle/>
          <a:p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0986" y="-133815"/>
            <a:ext cx="12192000" cy="6858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03"/>
          <a:stretch>
            <a:fillRect/>
          </a:stretch>
        </p:blipFill>
        <p:spPr>
          <a:xfrm rot="5400000">
            <a:off x="6757702" y="1400873"/>
            <a:ext cx="5720573" cy="492605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04" r="12327" b="11341"/>
          <a:stretch>
            <a:fillRect/>
          </a:stretch>
        </p:blipFill>
        <p:spPr>
          <a:xfrm rot="10800000">
            <a:off x="211981" y="289927"/>
            <a:ext cx="6746040" cy="5419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5807858"/>
      </p:ext>
    </p:extLst>
  </p:cSld>
  <p:clrMapOvr>
    <a:masterClrMapping/>
  </p:clrMapOvr>
  <p:transition/>
  <p:timing/>
</p:sld>
</file>

<file path=ppt/slides/slide47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657451"/>
          </a:xfrm>
        </p:spPr>
        <p:txBody>
          <a:bodyPr>
            <a:normAutofit fontScale="90000"/>
          </a:bodyPr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2277836"/>
            <a:ext cx="9144000" cy="2979964"/>
          </a:xfrm>
        </p:spPr>
        <p:txBody>
          <a:bodyPr/>
          <a:lstStyle/>
          <a:p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545945" y="995246"/>
            <a:ext cx="6490010" cy="486750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286143" y="1005004"/>
            <a:ext cx="6478859" cy="4859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4496443"/>
      </p:ext>
    </p:extLst>
  </p:cSld>
  <p:clrMapOvr>
    <a:masterClrMapping/>
  </p:clrMapOvr>
  <p:transition/>
  <p:timing/>
</p:sld>
</file>

<file path=ppt/slides/slide48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657451"/>
          </a:xfrm>
        </p:spPr>
        <p:txBody>
          <a:bodyPr>
            <a:normAutofit fontScale="90000"/>
          </a:bodyPr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2277836"/>
            <a:ext cx="9144000" cy="2979964"/>
          </a:xfrm>
        </p:spPr>
        <p:txBody>
          <a:bodyPr/>
          <a:lstStyle/>
          <a:p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16" t="14156" r="15772" b="12782"/>
          <a:stretch>
            <a:fillRect/>
          </a:stretch>
        </p:blipFill>
        <p:spPr>
          <a:xfrm rot="5400000">
            <a:off x="-175770" y="1242104"/>
            <a:ext cx="6398287" cy="448279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545021" y="1102109"/>
            <a:ext cx="6366727" cy="4775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7764403"/>
      </p:ext>
    </p:extLst>
  </p:cSld>
  <p:clrMapOvr>
    <a:masterClrMapping/>
  </p:clrMapOvr>
  <p:transition/>
  <p:timing/>
</p:sld>
</file>

<file path=ppt/slides/slide49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657451"/>
          </a:xfrm>
        </p:spPr>
        <p:txBody>
          <a:bodyPr>
            <a:normAutofit fontScale="90000"/>
          </a:bodyPr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2277836"/>
            <a:ext cx="9144000" cy="2979964"/>
          </a:xfrm>
        </p:spPr>
        <p:txBody>
          <a:bodyPr/>
          <a:lstStyle/>
          <a:p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324702" y="1058051"/>
            <a:ext cx="6169721" cy="462729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164953" y="1058053"/>
            <a:ext cx="6169719" cy="46272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3560304"/>
      </p:ext>
    </p:extLst>
  </p:cSld>
  <p:clrMapOvr>
    <a:masterClrMapping/>
  </p:clrMapOvr>
  <p:transition/>
  <p:timing/>
</p:sld>
</file>

<file path=ppt/slides/slide5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657451"/>
          </a:xfrm>
        </p:spPr>
        <p:txBody>
          <a:bodyPr>
            <a:normAutofit fontScale="90000"/>
          </a:bodyPr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2277836"/>
            <a:ext cx="9144000" cy="2979964"/>
          </a:xfrm>
        </p:spPr>
        <p:txBody>
          <a:bodyPr/>
          <a:lstStyle/>
          <a:p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9574" y="208722"/>
            <a:ext cx="12192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033669" y="208722"/>
            <a:ext cx="10336695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ct val="0"/>
              </a:spcAft>
            </a:pPr>
            <a:r>
              <a:rPr lang="ru-RU" sz="2400" b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Самообслуживание. </a:t>
            </a:r>
          </a:p>
          <a:p>
            <a:pPr>
              <a:spcAft>
                <a:spcPct val="0"/>
              </a:spcAft>
            </a:pPr>
            <a:r>
              <a:rPr lang="ru-RU" b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Труд по самообслуживанию – это труд ребёнка, направленный на обслуживание  самого себя.</a:t>
            </a:r>
          </a:p>
          <a:p>
            <a:pPr>
              <a:spcAft>
                <a:spcPct val="0"/>
              </a:spcAft>
            </a:pPr>
            <a:r>
              <a:rPr lang="ru-RU" b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Это вид трудовой деятельности очень важен, так как он учит ребёнка обходится без помощи взрослого, самостоятельно содержать себя в чистоте и удобстве, уметь одеваться, раздеваться, принимать пищу, выполнять санитарно – гигиенические процедуры.</a:t>
            </a:r>
          </a:p>
          <a:p>
            <a:pPr>
              <a:spcAft>
                <a:spcPct val="0"/>
              </a:spcAft>
            </a:pPr>
            <a:endParaRPr lang="ru-RU" b="1" smtClean="0">
              <a:solidFill>
                <a:srgbClr val="7030A0"/>
              </a:solidFill>
              <a:latin typeface="Times New Roman" pitchFamily="18" charset="0"/>
              <a:ea typeface="Calibri" panose="020f0502020204030204" pitchFamily="34" charset="0"/>
              <a:cs typeface="Times New Roman" pitchFamily="18" charset="0"/>
            </a:endParaRPr>
          </a:p>
          <a:p>
            <a:pPr>
              <a:spcAft>
                <a:spcPct val="0"/>
              </a:spcAft>
            </a:pPr>
            <a:r>
              <a:rPr lang="ru-RU" sz="2400" b="1" smtClean="0">
                <a:solidFill>
                  <a:srgbClr val="7030A0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   Сами умываемся и вытираемся индивидуальным полотенцем.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856191" y="3244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42" t="13228" r="3191"/>
          <a:stretch>
            <a:fillRect/>
          </a:stretch>
        </p:blipFill>
        <p:spPr>
          <a:xfrm>
            <a:off x="2383454" y="2424713"/>
            <a:ext cx="7130204" cy="45024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7200104"/>
      </p:ext>
    </p:extLst>
  </p:cSld>
  <p:clrMapOvr>
    <a:masterClrMapping/>
  </p:clrMapOvr>
  <p:transition/>
  <p:timing/>
</p:sld>
</file>

<file path=ppt/slides/slide50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657451"/>
          </a:xfrm>
        </p:spPr>
        <p:txBody>
          <a:bodyPr>
            <a:normAutofit fontScale="90000"/>
          </a:bodyPr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2277836"/>
            <a:ext cx="9144000" cy="2979964"/>
          </a:xfrm>
        </p:spPr>
        <p:txBody>
          <a:bodyPr/>
          <a:lstStyle/>
          <a:p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74805" y="1159727"/>
            <a:ext cx="6512312" cy="488423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987275" y="996739"/>
            <a:ext cx="6423102" cy="48173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2342756"/>
      </p:ext>
    </p:extLst>
  </p:cSld>
  <p:clrMapOvr>
    <a:masterClrMapping/>
  </p:clrMapOvr>
  <p:transition/>
  <p:timing/>
</p:sld>
</file>

<file path=ppt/slides/slide5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657451"/>
          </a:xfrm>
        </p:spPr>
        <p:txBody>
          <a:bodyPr>
            <a:normAutofit fontScale="90000"/>
          </a:bodyPr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2277836"/>
            <a:ext cx="9144000" cy="2979964"/>
          </a:xfrm>
        </p:spPr>
        <p:txBody>
          <a:bodyPr/>
          <a:lstStyle/>
          <a:p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335081" y="1066154"/>
            <a:ext cx="6249021" cy="468676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569" t="27372" r="1138" b="27805"/>
          <a:stretch>
            <a:fillRect/>
          </a:stretch>
        </p:blipFill>
        <p:spPr>
          <a:xfrm rot="10800000">
            <a:off x="6210767" y="273391"/>
            <a:ext cx="4337825" cy="62606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4426084"/>
      </p:ext>
    </p:extLst>
  </p:cSld>
  <p:clrMapOvr>
    <a:masterClrMapping/>
  </p:clrMapOvr>
  <p:transition/>
  <p:timing/>
</p:sld>
</file>

<file path=ppt/slides/slide5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657451"/>
          </a:xfrm>
        </p:spPr>
        <p:txBody>
          <a:bodyPr>
            <a:normAutofit fontScale="90000"/>
          </a:bodyPr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2277836"/>
            <a:ext cx="9144000" cy="2979964"/>
          </a:xfrm>
        </p:spPr>
        <p:txBody>
          <a:bodyPr/>
          <a:lstStyle/>
          <a:p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49" r="4308" b="18960"/>
          <a:stretch>
            <a:fillRect/>
          </a:stretch>
        </p:blipFill>
        <p:spPr>
          <a:xfrm rot="10800000">
            <a:off x="682083" y="193068"/>
            <a:ext cx="10827834" cy="64718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88744"/>
      </p:ext>
    </p:extLst>
  </p:cSld>
  <p:clrMapOvr>
    <a:masterClrMapping/>
  </p:clrMapOvr>
  <p:transition/>
  <p:timing/>
</p:sld>
</file>

<file path=ppt/slides/slide5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657451"/>
          </a:xfrm>
        </p:spPr>
        <p:txBody>
          <a:bodyPr>
            <a:normAutofit fontScale="90000"/>
          </a:bodyPr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2277836"/>
            <a:ext cx="9144000" cy="2979964"/>
          </a:xfrm>
        </p:spPr>
        <p:txBody>
          <a:bodyPr/>
          <a:lstStyle/>
          <a:p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350" b="33008"/>
          <a:stretch>
            <a:fillRect/>
          </a:stretch>
        </p:blipFill>
        <p:spPr>
          <a:xfrm rot="10800000">
            <a:off x="557561" y="447391"/>
            <a:ext cx="11028556" cy="59101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4532635"/>
      </p:ext>
    </p:extLst>
  </p:cSld>
  <p:clrMapOvr>
    <a:masterClrMapping/>
  </p:clrMapOvr>
  <p:transition/>
  <p:timing/>
</p:sld>
</file>

<file path=ppt/slides/slide5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657451"/>
          </a:xfrm>
        </p:spPr>
        <p:txBody>
          <a:bodyPr>
            <a:normAutofit fontScale="90000"/>
          </a:bodyPr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2277836"/>
            <a:ext cx="9144000" cy="2979964"/>
          </a:xfrm>
        </p:spPr>
        <p:txBody>
          <a:bodyPr/>
          <a:lstStyle/>
          <a:p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446049" y="89211"/>
            <a:ext cx="1064941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>
                <a:solidFill>
                  <a:srgbClr val="7030A0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Приобретают </a:t>
            </a:r>
            <a:r>
              <a:rPr lang="ru-RU" sz="2400" b="1" smtClean="0">
                <a:solidFill>
                  <a:srgbClr val="7030A0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инвентарь </a:t>
            </a:r>
            <a:r>
              <a:rPr lang="ru-RU" sz="2400" b="1">
                <a:solidFill>
                  <a:srgbClr val="7030A0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для организации трудовой </a:t>
            </a:r>
            <a:r>
              <a:rPr lang="ru-RU" sz="2400" b="1" smtClean="0">
                <a:solidFill>
                  <a:srgbClr val="7030A0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деятельности.</a:t>
            </a:r>
            <a:endParaRPr lang="ru-RU" sz="2400" b="1">
              <a:solidFill>
                <a:srgbClr val="7030A0"/>
              </a:solidFill>
              <a:latin typeface="Times New Roman" pitchFamily="18" charset="0"/>
              <a:ea typeface="Calibri" panose="020f0502020204030204" pitchFamily="34" charset="0"/>
              <a:cs typeface="Times New Roman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76" t="8145" r="12304" b="8422"/>
          <a:stretch>
            <a:fillRect/>
          </a:stretch>
        </p:blipFill>
        <p:spPr>
          <a:xfrm>
            <a:off x="119302" y="1009419"/>
            <a:ext cx="4438187" cy="3534937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074"/>
          <a:stretch>
            <a:fillRect/>
          </a:stretch>
        </p:blipFill>
        <p:spPr>
          <a:xfrm>
            <a:off x="4320683" y="3313986"/>
            <a:ext cx="3893635" cy="3462469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11" r="9205" b="13178"/>
          <a:stretch>
            <a:fillRect/>
          </a:stretch>
        </p:blipFill>
        <p:spPr>
          <a:xfrm>
            <a:off x="7944100" y="845137"/>
            <a:ext cx="3996583" cy="35953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4160048"/>
      </p:ext>
    </p:extLst>
  </p:cSld>
  <p:clrMapOvr>
    <a:masterClrMapping/>
  </p:clrMapOvr>
  <p:transition/>
  <p:timing/>
</p:sld>
</file>

<file path=ppt/slides/slide55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657451"/>
          </a:xfrm>
        </p:spPr>
        <p:txBody>
          <a:bodyPr>
            <a:normAutofit fontScale="90000"/>
          </a:bodyPr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2277836"/>
            <a:ext cx="9144000" cy="2979964"/>
          </a:xfrm>
        </p:spPr>
        <p:txBody>
          <a:bodyPr/>
          <a:lstStyle/>
          <a:p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00754" y="178420"/>
            <a:ext cx="1199049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smtClean="0">
                <a:solidFill>
                  <a:srgbClr val="7030A0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 </a:t>
            </a:r>
            <a:r>
              <a:rPr lang="ru-RU" sz="2400" b="1" smtClean="0">
                <a:solidFill>
                  <a:srgbClr val="7030A0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Приобретают </a:t>
            </a:r>
            <a:r>
              <a:rPr lang="ru-RU" sz="2400" b="1" err="1">
                <a:solidFill>
                  <a:srgbClr val="7030A0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о</a:t>
            </a:r>
            <a:r>
              <a:rPr lang="ru-RU" sz="2400" b="1" err="1" smtClean="0">
                <a:solidFill>
                  <a:srgbClr val="7030A0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требуты для сюжетно ролевых игр и театрализованной деятельности.</a:t>
            </a:r>
            <a:endParaRPr lang="ru-RU" sz="240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927" b="28100"/>
          <a:stretch>
            <a:fillRect/>
          </a:stretch>
        </p:blipFill>
        <p:spPr>
          <a:xfrm rot="10800000">
            <a:off x="100754" y="1438507"/>
            <a:ext cx="11990492" cy="4655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2819213"/>
      </p:ext>
    </p:extLst>
  </p:cSld>
  <p:clrMapOvr>
    <a:masterClrMapping/>
  </p:clrMapOvr>
  <p:transition/>
  <p:timing/>
</p:sld>
</file>

<file path=ppt/slides/slide56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657451"/>
          </a:xfrm>
        </p:spPr>
        <p:txBody>
          <a:bodyPr>
            <a:normAutofit fontScale="90000"/>
          </a:bodyPr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2277836"/>
            <a:ext cx="9144000" cy="2979964"/>
          </a:xfrm>
        </p:spPr>
        <p:txBody>
          <a:bodyPr/>
          <a:lstStyle/>
          <a:p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208157" y="967368"/>
            <a:ext cx="6564350" cy="492326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6359914" y="1125653"/>
            <a:ext cx="6244679" cy="46835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0516715"/>
      </p:ext>
    </p:extLst>
  </p:cSld>
  <p:clrMapOvr>
    <a:masterClrMapping/>
  </p:clrMapOvr>
  <p:transition/>
  <p:timing/>
</p:sld>
</file>

<file path=ppt/slides/slide57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657451"/>
          </a:xfrm>
        </p:spPr>
        <p:txBody>
          <a:bodyPr>
            <a:normAutofit fontScale="90000"/>
          </a:bodyPr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2277836"/>
            <a:ext cx="9144000" cy="2979964"/>
          </a:xfrm>
        </p:spPr>
        <p:txBody>
          <a:bodyPr/>
          <a:lstStyle/>
          <a:p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64" t="8039" r="17341" b="9752"/>
          <a:stretch>
            <a:fillRect/>
          </a:stretch>
        </p:blipFill>
        <p:spPr>
          <a:xfrm rot="5400000">
            <a:off x="-220496" y="931586"/>
            <a:ext cx="6206172" cy="518531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18" t="3749" b="13866"/>
          <a:stretch>
            <a:fillRect/>
          </a:stretch>
        </p:blipFill>
        <p:spPr>
          <a:xfrm rot="5400000">
            <a:off x="5461370" y="1210169"/>
            <a:ext cx="6536351" cy="4419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4066871"/>
      </p:ext>
    </p:extLst>
  </p:cSld>
  <p:clrMapOvr>
    <a:masterClrMapping/>
  </p:clrMapOvr>
  <p:transition/>
  <p:timing/>
</p:sld>
</file>

<file path=ppt/slides/slide58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657451"/>
          </a:xfrm>
        </p:spPr>
        <p:txBody>
          <a:bodyPr>
            <a:normAutofit fontScale="90000"/>
          </a:bodyPr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2277836"/>
            <a:ext cx="9144000" cy="2979964"/>
          </a:xfrm>
        </p:spPr>
        <p:txBody>
          <a:bodyPr/>
          <a:lstStyle/>
          <a:p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8059" y="0"/>
            <a:ext cx="12192000" cy="6858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780" b="18699"/>
          <a:stretch>
            <a:fillRect/>
          </a:stretch>
        </p:blipFill>
        <p:spPr>
          <a:xfrm rot="10800000">
            <a:off x="802887" y="672904"/>
            <a:ext cx="10428595" cy="56721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8685279"/>
      </p:ext>
    </p:extLst>
  </p:cSld>
  <p:clrMapOvr>
    <a:masterClrMapping/>
  </p:clrMapOvr>
  <p:transition/>
  <p:timing/>
</p:sld>
</file>

<file path=ppt/slides/slide59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657451"/>
          </a:xfrm>
        </p:spPr>
        <p:txBody>
          <a:bodyPr>
            <a:normAutofit fontScale="90000"/>
          </a:bodyPr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2277836"/>
            <a:ext cx="9144000" cy="2979964"/>
          </a:xfrm>
        </p:spPr>
        <p:txBody>
          <a:bodyPr/>
          <a:lstStyle/>
          <a:p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60" r="8695"/>
          <a:stretch>
            <a:fillRect/>
          </a:stretch>
        </p:blipFill>
        <p:spPr>
          <a:xfrm rot="5400000">
            <a:off x="196389" y="631668"/>
            <a:ext cx="6351427" cy="559466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2224" y="139390"/>
            <a:ext cx="4676986" cy="65792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0523759"/>
      </p:ext>
    </p:extLst>
  </p:cSld>
  <p:clrMapOvr>
    <a:masterClrMapping/>
  </p:clrMapOvr>
  <p:transition/>
  <p:timing/>
</p:sld>
</file>

<file path=ppt/slides/slide6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657451"/>
          </a:xfrm>
        </p:spPr>
        <p:txBody>
          <a:bodyPr>
            <a:normAutofit fontScale="90000"/>
          </a:bodyPr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2277836"/>
            <a:ext cx="9144000" cy="2979964"/>
          </a:xfrm>
        </p:spPr>
        <p:txBody>
          <a:bodyPr/>
          <a:lstStyle/>
          <a:p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37"/>
          <a:stretch>
            <a:fillRect/>
          </a:stretch>
        </p:blipFill>
        <p:spPr>
          <a:xfrm>
            <a:off x="6291156" y="1242391"/>
            <a:ext cx="5585790" cy="536055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66" t="11160" r="12371" b="7247"/>
          <a:stretch>
            <a:fillRect/>
          </a:stretch>
        </p:blipFill>
        <p:spPr>
          <a:xfrm>
            <a:off x="208408" y="1242391"/>
            <a:ext cx="5767694" cy="487019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 flipH="1">
            <a:off x="376030" y="330349"/>
            <a:ext cx="114399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     Сами причёсываемся                           Самостоятельно принимаем пищу.</a:t>
            </a:r>
            <a:endParaRPr lang="ru-RU" sz="2400"/>
          </a:p>
        </p:txBody>
      </p:sp>
    </p:spTree>
    <p:extLst>
      <p:ext uri="{BB962C8B-B14F-4D97-AF65-F5344CB8AC3E}">
        <p14:creationId xmlns:p14="http://schemas.microsoft.com/office/powerpoint/2010/main" val="3752249017"/>
      </p:ext>
    </p:extLst>
  </p:cSld>
  <p:clrMapOvr>
    <a:masterClrMapping/>
  </p:clrMapOvr>
  <p:transition/>
  <p:timing/>
</p:sld>
</file>

<file path=ppt/slides/slide60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657451"/>
          </a:xfrm>
        </p:spPr>
        <p:txBody>
          <a:bodyPr>
            <a:normAutofit fontScale="90000"/>
          </a:bodyPr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2277836"/>
            <a:ext cx="9144000" cy="2979964"/>
          </a:xfrm>
        </p:spPr>
        <p:txBody>
          <a:bodyPr/>
          <a:lstStyle/>
          <a:p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694481" y="208343"/>
            <a:ext cx="1105382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smtClean="0">
                <a:solidFill>
                  <a:srgbClr val="7030A0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Самое главное  необходимо помнить о том,  что труд должен приносить детям  радость: от достигнутых результатов и от своей полезности другим.</a:t>
            </a:r>
            <a:endParaRPr lang="ru-RU" sz="240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6121" y="1122363"/>
            <a:ext cx="7697164" cy="469909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67160" y="5960962"/>
            <a:ext cx="1083390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smtClean="0">
                <a:solidFill>
                  <a:srgbClr val="7030A0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                               Спасибо за внимание.</a:t>
            </a:r>
            <a:endParaRPr lang="ru-RU" sz="3200"/>
          </a:p>
        </p:txBody>
      </p:sp>
    </p:spTree>
    <p:extLst>
      <p:ext uri="{BB962C8B-B14F-4D97-AF65-F5344CB8AC3E}">
        <p14:creationId xmlns:p14="http://schemas.microsoft.com/office/powerpoint/2010/main" val="2720054927"/>
      </p:ext>
    </p:extLst>
  </p:cSld>
  <p:clrMapOvr>
    <a:masterClrMapping/>
  </p:clrMapOvr>
  <p:transition/>
  <p:timing/>
</p:sld>
</file>

<file path=ppt/slides/slide7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657451"/>
          </a:xfrm>
        </p:spPr>
        <p:txBody>
          <a:bodyPr>
            <a:normAutofit fontScale="90000"/>
          </a:bodyPr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2277836"/>
            <a:ext cx="9144000" cy="2979964"/>
          </a:xfrm>
        </p:spPr>
        <p:txBody>
          <a:bodyPr/>
          <a:lstStyle/>
          <a:p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782"/>
          <a:stretch>
            <a:fillRect/>
          </a:stretch>
        </p:blipFill>
        <p:spPr>
          <a:xfrm>
            <a:off x="387626" y="1082143"/>
            <a:ext cx="5476461" cy="537135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 flipH="1">
            <a:off x="392597" y="149416"/>
            <a:ext cx="1127428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ct val="0"/>
              </a:spcAft>
            </a:pPr>
            <a:r>
              <a:rPr lang="ru-RU" sz="2400" b="1">
                <a:solidFill>
                  <a:srgbClr val="7030A0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Р</a:t>
            </a:r>
            <a:r>
              <a:rPr lang="ru-RU" sz="2400" b="1" smtClean="0">
                <a:solidFill>
                  <a:srgbClr val="7030A0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аздеваемся перед сном и одеваемся                  Одеваемся на прогулку.</a:t>
            </a:r>
          </a:p>
          <a:p>
            <a:pPr>
              <a:spcAft>
                <a:spcPct val="0"/>
              </a:spcAft>
            </a:pPr>
            <a:r>
              <a:rPr lang="ru-RU" sz="2400" b="1" smtClean="0">
                <a:solidFill>
                  <a:srgbClr val="7030A0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                   после сна.</a:t>
            </a:r>
          </a:p>
          <a:p>
            <a:pPr>
              <a:spcAft>
                <a:spcPct val="0"/>
              </a:spcAft>
            </a:pPr>
            <a:r>
              <a:rPr lang="ru-RU" sz="2400" b="1" smtClean="0">
                <a:solidFill>
                  <a:srgbClr val="7030A0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                                            </a:t>
            </a:r>
            <a:endParaRPr lang="ru-RU" sz="2400" b="1">
              <a:solidFill>
                <a:srgbClr val="7030A0"/>
              </a:solidFill>
              <a:latin typeface="Times New Roman" pitchFamily="18" charset="0"/>
              <a:ea typeface="Calibri" panose="020f0502020204030204" pitchFamily="34" charset="0"/>
              <a:cs typeface="Times New Roman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93" t="18870" r="15449" b="-1305"/>
          <a:stretch>
            <a:fillRect/>
          </a:stretch>
        </p:blipFill>
        <p:spPr>
          <a:xfrm>
            <a:off x="6096000" y="1082143"/>
            <a:ext cx="5615554" cy="54432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3258864"/>
      </p:ext>
    </p:extLst>
  </p:cSld>
  <p:clrMapOvr>
    <a:masterClrMapping/>
  </p:clrMapOvr>
  <p:transition/>
  <p:timing/>
</p:sld>
</file>

<file path=ppt/slides/slide8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657451"/>
          </a:xfrm>
        </p:spPr>
        <p:txBody>
          <a:bodyPr>
            <a:normAutofit fontScale="90000"/>
          </a:bodyPr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2277836"/>
            <a:ext cx="9144000" cy="2979964"/>
          </a:xfrm>
        </p:spPr>
        <p:txBody>
          <a:bodyPr/>
          <a:lstStyle/>
          <a:p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89571" y="60534"/>
            <a:ext cx="11731083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smtClean="0">
                <a:solidFill>
                  <a:srgbClr val="7030A0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Хозяйственно бытовой труд.</a:t>
            </a:r>
          </a:p>
          <a:p>
            <a:r>
              <a:rPr lang="ru-RU" b="1" smtClean="0">
                <a:solidFill>
                  <a:srgbClr val="7030A0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Этот труд направлен на поддержание чистоты и порядка в помещении и на участке, помощь взрослым при организации режимных моментов.</a:t>
            </a:r>
          </a:p>
          <a:p>
            <a:r>
              <a:rPr lang="ru-RU" b="1" smtClean="0">
                <a:solidFill>
                  <a:srgbClr val="7030A0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Детей важно научить замечать любое нарушения в порядка в группе или на участке и по собственному желанию устранять его.</a:t>
            </a:r>
          </a:p>
          <a:p>
            <a:r>
              <a:rPr lang="ru-RU" b="1" smtClean="0">
                <a:solidFill>
                  <a:srgbClr val="7030A0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Основной формой организации этого вида труда является поручения, которые дают возможность привлекать детей всей группы к разной трудовой деятельности </a:t>
            </a:r>
          </a:p>
          <a:p>
            <a:r>
              <a:rPr lang="ru-RU" b="1">
                <a:solidFill>
                  <a:srgbClr val="7030A0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 </a:t>
            </a:r>
            <a:r>
              <a:rPr lang="ru-RU" b="1" smtClean="0">
                <a:solidFill>
                  <a:srgbClr val="7030A0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    </a:t>
            </a:r>
            <a:r>
              <a:rPr lang="ru-RU" sz="2400" b="1" smtClean="0">
                <a:solidFill>
                  <a:srgbClr val="7030A0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Влажная уборка в игровых уголках. </a:t>
            </a:r>
            <a:r>
              <a:rPr lang="ru-RU" sz="2400" b="1">
                <a:solidFill>
                  <a:srgbClr val="7030A0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С</a:t>
            </a:r>
            <a:r>
              <a:rPr lang="ru-RU" sz="2400" b="1" smtClean="0">
                <a:solidFill>
                  <a:srgbClr val="7030A0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кладываем игрушки  на свои места.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65" t="13156" r="13624"/>
          <a:stretch>
            <a:fillRect/>
          </a:stretch>
        </p:blipFill>
        <p:spPr>
          <a:xfrm rot="5400000">
            <a:off x="244738" y="2969702"/>
            <a:ext cx="4128134" cy="350047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098593" y="2981876"/>
            <a:ext cx="4085709" cy="346262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7754039" y="2941608"/>
            <a:ext cx="4085709" cy="3543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5527206"/>
      </p:ext>
    </p:extLst>
  </p:cSld>
  <p:clrMapOvr>
    <a:masterClrMapping/>
  </p:clrMapOvr>
  <p:transition/>
  <p:timing/>
</p:sld>
</file>

<file path=ppt/slides/slide9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657451"/>
          </a:xfrm>
        </p:spPr>
        <p:txBody>
          <a:bodyPr>
            <a:normAutofit fontScale="90000"/>
          </a:bodyPr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2277836"/>
            <a:ext cx="9144000" cy="2979964"/>
          </a:xfrm>
        </p:spPr>
        <p:txBody>
          <a:bodyPr/>
          <a:lstStyle/>
          <a:p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12" r="7101"/>
          <a:stretch>
            <a:fillRect/>
          </a:stretch>
        </p:blipFill>
        <p:spPr>
          <a:xfrm rot="5400000">
            <a:off x="520326" y="1259958"/>
            <a:ext cx="5546079" cy="527088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01207" y="192657"/>
            <a:ext cx="110622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smtClean="0">
                <a:solidFill>
                  <a:srgbClr val="7030A0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Неотъемлемой частью в трудовом воспитании является совместная деятельность в процессе режимных моментов в течении всего дня: дежурство по столовой, по занятиям, уголку природы; оказание посильной помощи помощнику воспитателя.</a:t>
            </a:r>
            <a:endParaRPr lang="ru-RU" b="1">
              <a:solidFill>
                <a:srgbClr val="7030A0"/>
              </a:solidFill>
              <a:latin typeface="Times New Roman" pitchFamily="18" charset="0"/>
              <a:ea typeface="Calibri" panose="020f0502020204030204" pitchFamily="34" charset="0"/>
              <a:cs typeface="Times New Roman" pitchFamily="18" charset="0"/>
            </a:endParaRPr>
          </a:p>
          <a:p>
            <a:r>
              <a:rPr lang="ru-RU" smtClean="0"/>
              <a:t> </a:t>
            </a:r>
            <a:endParaRPr lang="ru-RU" sz="2400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292901" y="1575952"/>
            <a:ext cx="5546079" cy="46389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3947342"/>
      </p:ext>
    </p:extLst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NET" val="4.0.30319.42000"/>
  <p:tag name="AS_OS" val="Microsoft Windows NT 10.0.14393.0"/>
  <p:tag name="AS_RELEASE_DATE" val="2019.12.14"/>
  <p:tag name="AS_TITLE" val="Aspose.Slides for .NET 4.0 Client Profile"/>
  <p:tag name="AS_VERSION" val="19.12"/>
</p:tagLst>
</file>

<file path=ppt/theme/theme1.xml><?xml version="1.0" encoding="utf-8"?>
<a:theme xmlns:r="http://schemas.openxmlformats.org/officeDocument/2006/relationships"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:vt="http://schemas.openxmlformats.org/officeDocument/2006/docPropsVTypes" xmlns="http://schemas.openxmlformats.org/officeDocument/2006/extended-properties">
  <Company/>
  <PresentationFormat>Широкоэкранный</PresentationFormat>
  <Paragraphs>56</Paragraphs>
  <Slides>60</Slides>
  <Notes>0</Notes>
  <TotalTime>1927</TotalTime>
  <HiddenSlides>0</HiddenSlides>
  <MMClips>0</MMClips>
  <ScaleCrop>0</ScaleCrop>
  <HeadingPairs>
    <vt:vector baseType="variant" size="6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60</vt:i4>
      </vt:variant>
    </vt:vector>
  </HeadingPairs>
  <TitlesOfParts>
    <vt:vector baseType="lpstr" size="65">
      <vt:lpstr>Arial</vt:lpstr>
      <vt:lpstr>Calibri Light</vt:lpstr>
      <vt:lpstr>Calibri</vt:lpstr>
      <vt:lpstr>Times New Roman</vt:lpstr>
      <vt:lpstr>Тема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0</LinksUpToDate>
  <SharedDoc>0</SharedDoc>
  <HyperlinksChanged>0</HyperlinksChanged>
  <Application>Aspose.Slides for .NET</Application>
  <AppVersion>19.1200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title>Презентация PowerPoint</dc:title>
  <dc:creator>dns</dc:creator>
  <cp:lastModifiedBy>dns</cp:lastModifiedBy>
  <cp:revision>126</cp:revision>
  <dcterms:created xsi:type="dcterms:W3CDTF">2024-04-22T05:03:58Z</dcterms:created>
  <dcterms:modified xsi:type="dcterms:W3CDTF">2025-05-21T04:03:37Z</dcterms:modified>
</cp:coreProperties>
</file>