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68" r:id="rId4"/>
    <p:sldId id="258" r:id="rId5"/>
    <p:sldId id="265" r:id="rId6"/>
    <p:sldId id="259" r:id="rId7"/>
    <p:sldId id="267" r:id="rId8"/>
    <p:sldId id="269" r:id="rId9"/>
    <p:sldId id="260" r:id="rId10"/>
    <p:sldId id="261" r:id="rId11"/>
    <p:sldId id="263" r:id="rId12"/>
    <p:sldId id="262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8BA2D-0AB9-473D-99AF-45A211C21818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C363EF-AA32-477B-83A2-5790E1105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8086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C363EF-AA32-477B-83A2-5790E11050E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7021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5DD49C3-1388-4DD6-8173-79C062A0C21E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49CE4B1-4648-468B-AEEA-6705FA714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49C3-1388-4DD6-8173-79C062A0C21E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E4B1-4648-468B-AEEA-6705FA714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49C3-1388-4DD6-8173-79C062A0C21E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E4B1-4648-468B-AEEA-6705FA714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5DD49C3-1388-4DD6-8173-79C062A0C21E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49CE4B1-4648-468B-AEEA-6705FA7145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5DD49C3-1388-4DD6-8173-79C062A0C21E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49CE4B1-4648-468B-AEEA-6705FA714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49C3-1388-4DD6-8173-79C062A0C21E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E4B1-4648-468B-AEEA-6705FA7145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49C3-1388-4DD6-8173-79C062A0C21E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E4B1-4648-468B-AEEA-6705FA7145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5DD49C3-1388-4DD6-8173-79C062A0C21E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49CE4B1-4648-468B-AEEA-6705FA7145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49C3-1388-4DD6-8173-79C062A0C21E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CE4B1-4648-468B-AEEA-6705FA714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5DD49C3-1388-4DD6-8173-79C062A0C21E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49CE4B1-4648-468B-AEEA-6705FA7145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5DD49C3-1388-4DD6-8173-79C062A0C21E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49CE4B1-4648-468B-AEEA-6705FA7145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5DD49C3-1388-4DD6-8173-79C062A0C21E}" type="datetimeFigureOut">
              <a:rPr lang="ru-RU" smtClean="0"/>
              <a:pPr/>
              <a:t>24.05.2025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49CE4B1-4648-468B-AEEA-6705FA7145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986714" cy="100013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b="1" cap="all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«Формирование  </a:t>
            </a:r>
            <a:r>
              <a:rPr lang="ru-RU" sz="2400" b="1" cap="all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ЗДОРОВОГО ОБРАЗА ЖИЗНИ </a:t>
            </a:r>
            <a:r>
              <a:rPr lang="ru-RU" sz="2400" b="1" cap="all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У детей старшего дошкольного возраста»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572008"/>
            <a:ext cx="6172200" cy="180291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a typeface="+mj-ea"/>
                <a:cs typeface="+mj-cs"/>
              </a:rPr>
              <a:t>Подготовила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ea typeface="+mj-ea"/>
                <a:cs typeface="+mj-cs"/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a typeface="+mj-ea"/>
                <a:cs typeface="+mj-cs"/>
              </a:rPr>
              <a:t>воспитатель :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a typeface="+mj-ea"/>
                <a:cs typeface="+mj-cs"/>
              </a:rPr>
              <a:t> </a:t>
            </a:r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  <a:ea typeface="+mj-ea"/>
                <a:cs typeface="+mj-cs"/>
              </a:rPr>
              <a:t>Сизинцева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a typeface="+mj-ea"/>
                <a:cs typeface="+mj-cs"/>
              </a:rPr>
              <a:t>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a typeface="+mj-ea"/>
                <a:cs typeface="+mj-cs"/>
              </a:rPr>
              <a:t>Ирина Владимировна</a:t>
            </a:r>
            <a:endParaRPr lang="ru-RU" dirty="0" smtClean="0">
              <a:solidFill>
                <a:schemeClr val="accent4">
                  <a:lumMod val="75000"/>
                </a:schemeClr>
              </a:solidFill>
              <a:ea typeface="+mj-ea"/>
              <a:cs typeface="+mj-cs"/>
            </a:endParaRP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a typeface="+mj-ea"/>
                <a:cs typeface="+mj-cs"/>
              </a:rPr>
              <a:t>Воспитатель ГБДОУ № 17 Московского района </a:t>
            </a:r>
            <a:endParaRPr lang="ru-RU" dirty="0" smtClean="0">
              <a:solidFill>
                <a:schemeClr val="accent4">
                  <a:lumMod val="75000"/>
                </a:schemeClr>
              </a:solidFill>
              <a:ea typeface="+mj-ea"/>
              <a:cs typeface="+mj-cs"/>
            </a:endParaRP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a typeface="+mj-ea"/>
                <a:cs typeface="+mj-cs"/>
              </a:rPr>
              <a:t>Г.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a typeface="+mj-ea"/>
                <a:cs typeface="+mj-cs"/>
              </a:rPr>
              <a:t>Санкт-Петербург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2852"/>
            <a:ext cx="8229600" cy="500066"/>
          </a:xfrm>
        </p:spPr>
        <p:txBody>
          <a:bodyPr>
            <a:noAutofit/>
          </a:bodyPr>
          <a:lstStyle/>
          <a:p>
            <a:r>
              <a:rPr lang="ru-RU" sz="2400" dirty="0" smtClean="0"/>
              <a:t>            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400" dirty="0" smtClean="0"/>
              <a:t>9. Беседы с детьми </a:t>
            </a:r>
            <a:r>
              <a:rPr lang="ru-RU" sz="1400" dirty="0" smtClean="0"/>
              <a:t>направленные на расширение и закрепление знаний детей о микробах, полезных и вредных привычках, правилах личной гигиены, здоровой пище и т.п.</a:t>
            </a:r>
            <a:endParaRPr lang="ru-RU" sz="1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8480" y="1191432"/>
            <a:ext cx="2673600" cy="200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86446" y="4514818"/>
            <a:ext cx="2400000" cy="180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86380" y="1062918"/>
            <a:ext cx="3360000" cy="2520000"/>
          </a:xfrm>
          <a:prstGeom prst="rect">
            <a:avLst/>
          </a:prstGeom>
        </p:spPr>
      </p:pic>
      <p:pic>
        <p:nvPicPr>
          <p:cNvPr id="6147" name="Picture 3" descr="C:\Users\Дом\Downloads\IMG_47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3956400"/>
            <a:ext cx="1950320" cy="2901600"/>
          </a:xfrm>
          <a:prstGeom prst="rect">
            <a:avLst/>
          </a:prstGeom>
          <a:noFill/>
        </p:spPr>
      </p:pic>
      <p:pic>
        <p:nvPicPr>
          <p:cNvPr id="7" name="Picture 9" descr="C:\Users\Дом\Downloads\5a401998-0bd6-434e-b6c3-b1b140dc5689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071942"/>
            <a:ext cx="2924800" cy="16452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86000" y="88984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«Наш организм»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«Тело человека»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«Физкультура – залог здоровья»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«Правила личной гигиены»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«Где живут витамины?»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«Полезная и вредная пища»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«Полезные продукты1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«Зарядка»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«Роль лекарств и витаминов»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«Лекарственные растения»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«Полезные и вредные привычки»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«Зачем делают прививки»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</a:t>
            </a:r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О микробах</a:t>
            </a:r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«Бродячие животные»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</a:t>
            </a:r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Здоровая Пища</a:t>
            </a:r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»</a:t>
            </a:r>
            <a:endParaRPr lang="ru-RU" sz="12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Беседа «Мой образ жизни»</a:t>
            </a:r>
            <a:endParaRPr lang="ru-RU" sz="1200" dirty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500990" cy="8572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10.Организация двигательной активности </a:t>
            </a:r>
            <a:r>
              <a:rPr lang="ru-RU" dirty="0" smtClean="0"/>
              <a:t>  детей в учебном процессе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7170" name="Picture 2" descr="J:\ПРЕЗЕНТАЦИЯ ЗОЖ\IMG_467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4071942"/>
            <a:ext cx="1495800" cy="1994400"/>
          </a:xfrm>
          <a:prstGeom prst="rect">
            <a:avLst/>
          </a:prstGeom>
          <a:noFill/>
        </p:spPr>
      </p:pic>
      <p:pic>
        <p:nvPicPr>
          <p:cNvPr id="7171" name="Picture 3" descr="J:\ПРЕЗЕНТАЦИЯ ЗОЖ\IMG_46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14818"/>
            <a:ext cx="1633500" cy="2178000"/>
          </a:xfrm>
          <a:prstGeom prst="rect">
            <a:avLst/>
          </a:prstGeom>
          <a:noFill/>
        </p:spPr>
      </p:pic>
      <p:pic>
        <p:nvPicPr>
          <p:cNvPr id="7172" name="Picture 4" descr="J:\ПРЕЗЕНТАЦИЯ ЗОЖ\IMG_46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1071546"/>
            <a:ext cx="1633500" cy="2178000"/>
          </a:xfrm>
          <a:prstGeom prst="rect">
            <a:avLst/>
          </a:prstGeom>
          <a:noFill/>
        </p:spPr>
      </p:pic>
      <p:pic>
        <p:nvPicPr>
          <p:cNvPr id="7174" name="Picture 6" descr="J:\ПРЕЗЕНТАЦИЯ ЗОЖ\IMG_46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1714488"/>
            <a:ext cx="1633500" cy="2178000"/>
          </a:xfrm>
          <a:prstGeom prst="rect">
            <a:avLst/>
          </a:prstGeom>
          <a:noFill/>
        </p:spPr>
      </p:pic>
      <p:pic>
        <p:nvPicPr>
          <p:cNvPr id="7175" name="Picture 7" descr="J:\ПРЕЗЕНТАЦИЯ ЗОЖ\IMG_46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4" y="4000504"/>
            <a:ext cx="1633500" cy="2178000"/>
          </a:xfrm>
          <a:prstGeom prst="rect">
            <a:avLst/>
          </a:prstGeom>
          <a:noFill/>
        </p:spPr>
      </p:pic>
      <p:pic>
        <p:nvPicPr>
          <p:cNvPr id="7176" name="Picture 8" descr="J:\ПРЕЗЕНТАЦИЯ ЗОЖ\IMG_469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8794" y="2071678"/>
            <a:ext cx="1093500" cy="1458000"/>
          </a:xfrm>
          <a:prstGeom prst="rect">
            <a:avLst/>
          </a:prstGeom>
          <a:noFill/>
        </p:spPr>
      </p:pic>
      <p:pic>
        <p:nvPicPr>
          <p:cNvPr id="7177" name="Picture 9" descr="J:\ПРЕЗЕНТАЦИЯ ЗОЖ\IMG_469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3043116" y="2243240"/>
            <a:ext cx="1944000" cy="1458000"/>
          </a:xfrm>
          <a:prstGeom prst="rect">
            <a:avLst/>
          </a:prstGeom>
          <a:noFill/>
        </p:spPr>
      </p:pic>
      <p:pic>
        <p:nvPicPr>
          <p:cNvPr id="7178" name="Picture 10" descr="J:\ПРЕЗЕНТАЦИЯ ЗОЖ\IMG_469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68" y="4357694"/>
            <a:ext cx="1363500" cy="1818000"/>
          </a:xfrm>
          <a:prstGeom prst="rect">
            <a:avLst/>
          </a:prstGeom>
          <a:noFill/>
        </p:spPr>
      </p:pic>
      <p:pic>
        <p:nvPicPr>
          <p:cNvPr id="18" name="Picture 2" descr="J:\ПРЕЗЕНТАЦИЯ ЗОЖ\IMG_467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5140" y="3643314"/>
            <a:ext cx="1633500" cy="2178000"/>
          </a:xfrm>
          <a:prstGeom prst="rect">
            <a:avLst/>
          </a:prstGeom>
          <a:noFill/>
        </p:spPr>
      </p:pic>
      <p:pic>
        <p:nvPicPr>
          <p:cNvPr id="7180" name="Picture 12" descr="C:\Users\Дом\Downloads\IMG_468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5400000">
            <a:off x="-26318" y="2169402"/>
            <a:ext cx="1924800" cy="14436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57158" y="1071546"/>
            <a:ext cx="6500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Для меньшей утомляемости детей во время проведения занятий </a:t>
            </a:r>
            <a:r>
              <a:rPr lang="ru-RU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предусматривается  двигательная активность.</a:t>
            </a:r>
            <a:endParaRPr lang="ru-RU" dirty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9545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6353196" cy="582594"/>
          </a:xfrm>
        </p:spPr>
        <p:txBody>
          <a:bodyPr/>
          <a:lstStyle/>
          <a:p>
            <a:r>
              <a:rPr lang="ru-RU" smtClean="0"/>
              <a:t>11.Работа </a:t>
            </a:r>
            <a:r>
              <a:rPr lang="ru-RU" dirty="0" smtClean="0"/>
              <a:t>с родителями</a:t>
            </a:r>
            <a:endParaRPr lang="ru-RU" dirty="0"/>
          </a:p>
        </p:txBody>
      </p:sp>
      <p:pic>
        <p:nvPicPr>
          <p:cNvPr id="1026" name="Picture 2" descr="E:\ПРЕЗЕНТАЦИЯ ЗОЖ\IMG_462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58130" y="2857382"/>
            <a:ext cx="1713600" cy="1285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ПРЕЗЕНТАЦИЯ ЗОЖ\IMG_46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17416" y="812080"/>
            <a:ext cx="1924800" cy="144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4429132"/>
            <a:ext cx="1533600" cy="20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Дом\Downloads\IMG_4707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217756" y="3789600"/>
            <a:ext cx="2884800" cy="2163600"/>
          </a:xfrm>
          <a:prstGeom prst="rect">
            <a:avLst/>
          </a:prstGeom>
          <a:noFill/>
        </p:spPr>
      </p:pic>
      <p:pic>
        <p:nvPicPr>
          <p:cNvPr id="2051" name="Picture 3" descr="C:\Users\Дом\Downloads\IMG_47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5143512"/>
            <a:ext cx="2248147" cy="1422000"/>
          </a:xfrm>
          <a:prstGeom prst="rect">
            <a:avLst/>
          </a:prstGeom>
          <a:noFill/>
        </p:spPr>
      </p:pic>
      <p:pic>
        <p:nvPicPr>
          <p:cNvPr id="2052" name="Picture 4" descr="C:\Users\Дом\Downloads\IMG_47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857232"/>
            <a:ext cx="2027481" cy="1620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286000" y="1071547"/>
            <a:ext cx="457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Главная задача ДОУ - это информационно-просветительская деятельность, которая выражается в формировании у родителей здорового образа жизни как ценности, формирование у них знаний, умений и навыков по различным аспектам сохранения и укрепления </a:t>
            </a: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здоровья детей.</a:t>
            </a:r>
          </a:p>
          <a:p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В нашем  саду работа ведется через традиционные формы</a:t>
            </a:r>
            <a:endParaRPr lang="ru-RU" sz="1400" dirty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2928935"/>
            <a:ext cx="4572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- сайт </a:t>
            </a: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детского сада</a:t>
            </a:r>
          </a:p>
          <a:p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- брошюры</a:t>
            </a:r>
          </a:p>
          <a:p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Индивидуальные консультации по формированию    ЗОЖ </a:t>
            </a:r>
            <a:endParaRPr lang="ru-RU" sz="1400" dirty="0" smtClean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родительские</a:t>
            </a: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 </a:t>
            </a: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собрания</a:t>
            </a: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родительские уголки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- проект «Любимые блюда вашей семьи», «Хлеб всему голова», «Витамины на столе»</a:t>
            </a:r>
            <a:endParaRPr lang="ru-RU" sz="1400" dirty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</a:t>
            </a:r>
            <a:r>
              <a:rPr lang="ru-RU" sz="4000" dirty="0" smtClean="0">
                <a:latin typeface="Calibri" pitchFamily="34" charset="0"/>
                <a:cs typeface="Calibri" pitchFamily="34" charset="0"/>
              </a:rPr>
              <a:t>СПАСИБО ЗА ВНИМАНИЕ</a:t>
            </a:r>
            <a:endParaRPr lang="ru-RU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        </a:t>
            </a:r>
            <a:r>
              <a:rPr lang="ru-RU" sz="4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БУДЬТЕ ЗДОРОВЫ !</a:t>
            </a:r>
            <a:endParaRPr lang="ru-RU" sz="4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5384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1.Цели и задачи по формированию здорового образа жизни у дошкольников.</a:t>
            </a:r>
            <a:endParaRPr lang="ru-RU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71612"/>
            <a:ext cx="8229600" cy="492922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000" b="1" spc="-1" dirty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 pitchFamily="34" charset="0"/>
                <a:ea typeface="Segoe UI Symbol" pitchFamily="34" charset="0"/>
                <a:cs typeface="Calibri" pitchFamily="34" charset="0"/>
              </a:rPr>
              <a:t>Цель: </a:t>
            </a:r>
            <a:endParaRPr lang="ru-RU" sz="2000" b="1" spc="-1" dirty="0" smtClean="0">
              <a:solidFill>
                <a:srgbClr val="00B050"/>
              </a:solidFill>
              <a:uFill>
                <a:solidFill>
                  <a:srgbClr val="FFFFFF"/>
                </a:solidFill>
              </a:uFill>
              <a:latin typeface="Calibri" pitchFamily="34" charset="0"/>
              <a:ea typeface="Segoe UI Symbol" pitchFamily="34" charset="0"/>
              <a:cs typeface="Calibri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800" dirty="0" smtClean="0">
                <a:solidFill>
                  <a:srgbClr val="FF0000"/>
                </a:solidFill>
                <a:latin typeface="Calibri" pitchFamily="34" charset="0"/>
                <a:ea typeface="Segoe UI Symbol" pitchFamily="34" charset="0"/>
                <a:cs typeface="Calibri" pitchFamily="34" charset="0"/>
              </a:rPr>
              <a:t>Формирование у детей представлений о здоровом образе жизни, средствах укрепления здоровья и правилах заботы о нем.</a:t>
            </a:r>
            <a:endParaRPr lang="ru-RU" sz="1800" b="1" spc="-1" dirty="0" smtClean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Calibri" pitchFamily="34" charset="0"/>
              <a:ea typeface="Segoe UI Symbol" pitchFamily="34" charset="0"/>
              <a:cs typeface="Calibri" pitchFamily="34" charset="0"/>
            </a:endParaRPr>
          </a:p>
          <a:p>
            <a:pPr>
              <a:lnSpc>
                <a:spcPct val="100000"/>
              </a:lnSpc>
            </a:pPr>
            <a:endParaRPr lang="ru-RU" sz="1800" b="1" spc="-1" dirty="0" smtClean="0">
              <a:solidFill>
                <a:srgbClr val="00B050"/>
              </a:solidFill>
              <a:uFill>
                <a:solidFill>
                  <a:srgbClr val="FFFFFF"/>
                </a:solidFill>
              </a:uFill>
              <a:latin typeface="кегль"/>
              <a:ea typeface="DejaVu Sans"/>
            </a:endParaRPr>
          </a:p>
          <a:p>
            <a:pPr>
              <a:lnSpc>
                <a:spcPct val="100000"/>
              </a:lnSpc>
            </a:pPr>
            <a:endParaRPr lang="ru-RU" sz="1800" b="1" spc="-1" dirty="0" smtClean="0">
              <a:solidFill>
                <a:srgbClr val="00B050"/>
              </a:solidFill>
              <a:uFill>
                <a:solidFill>
                  <a:srgbClr val="FFFFFF"/>
                </a:solidFill>
              </a:uFill>
              <a:latin typeface="кегль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ru-RU" sz="2000" b="1" spc="-1" dirty="0" smtClean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 pitchFamily="34" charset="0"/>
                <a:ea typeface="DejaVu Sans"/>
                <a:cs typeface="Calibri" pitchFamily="34" charset="0"/>
              </a:rPr>
              <a:t>Задачи: </a:t>
            </a:r>
          </a:p>
          <a:p>
            <a:pPr lvl="1"/>
            <a:r>
              <a:rPr lang="ru-RU" sz="18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Сформировать навыки  здорового образа жизни, потребности заниматься физической культурой и спортом;</a:t>
            </a:r>
          </a:p>
          <a:p>
            <a:pPr lvl="1"/>
            <a:r>
              <a:rPr lang="ru-RU" sz="18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  Обеспечить дошкольника необходимыми технологиями, позволяющими сохранить и укрепить здоровье;</a:t>
            </a:r>
          </a:p>
          <a:p>
            <a:pPr lvl="1"/>
            <a:r>
              <a:rPr lang="ru-RU" sz="18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  Обогащать знаниями о здоровом образе жизни через различные виды деятельности.</a:t>
            </a:r>
            <a:endParaRPr lang="ru-RU" sz="18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939916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sz="22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b="1" i="1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. « Я </a:t>
            </a:r>
            <a:r>
              <a:rPr lang="ru-RU" sz="2200" b="1" i="1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не боюсь еще и еще раз повторить: забота о здоровье – это важнейший труд воспитателя. </a:t>
            </a:r>
            <a:br>
              <a:rPr lang="ru-RU" sz="2200" b="1" i="1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200" b="1" i="1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От жизнерадостности, бодрости детей зависит их духовная жизнь, мировоззрение, умственное развитие, прочность знаний, вера в свои силы».</a:t>
            </a:r>
            <a:r>
              <a:rPr lang="ru-RU" sz="2200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700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700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                                           В.А.Сухомлинский</a:t>
            </a:r>
            <a:r>
              <a:rPr lang="ru-RU" sz="27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428868"/>
            <a:ext cx="7467600" cy="4045084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b="1" i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7" name="Picture 3" descr="C:\Users\Дом\Downloads\IMG_47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143116"/>
            <a:ext cx="5857916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122899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Calibri" pitchFamily="34" charset="0"/>
                <a:cs typeface="Calibri" pitchFamily="34" charset="0"/>
              </a:rPr>
              <a:t>3.      Совокупность педагогических,             психологических и медицинских воздействий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4500570"/>
            <a:ext cx="3010233" cy="1980000"/>
          </a:xfr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2" y="1142984"/>
            <a:ext cx="2385407" cy="2880000"/>
          </a:xfrm>
          <a:prstGeom prst="rect">
            <a:avLst/>
          </a:prstGeom>
        </p:spPr>
      </p:pic>
      <p:pic>
        <p:nvPicPr>
          <p:cNvPr id="4098" name="Picture 2" descr="E:\ПРЕЗЕНТАЦИЯ ЗОЖ\IMG_46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4500570"/>
            <a:ext cx="2884800" cy="216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Дом\Downloads\IMG_47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985912" y="4443980"/>
            <a:ext cx="2404800" cy="1803600"/>
          </a:xfrm>
          <a:prstGeom prst="rect">
            <a:avLst/>
          </a:prstGeom>
          <a:noFill/>
        </p:spPr>
      </p:pic>
      <p:pic>
        <p:nvPicPr>
          <p:cNvPr id="1027" name="Picture 3" descr="C:\Users\Дом\Downloads\IMG_47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2571744"/>
            <a:ext cx="3058125" cy="192882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58" y="1643051"/>
            <a:ext cx="59293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Ребенок должен быть здоров!</a:t>
            </a:r>
          </a:p>
          <a:p>
            <a:r>
              <a:rPr lang="ru-RU" sz="1400" dirty="0" smtClean="0"/>
              <a:t> В нашем саду проводится </a:t>
            </a:r>
            <a:r>
              <a:rPr lang="ru-RU" sz="1400" dirty="0" smtClean="0"/>
              <a:t>организация и контроль питания детей, контроль физического развития, закаливания, </a:t>
            </a:r>
            <a:r>
              <a:rPr lang="ru-RU" sz="1400" b="1" dirty="0" smtClean="0"/>
              <a:t>обработка</a:t>
            </a:r>
            <a:r>
              <a:rPr lang="ru-RU" sz="1400" dirty="0" smtClean="0"/>
              <a:t> и проветривание групп, организация профилактических </a:t>
            </a:r>
            <a:r>
              <a:rPr lang="ru-RU" sz="1400" dirty="0" smtClean="0"/>
              <a:t>мероприятий.</a:t>
            </a:r>
            <a:endParaRPr lang="ru-RU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86700" cy="86834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4.Формирование  культурно- 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гигиенических      навыков – первый шаг к здоровью человека.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 descr="C:\Users\Дом\Downloads\IMG_47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786058"/>
            <a:ext cx="2967061" cy="1571636"/>
          </a:xfrm>
          <a:prstGeom prst="rect">
            <a:avLst/>
          </a:prstGeom>
          <a:noFill/>
        </p:spPr>
      </p:pic>
      <p:pic>
        <p:nvPicPr>
          <p:cNvPr id="4099" name="Picture 3" descr="C:\Users\Дом\Downloads\IMG_47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3214686"/>
            <a:ext cx="1361422" cy="1818000"/>
          </a:xfrm>
          <a:prstGeom prst="rect">
            <a:avLst/>
          </a:prstGeom>
          <a:noFill/>
        </p:spPr>
      </p:pic>
      <p:pic>
        <p:nvPicPr>
          <p:cNvPr id="4100" name="Picture 4" descr="C:\Users\Дом\Downloads\IMG_47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1500174"/>
            <a:ext cx="1402343" cy="1818000"/>
          </a:xfrm>
          <a:prstGeom prst="rect">
            <a:avLst/>
          </a:prstGeom>
          <a:noFill/>
        </p:spPr>
      </p:pic>
      <p:pic>
        <p:nvPicPr>
          <p:cNvPr id="4101" name="Picture 5" descr="C:\Users\Дом\Downloads\IMG_47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5000636"/>
            <a:ext cx="1972384" cy="1386000"/>
          </a:xfrm>
          <a:prstGeom prst="rect">
            <a:avLst/>
          </a:prstGeom>
          <a:noFill/>
        </p:spPr>
      </p:pic>
      <p:pic>
        <p:nvPicPr>
          <p:cNvPr id="4102" name="Picture 6" descr="C:\Users\Дом\Downloads\IMG_47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1285860"/>
            <a:ext cx="3192800" cy="2210400"/>
          </a:xfrm>
          <a:prstGeom prst="rect">
            <a:avLst/>
          </a:prstGeom>
          <a:noFill/>
        </p:spPr>
      </p:pic>
      <p:pic>
        <p:nvPicPr>
          <p:cNvPr id="2050" name="Picture 2" descr="C:\Users\Дом\Downloads\IMG_473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2545450" y="4526856"/>
            <a:ext cx="1924800" cy="1443600"/>
          </a:xfrm>
          <a:prstGeom prst="rect">
            <a:avLst/>
          </a:prstGeom>
          <a:noFill/>
        </p:spPr>
      </p:pic>
      <p:pic>
        <p:nvPicPr>
          <p:cNvPr id="2051" name="Picture 3" descr="C:\Users\Дом\Downloads\IMG_473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4402838" y="4812608"/>
            <a:ext cx="1924800" cy="14436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000496" y="1428737"/>
            <a:ext cx="33575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Работа по формированию Культурно-гигиенических навыков ведется в соответствии с возрастными особенностями детей и образовательной программы ДОУ</a:t>
            </a:r>
          </a:p>
          <a:p>
            <a:r>
              <a:rPr lang="ru-RU" sz="12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Так же созданы комфортные условия для формирования культурно –гигиенических навыков</a:t>
            </a:r>
            <a:endParaRPr lang="ru-RU" sz="1200" dirty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3" descr="C:\Users\Дом\Downloads\IMG_472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3643314"/>
            <a:ext cx="2094777" cy="3117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76443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282" y="285728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5.Физкультурно-оздоровительная деятельность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000232" y="2143116"/>
            <a:ext cx="4572032" cy="1785950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 descr="E:\ПРЕЗЕНТАЦИЯ ЗОЖ\IMG_46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6318" y="1300708"/>
            <a:ext cx="2404800" cy="180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ПРЕЗЕНТАЦИЯ ЗОЖ\IMG_46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57756" y="3943914"/>
            <a:ext cx="2404800" cy="180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ПРЕЗЕНТАЦИЯ ЗОЖ\IMG_46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571612"/>
            <a:ext cx="1924800" cy="144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E:\ПРЕЗЕНТАЦИЯ ЗОЖ\IMG_46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48656" y="5038360"/>
            <a:ext cx="1444800" cy="108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E:\ПРЕЗЕНТАЦИЯ ЗОЖ\IMG_465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31730" y="1883650"/>
            <a:ext cx="1924800" cy="144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E:\ПРЕЗЕНТАЦИЯ ЗОЖ\IMG_4660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74540" y="3883914"/>
            <a:ext cx="1924800" cy="144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E:\ПРЕЗЕНТАЦИЯ ЗОЖ\IMG_467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02706" y="4955484"/>
            <a:ext cx="1924800" cy="144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143108" y="2500306"/>
            <a:ext cx="4572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endParaRPr lang="ru-RU" sz="1400" b="1" spc="-1" dirty="0" smtClean="0">
              <a:solidFill>
                <a:srgbClr val="00B0F0"/>
              </a:solidFill>
              <a:uFill>
                <a:solidFill>
                  <a:srgbClr val="FFFFFF"/>
                </a:solidFill>
              </a:u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endParaRPr lang="ru-RU" sz="1400" b="1" spc="-1" dirty="0" smtClean="0">
              <a:solidFill>
                <a:srgbClr val="00B0F0"/>
              </a:solidFill>
              <a:uFill>
                <a:solidFill>
                  <a:srgbClr val="FFFFFF"/>
                </a:solidFill>
              </a:u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endParaRPr lang="ru-RU" sz="1400" b="1" spc="-1" dirty="0" smtClean="0">
              <a:solidFill>
                <a:srgbClr val="00B0F0"/>
              </a:solidFill>
              <a:uFill>
                <a:solidFill>
                  <a:srgbClr val="FFFFFF"/>
                </a:solidFill>
              </a:u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ru-RU" sz="1400" b="1" spc="-1" dirty="0" smtClean="0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Calibri" pitchFamily="34" charset="0"/>
                <a:ea typeface="DejaVu Sans"/>
                <a:cs typeface="Calibri" pitchFamily="34" charset="0"/>
              </a:rPr>
              <a:t>Технология </a:t>
            </a:r>
            <a:r>
              <a:rPr lang="ru-RU" sz="1400" b="1" spc="-1" dirty="0" smtClean="0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Calibri" pitchFamily="34" charset="0"/>
                <a:ea typeface="DejaVu Sans"/>
                <a:cs typeface="Calibri" pitchFamily="34" charset="0"/>
              </a:rPr>
              <a:t>сохранения и стимулирования здоровья</a:t>
            </a:r>
            <a:endParaRPr lang="ru-RU" sz="14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00000"/>
              </a:lnSpc>
            </a:pPr>
            <a:endParaRPr lang="ru-RU" sz="14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400" b="1" spc="-1" dirty="0" smtClean="0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Calibri" pitchFamily="34" charset="0"/>
                <a:ea typeface="DejaVu Sans"/>
                <a:cs typeface="Calibri" pitchFamily="34" charset="0"/>
              </a:rPr>
              <a:t>                      - Утренняя гимнастика</a:t>
            </a:r>
            <a:endParaRPr lang="ru-RU" sz="14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400" b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itchFamily="34" charset="0"/>
                <a:ea typeface="DejaVu Sans"/>
                <a:cs typeface="Calibri" pitchFamily="34" charset="0"/>
              </a:rPr>
              <a:t>                      </a:t>
            </a:r>
            <a:r>
              <a:rPr lang="ru-RU" sz="1400" b="1" spc="-1" dirty="0" smtClean="0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Calibri" pitchFamily="34" charset="0"/>
                <a:ea typeface="DejaVu Sans"/>
                <a:cs typeface="Calibri" pitchFamily="34" charset="0"/>
              </a:rPr>
              <a:t>- Гимнастика для глаз</a:t>
            </a:r>
            <a:endParaRPr lang="ru-RU" sz="14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400" b="1" spc="-1" dirty="0" smtClean="0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Calibri" pitchFamily="34" charset="0"/>
                <a:ea typeface="DejaVu Sans"/>
                <a:cs typeface="Calibri" pitchFamily="34" charset="0"/>
              </a:rPr>
              <a:t>                      - Пальчиковая      гимнастика</a:t>
            </a:r>
            <a:endParaRPr lang="ru-RU" sz="14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400" b="1" spc="-1" dirty="0" smtClean="0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Calibri" pitchFamily="34" charset="0"/>
                <a:ea typeface="DejaVu Sans"/>
                <a:cs typeface="Calibri" pitchFamily="34" charset="0"/>
              </a:rPr>
              <a:t>                      - Подвижные игры</a:t>
            </a:r>
            <a:endParaRPr lang="ru-RU" sz="1400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400" b="1" spc="-1" dirty="0" smtClean="0">
                <a:solidFill>
                  <a:srgbClr val="00B0F0"/>
                </a:solidFill>
                <a:uFill>
                  <a:solidFill>
                    <a:srgbClr val="FFFFFF"/>
                  </a:solidFill>
                </a:uFill>
                <a:latin typeface="Calibri" pitchFamily="34" charset="0"/>
                <a:ea typeface="DejaVu Sans"/>
                <a:cs typeface="Calibri" pitchFamily="34" charset="0"/>
              </a:rPr>
              <a:t>                      - Релаксация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194" name="Picture 2" descr="J:\ПРЕЗЕНТАЦИЯ ЗОЖ\IMG_468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84" y="4786322"/>
            <a:ext cx="1093500" cy="14580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286000" y="857232"/>
            <a:ext cx="6143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Особое внимание в нашем саду уделяется </a:t>
            </a:r>
            <a:r>
              <a:rPr lang="ru-RU" sz="1400" dirty="0" err="1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физкультурно</a:t>
            </a: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 – оздоровительной деятельности.</a:t>
            </a:r>
            <a:endParaRPr lang="ru-RU" sz="1400" dirty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" name="Picture 17" descr="E:\ПРЕЗЕНТАЦИЯ ЗОЖ\IMG_467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19698" y="1752212"/>
            <a:ext cx="1444800" cy="108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Calibri" pitchFamily="34" charset="0"/>
                <a:cs typeface="Calibri" pitchFamily="34" charset="0"/>
              </a:rPr>
              <a:t>6.Спортивные выступления, развлечения, физкультурные занятия, подвижные игры</a:t>
            </a:r>
            <a:endParaRPr lang="ru-RU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8" descr="C:\Users\Дом\Desktop\Проект ромашки\334ed894-c95e-4012-a19c-ebef30ac7d0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643314"/>
            <a:ext cx="1439169" cy="1080000"/>
          </a:xfrm>
          <a:prstGeom prst="rect">
            <a:avLst/>
          </a:prstGeom>
          <a:noFill/>
        </p:spPr>
      </p:pic>
      <p:pic>
        <p:nvPicPr>
          <p:cNvPr id="5" name="Picture 5" descr="C:\Users\Дом\Desktop\Проект ромашки\IMG_87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1571612"/>
            <a:ext cx="1865813" cy="1926000"/>
          </a:xfrm>
          <a:prstGeom prst="rect">
            <a:avLst/>
          </a:prstGeom>
          <a:noFill/>
        </p:spPr>
      </p:pic>
      <p:pic>
        <p:nvPicPr>
          <p:cNvPr id="6" name="Picture 6" descr="C:\Users\Дом\Downloads\IMG_89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714620"/>
            <a:ext cx="1574182" cy="199800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5000636"/>
            <a:ext cx="1162756" cy="156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 descr="C:\Users\Дом\Downloads\12abc144-428d-411c-904b-9e00cd6f2e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4572008"/>
            <a:ext cx="1307433" cy="2005200"/>
          </a:xfrm>
          <a:prstGeom prst="rect">
            <a:avLst/>
          </a:prstGeom>
          <a:noFill/>
        </p:spPr>
      </p:pic>
      <p:pic>
        <p:nvPicPr>
          <p:cNvPr id="9" name="Picture 2" descr="C:\Users\Дом\Downloads\IMG_47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3702" y="1357298"/>
            <a:ext cx="1876780" cy="1274400"/>
          </a:xfrm>
          <a:prstGeom prst="rect">
            <a:avLst/>
          </a:prstGeom>
          <a:noFill/>
        </p:spPr>
      </p:pic>
      <p:pic>
        <p:nvPicPr>
          <p:cNvPr id="5122" name="Picture 2" descr="C:\Users\Дом\Downloads\171777799434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86050" y="3571876"/>
            <a:ext cx="2743227" cy="1267200"/>
          </a:xfrm>
          <a:prstGeom prst="rect">
            <a:avLst/>
          </a:prstGeom>
          <a:noFill/>
        </p:spPr>
      </p:pic>
      <p:pic>
        <p:nvPicPr>
          <p:cNvPr id="5123" name="Picture 3" descr="C:\Users\Дом\Downloads\171777799423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8992" y="4929198"/>
            <a:ext cx="1260900" cy="16812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286000" y="1643051"/>
            <a:ext cx="4572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B0F0"/>
                </a:solidFill>
              </a:rPr>
              <a:t>Реализация данных технологий в нашем ДОУ осуществляется в разных </a:t>
            </a:r>
            <a:r>
              <a:rPr lang="ru-RU" sz="1400" b="1" dirty="0" smtClean="0">
                <a:solidFill>
                  <a:srgbClr val="00B0F0"/>
                </a:solidFill>
              </a:rPr>
              <a:t>формах</a:t>
            </a:r>
            <a:r>
              <a:rPr lang="ru-RU" sz="1400" dirty="0" smtClean="0">
                <a:solidFill>
                  <a:srgbClr val="00B0F0"/>
                </a:solidFill>
              </a:rPr>
              <a:t> организации педагогического процесса, таких как (Физкультурные занятия, игры, досуги, различные спортивные </a:t>
            </a:r>
            <a:r>
              <a:rPr lang="ru-RU" sz="1400" dirty="0" smtClean="0">
                <a:solidFill>
                  <a:srgbClr val="00B0F0"/>
                </a:solidFill>
              </a:rPr>
              <a:t>мероприятия)</a:t>
            </a:r>
            <a:endParaRPr lang="ru-RU" sz="1400" dirty="0">
              <a:solidFill>
                <a:srgbClr val="00B0F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2714621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Подвижные и спортивные игры с детьми </a:t>
            </a:r>
            <a:r>
              <a:rPr lang="ru-RU" sz="16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проводятся </a:t>
            </a:r>
            <a:r>
              <a:rPr lang="ru-RU" sz="16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как на улице так и в помещении.</a:t>
            </a:r>
            <a:endParaRPr lang="ru-RU" sz="1600" dirty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7479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Calibri" pitchFamily="34" charset="0"/>
                <a:cs typeface="Calibri" pitchFamily="34" charset="0"/>
              </a:rPr>
              <a:t>7.Артикуляционная гимнастика, пальчиковая, дыхательная, гимнастика для глаз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5" name="Picture 3" descr="C:\Users\Дом\Downloads\IMG_4733 (2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84758" y="1629698"/>
            <a:ext cx="2179200" cy="1634400"/>
          </a:xfrm>
          <a:prstGeom prst="rect">
            <a:avLst/>
          </a:prstGeom>
          <a:noFill/>
        </p:spPr>
      </p:pic>
      <p:pic>
        <p:nvPicPr>
          <p:cNvPr id="3076" name="Picture 4" descr="C:\Users\Дом\Downloads\IMG_47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28062" y="4229666"/>
            <a:ext cx="2404800" cy="1803600"/>
          </a:xfrm>
          <a:prstGeom prst="rect">
            <a:avLst/>
          </a:prstGeom>
          <a:noFill/>
        </p:spPr>
      </p:pic>
      <p:pic>
        <p:nvPicPr>
          <p:cNvPr id="3077" name="Picture 5" descr="C:\Users\Дом\Downloads\IMG_47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688854" y="1955088"/>
            <a:ext cx="1924800" cy="1443600"/>
          </a:xfrm>
          <a:prstGeom prst="rect">
            <a:avLst/>
          </a:prstGeom>
          <a:noFill/>
        </p:spPr>
      </p:pic>
      <p:pic>
        <p:nvPicPr>
          <p:cNvPr id="3078" name="Picture 6" descr="C:\Users\Дом\Downloads\IMG_47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342970" y="4515418"/>
            <a:ext cx="2404800" cy="1803600"/>
          </a:xfrm>
          <a:prstGeom prst="rect">
            <a:avLst/>
          </a:prstGeom>
          <a:noFill/>
        </p:spPr>
      </p:pic>
      <p:pic>
        <p:nvPicPr>
          <p:cNvPr id="3079" name="Picture 7" descr="C:\Users\Дом\Downloads\IMG_47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3056954" y="3586724"/>
            <a:ext cx="2404800" cy="18036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86000" y="1428736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Ежедневно в нашем детском </a:t>
            </a:r>
            <a:r>
              <a:rPr lang="ru-RU" sz="1400" dirty="0" err="1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садупроводим</a:t>
            </a: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 утреннюю гимнастику, так же </a:t>
            </a:r>
            <a:r>
              <a:rPr lang="ru-RU" sz="1400" dirty="0" err="1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медико</a:t>
            </a: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– восстановительные </a:t>
            </a: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методы : </a:t>
            </a:r>
            <a:r>
              <a:rPr lang="ru-RU" sz="14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гимнастика для глаз, пальчиковая гимнастика, релаксация. Особое внимание в режиме дня уделяется проведению закаливающих процедур, способствующих укреплению здоровья и снижению заболеваемости.</a:t>
            </a:r>
            <a:endParaRPr lang="ru-RU" sz="1400" dirty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29180" cy="582594"/>
          </a:xfrm>
        </p:spPr>
        <p:txBody>
          <a:bodyPr/>
          <a:lstStyle/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8.Игровая деятельность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9532" y="3708064"/>
            <a:ext cx="3363880" cy="2520000"/>
          </a:xfrm>
          <a:prstGeom prst="rect">
            <a:avLst/>
          </a:prstGeom>
        </p:spPr>
      </p:pic>
      <p:pic>
        <p:nvPicPr>
          <p:cNvPr id="5122" name="Picture 2" descr="C:\Users\Дом\Downloads\IMG_4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000108"/>
            <a:ext cx="2081975" cy="3092400"/>
          </a:xfrm>
          <a:prstGeom prst="rect">
            <a:avLst/>
          </a:prstGeom>
          <a:noFill/>
        </p:spPr>
      </p:pic>
      <p:pic>
        <p:nvPicPr>
          <p:cNvPr id="5123" name="Picture 3" descr="C:\Users\Дом\Downloads\IMG_47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3357562"/>
            <a:ext cx="1929027" cy="1519200"/>
          </a:xfrm>
          <a:prstGeom prst="rect">
            <a:avLst/>
          </a:prstGeom>
          <a:noFill/>
        </p:spPr>
      </p:pic>
      <p:pic>
        <p:nvPicPr>
          <p:cNvPr id="5124" name="Picture 4" descr="C:\Users\Дом\Downloads\IMG_47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5143512"/>
            <a:ext cx="1847444" cy="1342800"/>
          </a:xfrm>
          <a:prstGeom prst="rect">
            <a:avLst/>
          </a:prstGeom>
          <a:noFill/>
        </p:spPr>
      </p:pic>
      <p:pic>
        <p:nvPicPr>
          <p:cNvPr id="5125" name="Picture 5" descr="C:\Users\Дом\Downloads\IMG_47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4071942"/>
            <a:ext cx="2685870" cy="1962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596" y="1000108"/>
            <a:ext cx="592935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ведущим видом деятельности ребёнка - дошкольника является игра, </a:t>
            </a:r>
            <a:r>
              <a:rPr lang="ru-RU" sz="1400" b="1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через  игру легче </a:t>
            </a:r>
            <a:r>
              <a:rPr lang="ru-RU" sz="1400" b="1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и эффективнее </a:t>
            </a:r>
            <a:r>
              <a:rPr lang="ru-RU" sz="1400" b="1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развивать привычки Здорового образа жизни.</a:t>
            </a:r>
          </a:p>
          <a:p>
            <a:r>
              <a:rPr lang="ru-RU" sz="1400" b="1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В работе нашей группы используем игры: «Умею- не умею» </a:t>
            </a:r>
            <a:r>
              <a:rPr lang="ru-RU" sz="1200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помогает</a:t>
            </a:r>
            <a:r>
              <a:rPr lang="ru-RU" sz="1400" b="1" i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акцентировать внимание детей на своих умениях и физических  возможностях своего организма; воспитывать чувство собственного достоинства</a:t>
            </a:r>
            <a:r>
              <a:rPr lang="ru-RU" sz="12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ru-RU" sz="14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«Кто позвал?» </a:t>
            </a:r>
            <a:r>
              <a:rPr lang="ru-RU" sz="12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тренирует </a:t>
            </a:r>
            <a:r>
              <a:rPr lang="ru-RU" sz="12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органы слуха и </a:t>
            </a:r>
            <a:r>
              <a:rPr lang="ru-RU" sz="12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активизирует </a:t>
            </a:r>
            <a:r>
              <a:rPr lang="ru-RU" sz="12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внимание и слуховую память </a:t>
            </a:r>
            <a:r>
              <a:rPr lang="ru-RU" sz="12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детей.</a:t>
            </a:r>
          </a:p>
          <a:p>
            <a:r>
              <a:rPr lang="ru-RU" sz="12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«</a:t>
            </a:r>
            <a:r>
              <a:rPr lang="ru-RU" sz="14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Подбери пару</a:t>
            </a:r>
            <a:r>
              <a:rPr lang="ru-RU" sz="12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»  </a:t>
            </a:r>
            <a:r>
              <a:rPr lang="ru-RU" sz="12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ребенку нужно подбирать </a:t>
            </a:r>
            <a:r>
              <a:rPr lang="ru-RU" sz="12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пару к предмету по тактильным ощущениям (с завязанными глазами</a:t>
            </a:r>
            <a:r>
              <a:rPr lang="ru-RU" sz="1200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). И т.д.</a:t>
            </a:r>
            <a:endParaRPr lang="ru-RU" sz="1200" b="1" dirty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713</TotalTime>
  <Words>438</Words>
  <Application>Microsoft Office PowerPoint</Application>
  <PresentationFormat>Экран (4:3)</PresentationFormat>
  <Paragraphs>79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  «Формирование  ЗДОРОВОГО ОБРАЗА ЖИЗНИ У детей старшего дошкольного возраста»</vt:lpstr>
      <vt:lpstr>1.Цели и задачи по формированию здорового образа жизни у дошкольников.</vt:lpstr>
      <vt:lpstr>2. « Я не боюсь еще и еще раз повторить: забота о здоровье – это важнейший труд воспитателя.  От жизнерадостности, бодрости детей зависит их духовная жизнь, мировоззрение, умственное развитие, прочность знаний, вера в свои силы».                                               В.А.Сухомлинский  </vt:lpstr>
      <vt:lpstr>3.      Совокупность педагогических,             психологических и медицинских воздействий</vt:lpstr>
      <vt:lpstr>4.Формирование  культурно-  гигиенических      навыков – первый шаг к здоровью человека.</vt:lpstr>
      <vt:lpstr>5.Физкультурно-оздоровительная деятельность</vt:lpstr>
      <vt:lpstr>6.Спортивные выступления, развлечения, физкультурные занятия, подвижные игры</vt:lpstr>
      <vt:lpstr>7.Артикуляционная гимнастика, пальчиковая, дыхательная, гимнастика для глаз</vt:lpstr>
      <vt:lpstr>8.Игровая деятельность</vt:lpstr>
      <vt:lpstr>                  9. Беседы с детьми направленные на расширение и закрепление знаний детей о микробах, полезных и вредных привычках, правилах личной гигиены, здоровой пище и т.п.</vt:lpstr>
      <vt:lpstr>   10.Организация двигательной активности   детей в учебном процессе</vt:lpstr>
      <vt:lpstr>11.Работа с родителями</vt:lpstr>
      <vt:lpstr>          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</dc:title>
  <dc:creator>Дом</dc:creator>
  <cp:lastModifiedBy>Дом</cp:lastModifiedBy>
  <cp:revision>135</cp:revision>
  <dcterms:created xsi:type="dcterms:W3CDTF">2024-05-27T16:34:46Z</dcterms:created>
  <dcterms:modified xsi:type="dcterms:W3CDTF">2025-05-24T16:55:56Z</dcterms:modified>
</cp:coreProperties>
</file>