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86" r:id="rId3"/>
    <p:sldId id="264" r:id="rId4"/>
    <p:sldId id="263" r:id="rId5"/>
    <p:sldId id="281" r:id="rId6"/>
    <p:sldId id="262" r:id="rId7"/>
    <p:sldId id="266" r:id="rId8"/>
    <p:sldId id="276" r:id="rId9"/>
    <p:sldId id="28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7" d="100"/>
          <a:sy n="77" d="100"/>
        </p:scale>
        <p:origin x="-11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C1C152-55EC-40AE-A1F6-3A05B7F2DD9B}" type="datetimeFigureOut">
              <a:rPr lang="ru-RU" smtClean="0"/>
              <a:pPr/>
              <a:t>25.05.2025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DF5858-6B3E-4F80-AF67-01F17A366CB0}" type="slidenum">
              <a:rPr lang="ru-RU" smtClean="0"/>
              <a:pPr/>
              <a:t>‹#›</a:t>
            </a:fld>
            <a:endParaRPr lang="ru-RU"/>
          </a:p>
        </p:txBody>
      </p:sp>
    </p:spTree>
    <p:extLst>
      <p:ext uri="{BB962C8B-B14F-4D97-AF65-F5344CB8AC3E}">
        <p14:creationId xmlns:p14="http://schemas.microsoft.com/office/powerpoint/2010/main" xmlns="" val="3901712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DF5858-6B3E-4F80-AF67-01F17A366CB0}"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DF5858-6B3E-4F80-AF67-01F17A366CB0}" type="slidenum">
              <a:rPr lang="ru-RU" smtClean="0"/>
              <a:pPr/>
              <a:t>5</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DF5858-6B3E-4F80-AF67-01F17A366CB0}" type="slidenum">
              <a:rPr lang="ru-RU" smtClean="0"/>
              <a:pPr/>
              <a:t>6</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14AA2F7-34F7-4B03-A260-3D18F7AEF5B9}" type="datetimeFigureOut">
              <a:rPr lang="ru-RU" smtClean="0"/>
              <a:pPr/>
              <a:t>25.05.2025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BB07A9-50C4-4E58-AB26-000113D4C86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AA2F7-34F7-4B03-A260-3D18F7AEF5B9}" type="datetimeFigureOut">
              <a:rPr lang="ru-RU" smtClean="0"/>
              <a:pPr/>
              <a:t>25.05.2025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BB07A9-50C4-4E58-AB26-000113D4C8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5" name="Picture 3" descr="G:\document-3.png"/>
          <p:cNvPicPr>
            <a:picLocks noChangeAspect="1" noChangeArrowheads="1"/>
          </p:cNvPicPr>
          <p:nvPr/>
        </p:nvPicPr>
        <p:blipFill>
          <a:blip r:embed="rId2"/>
          <a:srcRect b="7527"/>
          <a:stretch>
            <a:fillRect/>
          </a:stretch>
        </p:blipFill>
        <p:spPr bwMode="auto">
          <a:xfrm>
            <a:off x="0" y="0"/>
            <a:ext cx="9144000" cy="6858000"/>
          </a:xfrm>
          <a:prstGeom prst="rect">
            <a:avLst/>
          </a:prstGeom>
          <a:noFill/>
        </p:spPr>
      </p:pic>
      <p:pic>
        <p:nvPicPr>
          <p:cNvPr id="5" name="Picture 2" descr="G:\depositphotos_26421083-stock-photo-toy-puppet-background.jpg"/>
          <p:cNvPicPr>
            <a:picLocks noChangeAspect="1" noChangeArrowheads="1"/>
          </p:cNvPicPr>
          <p:nvPr/>
        </p:nvPicPr>
        <p:blipFill>
          <a:blip r:embed="rId3"/>
          <a:srcRect t="6250" r="64611" b="766"/>
          <a:stretch>
            <a:fillRect/>
          </a:stretch>
        </p:blipFill>
        <p:spPr bwMode="auto">
          <a:xfrm>
            <a:off x="0" y="0"/>
            <a:ext cx="2428860" cy="6858000"/>
          </a:xfrm>
          <a:prstGeom prst="rect">
            <a:avLst/>
          </a:prstGeom>
          <a:noFill/>
        </p:spPr>
      </p:pic>
      <p:sp>
        <p:nvSpPr>
          <p:cNvPr id="7" name="Прямоугольник 6"/>
          <p:cNvSpPr/>
          <p:nvPr/>
        </p:nvSpPr>
        <p:spPr>
          <a:xfrm>
            <a:off x="2500298" y="1428736"/>
            <a:ext cx="6000792" cy="2062103"/>
          </a:xfrm>
          <a:prstGeom prst="rect">
            <a:avLst/>
          </a:prstGeom>
        </p:spPr>
        <p:txBody>
          <a:bodyPr wrap="square">
            <a:spAutoFit/>
          </a:bodyPr>
          <a:lstStyle/>
          <a:p>
            <a:r>
              <a:rPr lang="ru-RU" sz="3200" i="1" dirty="0" smtClean="0">
                <a:latin typeface="Times New Roman" pitchFamily="18" charset="0"/>
                <a:cs typeface="Times New Roman" pitchFamily="18" charset="0"/>
              </a:rPr>
              <a:t>Театрализация  литературных произведений  С.П.Данилова  как  средство  развития  творческих  способностей.</a:t>
            </a:r>
            <a:endParaRPr lang="ru-RU" sz="3200" i="1" dirty="0"/>
          </a:p>
        </p:txBody>
      </p:sp>
      <p:sp>
        <p:nvSpPr>
          <p:cNvPr id="8" name="Прямоугольник 7"/>
          <p:cNvSpPr/>
          <p:nvPr/>
        </p:nvSpPr>
        <p:spPr>
          <a:xfrm>
            <a:off x="5072066" y="5286388"/>
            <a:ext cx="3500462" cy="1200329"/>
          </a:xfrm>
          <a:prstGeom prst="rect">
            <a:avLst/>
          </a:prstGeom>
        </p:spPr>
        <p:txBody>
          <a:bodyPr wrap="square">
            <a:spAutoFit/>
          </a:bodyPr>
          <a:lstStyle/>
          <a:p>
            <a:r>
              <a:rPr lang="ru-RU" dirty="0" smtClean="0">
                <a:latin typeface="Times New Roman" pitchFamily="18" charset="0"/>
                <a:cs typeface="Times New Roman" pitchFamily="18" charset="0"/>
              </a:rPr>
              <a:t>Егорова  </a:t>
            </a:r>
            <a:r>
              <a:rPr lang="ru-RU" dirty="0" err="1" smtClean="0">
                <a:latin typeface="Times New Roman" pitchFamily="18" charset="0"/>
                <a:cs typeface="Times New Roman" pitchFamily="18" charset="0"/>
              </a:rPr>
              <a:t>Нюргустана</a:t>
            </a:r>
            <a:r>
              <a:rPr lang="ru-RU" dirty="0" smtClean="0">
                <a:latin typeface="Times New Roman" pitchFamily="18" charset="0"/>
                <a:cs typeface="Times New Roman" pitchFamily="18" charset="0"/>
              </a:rPr>
              <a:t>  Семеновна,</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воспитатель  МБДОУ-  ЦРР – д/с «Колокольчик» </a:t>
            </a:r>
            <a:r>
              <a:rPr lang="ru-RU" dirty="0" err="1" smtClean="0">
                <a:latin typeface="Times New Roman" pitchFamily="18" charset="0"/>
                <a:cs typeface="Times New Roman" pitchFamily="18" charset="0"/>
              </a:rPr>
              <a:t>с.Дикимдя</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document-3.png"/>
          <p:cNvPicPr>
            <a:picLocks noChangeAspect="1" noChangeArrowheads="1"/>
          </p:cNvPicPr>
          <p:nvPr/>
        </p:nvPicPr>
        <p:blipFill>
          <a:blip r:embed="rId2"/>
          <a:srcRect b="7527"/>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57158" y="214290"/>
            <a:ext cx="8429684" cy="6095030"/>
          </a:xfrm>
        </p:spPr>
        <p:txBody>
          <a:bodyPr>
            <a:noAutofit/>
          </a:bodyPr>
          <a:lstStyle/>
          <a:p>
            <a:pPr algn="just"/>
            <a:r>
              <a:rPr lang="ru-RU" sz="1400" dirty="0" smtClean="0">
                <a:latin typeface="Times New Roman" pitchFamily="18" charset="0"/>
                <a:cs typeface="Times New Roman" pitchFamily="18" charset="0"/>
              </a:rPr>
              <a:t>                                                                        </a:t>
            </a:r>
            <a:r>
              <a:rPr lang="ru-RU" sz="1000" i="1" dirty="0" smtClean="0">
                <a:latin typeface="Times New Roman" pitchFamily="18" charset="0"/>
                <a:cs typeface="Times New Roman" pitchFamily="18" charset="0"/>
              </a:rPr>
              <a:t>«</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Театрализованная деятельность является неисчерпаемым источником развития чувств,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переживаний и эмоциональных открытий ребёнка, приобщает его к духовному богатству.</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Постановка сказки заставляет волноваться, сопереживать персонажу и событиям,</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и в процессе этого сопереживания создаются определённые отношения и моральные оценки,</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просто сообщаемые и усваиваемые» </a:t>
            </a:r>
            <a:r>
              <a:rPr lang="ru-RU" sz="1000" b="1" i="1" dirty="0" smtClean="0">
                <a:latin typeface="Times New Roman" pitchFamily="18" charset="0"/>
                <a:cs typeface="Times New Roman" pitchFamily="18" charset="0"/>
              </a:rPr>
              <a:t>(В. А. Сухомлинский</a:t>
            </a:r>
            <a:r>
              <a:rPr lang="ru-RU" sz="1000" i="1" dirty="0" smtClean="0">
                <a:latin typeface="Times New Roman" pitchFamily="18" charset="0"/>
                <a:cs typeface="Times New Roman" pitchFamily="18" charset="0"/>
              </a:rPr>
              <a:t>).</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r>
            <a:br>
              <a:rPr lang="ru-RU" sz="1000" i="1" dirty="0" smtClean="0">
                <a:latin typeface="Times New Roman" pitchFamily="18" charset="0"/>
                <a:cs typeface="Times New Roman" pitchFamily="18" charset="0"/>
              </a:rPr>
            </a:br>
            <a:r>
              <a:rPr lang="ru-RU" sz="1000"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 настоящее  время все чаще поднимается  вопрос  о  том, что  необходимо использовать  все имеющиеся  педагогические  ресурсы для  эффективного  развития  ребенка. Современная  педагогическая  наука, смотрящая  на  образование  как  на  воспроизведение  духовного  потенциала  человека, располагает  разнообразными  сферами  образовательного  воздействия   на  ребенка . Сфера  искусства  рассматривается  как  пространство, способствующее  формированию  социально-эстетической  активности  личности. По  мнению современных  ученых , исследующих  проблемы дошкольного  образования, раскрытию  внутренних  качеств  личности  и самореализации  ее творческого  потенциала в  наибольшей  степени  способствует синтез  искусств. Этот  взгляд на  воспитание  ребенка  сделал  актуальной  проблему  образования  и  воспитания  дошкольников  средствами  театрального  искусства, как  мощного  синтетического  средства  развития  творческих  способностей. Детская художественная литература, является одним из важнейших  средств развития театрализованной игры, ведь благодаря всем известным жанрам художественной литературы ребёнок развивается эстетически, нравственно, эмоционально, развивается его речь, воображение, восприятие, что очень важно для театра.  Именно театрализованная игра  помогает  раскрыть творческие  способности  даже самым  необщительным  и  скованным детям  вступать  в роль  и  раскрываться.</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Есть   множество  литературных  произведений  детских  писателей такие  которые  можно   использовать  в  театрализованной  деятельности, но  на  мой взгляд  приоритетнее использовать  произведения   нашего  </a:t>
            </a:r>
            <a:r>
              <a:rPr lang="ru-RU" sz="1400" smtClean="0">
                <a:latin typeface="Times New Roman" pitchFamily="18" charset="0"/>
                <a:cs typeface="Times New Roman" pitchFamily="18" charset="0"/>
              </a:rPr>
              <a:t>земляка духовного  </a:t>
            </a:r>
            <a:r>
              <a:rPr lang="ru-RU" sz="1400" dirty="0" smtClean="0">
                <a:latin typeface="Times New Roman" pitchFamily="18" charset="0"/>
                <a:cs typeface="Times New Roman" pitchFamily="18" charset="0"/>
              </a:rPr>
              <a:t>С.П.Данилова., ведь  его произведения   содействует   нравственному  воспитанию, формированию  любознательности,   воспитывает  трудолюбие ,  чуткость  способствует становлению детской личности, помогает  развитию творческих  способностей  детей.</a:t>
            </a:r>
            <a:r>
              <a:rPr lang="ru-RU" sz="1800" dirty="0" smtClean="0"/>
              <a:t/>
            </a:r>
            <a:br>
              <a:rPr lang="ru-RU" sz="1800" dirty="0" smtClean="0"/>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3" descr="G:\document-3.png"/>
          <p:cNvPicPr>
            <a:picLocks noChangeAspect="1" noChangeArrowheads="1"/>
          </p:cNvPicPr>
          <p:nvPr/>
        </p:nvPicPr>
        <p:blipFill>
          <a:blip r:embed="rId2"/>
          <a:srcRect b="7291"/>
          <a:stretch>
            <a:fillRect/>
          </a:stretch>
        </p:blipFill>
        <p:spPr bwMode="auto">
          <a:xfrm>
            <a:off x="529683" y="0"/>
            <a:ext cx="8614317" cy="6858000"/>
          </a:xfrm>
          <a:prstGeom prst="rect">
            <a:avLst/>
          </a:prstGeom>
          <a:noFill/>
        </p:spPr>
      </p:pic>
      <p:pic>
        <p:nvPicPr>
          <p:cNvPr id="4" name="Picture 2" descr="G:\depositphotos_26421083-stock-photo-toy-puppet-background.jpg"/>
          <p:cNvPicPr>
            <a:picLocks noChangeAspect="1" noChangeArrowheads="1"/>
          </p:cNvPicPr>
          <p:nvPr/>
        </p:nvPicPr>
        <p:blipFill>
          <a:blip r:embed="rId3"/>
          <a:srcRect t="6250" r="64611" b="766"/>
          <a:stretch>
            <a:fillRect/>
          </a:stretch>
        </p:blipFill>
        <p:spPr bwMode="auto">
          <a:xfrm>
            <a:off x="0" y="0"/>
            <a:ext cx="1714480" cy="6858000"/>
          </a:xfrm>
          <a:prstGeom prst="rect">
            <a:avLst/>
          </a:prstGeom>
          <a:noFill/>
        </p:spPr>
      </p:pic>
      <p:sp>
        <p:nvSpPr>
          <p:cNvPr id="7" name="Прямоугольник 6"/>
          <p:cNvSpPr/>
          <p:nvPr/>
        </p:nvSpPr>
        <p:spPr>
          <a:xfrm>
            <a:off x="1571604" y="500042"/>
            <a:ext cx="6786610" cy="5663089"/>
          </a:xfrm>
          <a:prstGeom prst="rect">
            <a:avLst/>
          </a:prstGeom>
        </p:spPr>
        <p:txBody>
          <a:bodyPr wrap="square">
            <a:spAutoFit/>
          </a:bodyPr>
          <a:lstStyle/>
          <a:p>
            <a:pPr algn="ctr"/>
            <a:r>
              <a:rPr lang="ru-RU" sz="2800" b="1" i="1" dirty="0" smtClean="0">
                <a:latin typeface="Times New Roman" pitchFamily="18" charset="0"/>
                <a:cs typeface="Times New Roman" pitchFamily="18" charset="0"/>
              </a:rPr>
              <a:t>Актуальность </a:t>
            </a:r>
          </a:p>
          <a:p>
            <a:pPr algn="just"/>
            <a:r>
              <a:rPr lang="ru-RU" dirty="0" smtClean="0">
                <a:latin typeface="Times New Roman" pitchFamily="18" charset="0"/>
                <a:cs typeface="Times New Roman" pitchFamily="18" charset="0"/>
              </a:rPr>
              <a:t>   Художественно-эстетическое  воспитание  занимает одно  из  ведущих  мест воспитательного  процесса дошкольного образовательного  учреждения.  Важной  задачей художественно-эстетического  воспитания  является  формирование у  детей творческих  способностей. Богатейшим  полем для решения данной  задачи  является театрализованная  деятельность. Использование произведений С.П.Данилова  театрализованной  деятельности  позволить  развивать  у детей творческие  способности  жизнь  детей  наполниться  красками , новыми  ощущениями.</a:t>
            </a:r>
            <a:endParaRPr lang="ru-RU" dirty="0" smtClean="0">
              <a:solidFill>
                <a:srgbClr val="002060"/>
              </a:solidFill>
              <a:latin typeface="Times New Roman" pitchFamily="18" charset="0"/>
              <a:cs typeface="Times New Roman" pitchFamily="18" charset="0"/>
            </a:endParaRPr>
          </a:p>
          <a:p>
            <a:pPr algn="ctr"/>
            <a:r>
              <a:rPr lang="ru-RU" sz="2800" b="1" i="1" dirty="0" smtClean="0">
                <a:solidFill>
                  <a:schemeClr val="tx1">
                    <a:lumMod val="85000"/>
                    <a:lumOff val="15000"/>
                  </a:schemeClr>
                </a:solidFill>
                <a:latin typeface="Times New Roman" pitchFamily="18" charset="0"/>
                <a:cs typeface="Times New Roman" pitchFamily="18" charset="0"/>
              </a:rPr>
              <a:t>Новизна </a:t>
            </a:r>
          </a:p>
          <a:p>
            <a:pPr algn="just"/>
            <a:r>
              <a:rPr lang="ru-RU" dirty="0" smtClean="0">
                <a:latin typeface="Times New Roman" pitchFamily="18" charset="0"/>
                <a:cs typeface="Times New Roman" pitchFamily="18" charset="0"/>
              </a:rPr>
              <a:t>       Использование  театрализованной   деятельности  произведения  С.П.Данилова – прекрасное, увлекательное    средство для творческого  самосовершенствование, самоутверждение. Театрализованная  деятельность –это  непрерывная  игра, творчество, самореализация   индивидуальных способностей,  пути   оптимизации   взаимодействия   педагог- ребенок-семья.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document-3.png"/>
          <p:cNvPicPr>
            <a:picLocks noChangeAspect="1" noChangeArrowheads="1"/>
          </p:cNvPicPr>
          <p:nvPr/>
        </p:nvPicPr>
        <p:blipFill>
          <a:blip r:embed="rId3"/>
          <a:srcRect b="7291"/>
          <a:stretch>
            <a:fillRect/>
          </a:stretch>
        </p:blipFill>
        <p:spPr bwMode="auto">
          <a:xfrm>
            <a:off x="0" y="0"/>
            <a:ext cx="9144000" cy="6858000"/>
          </a:xfrm>
          <a:prstGeom prst="rect">
            <a:avLst/>
          </a:prstGeom>
          <a:noFill/>
        </p:spPr>
      </p:pic>
      <p:sp>
        <p:nvSpPr>
          <p:cNvPr id="5" name="Прямоугольник 4"/>
          <p:cNvSpPr/>
          <p:nvPr/>
        </p:nvSpPr>
        <p:spPr>
          <a:xfrm>
            <a:off x="1714480" y="285729"/>
            <a:ext cx="7072362" cy="1384995"/>
          </a:xfrm>
          <a:prstGeom prst="rect">
            <a:avLst/>
          </a:prstGeom>
        </p:spPr>
        <p:txBody>
          <a:bodyPr wrap="square">
            <a:spAutoFit/>
          </a:bodyPr>
          <a:lstStyle/>
          <a:p>
            <a:pPr algn="ctr"/>
            <a:r>
              <a:rPr lang="ru-RU" sz="2400" b="1" i="1" dirty="0" smtClean="0">
                <a:latin typeface="Times New Roman" pitchFamily="18" charset="0"/>
                <a:cs typeface="Times New Roman" pitchFamily="18" charset="0"/>
              </a:rPr>
              <a:t>Цель:</a:t>
            </a:r>
          </a:p>
          <a:p>
            <a:r>
              <a:rPr lang="ru-RU" sz="2000" dirty="0" smtClean="0">
                <a:solidFill>
                  <a:schemeClr val="tx1">
                    <a:lumMod val="75000"/>
                    <a:lumOff val="25000"/>
                  </a:schemeClr>
                </a:solidFill>
                <a:latin typeface="Times New Roman" panose="02020603050405020304" pitchFamily="18" charset="0"/>
                <a:cs typeface="Times New Roman" panose="02020603050405020304" pitchFamily="18" charset="0"/>
              </a:rPr>
              <a:t>    Развитие  художественно-творческих  способностей дошкольников  по  средством   театрализация  произведений  С.П.Данилова</a:t>
            </a:r>
            <a:endParaRPr lang="ru-RU" sz="2000" dirty="0">
              <a:latin typeface="Times New Roman" pitchFamily="18" charset="0"/>
              <a:cs typeface="Times New Roman" pitchFamily="18" charset="0"/>
            </a:endParaRPr>
          </a:p>
        </p:txBody>
      </p:sp>
      <p:sp>
        <p:nvSpPr>
          <p:cNvPr id="8" name="Прямоугольник 7"/>
          <p:cNvSpPr/>
          <p:nvPr/>
        </p:nvSpPr>
        <p:spPr>
          <a:xfrm>
            <a:off x="1643042" y="1643051"/>
            <a:ext cx="7143800" cy="4985980"/>
          </a:xfrm>
          <a:prstGeom prst="rect">
            <a:avLst/>
          </a:prstGeom>
        </p:spPr>
        <p:txBody>
          <a:bodyPr wrap="square">
            <a:spAutoFit/>
          </a:bodyPr>
          <a:lstStyle/>
          <a:p>
            <a:pPr lvl="0" algn="ctr"/>
            <a:r>
              <a:rPr lang="ru-RU" sz="2400" b="1" i="1" dirty="0" smtClean="0">
                <a:latin typeface="Times New Roman" pitchFamily="18" charset="0"/>
                <a:cs typeface="Times New Roman" pitchFamily="18" charset="0"/>
              </a:rPr>
              <a:t>Задачи:</a:t>
            </a:r>
          </a:p>
          <a:p>
            <a:pPr marL="457200" lvl="0" indent="-457200"/>
            <a:r>
              <a:rPr lang="ru-RU" sz="2400" dirty="0" smtClean="0">
                <a:latin typeface="Times New Roman" pitchFamily="18" charset="0"/>
                <a:ea typeface="Calibri" pitchFamily="34" charset="0"/>
                <a:cs typeface="Times New Roman" pitchFamily="18" charset="0"/>
              </a:rPr>
              <a:t>1</a:t>
            </a:r>
            <a:r>
              <a:rPr lang="ru-RU" dirty="0" smtClean="0">
                <a:latin typeface="Times New Roman" pitchFamily="18" charset="0"/>
                <a:ea typeface="Calibri" pitchFamily="34" charset="0"/>
                <a:cs typeface="Times New Roman" pitchFamily="18" charset="0"/>
              </a:rPr>
              <a:t>. Вызвать   у  детей  интерес к  художественным  произведениям С.П.Данилова.</a:t>
            </a:r>
          </a:p>
          <a:p>
            <a:pPr marL="457200" indent="-457200"/>
            <a:r>
              <a:rPr lang="ru-RU" dirty="0" smtClean="0">
                <a:latin typeface="Times New Roman" pitchFamily="18" charset="0"/>
                <a:cs typeface="Times New Roman" pitchFamily="18" charset="0"/>
              </a:rPr>
              <a:t>2. Создавать  благоприятные  взаимоотношение между сверстниками</a:t>
            </a:r>
          </a:p>
          <a:p>
            <a:pPr marL="457200" indent="-457200"/>
            <a:r>
              <a:rPr lang="ru-RU" dirty="0" smtClean="0">
                <a:latin typeface="Times New Roman" pitchFamily="18" charset="0"/>
                <a:cs typeface="Times New Roman" pitchFamily="18" charset="0"/>
              </a:rPr>
              <a:t>3. Создать  условия   для развития  творческих  способностей  детей</a:t>
            </a:r>
          </a:p>
          <a:p>
            <a:pPr lvl="0"/>
            <a:r>
              <a:rPr lang="ru-RU" dirty="0" smtClean="0">
                <a:latin typeface="Times New Roman" pitchFamily="18" charset="0"/>
                <a:cs typeface="Times New Roman" pitchFamily="18" charset="0"/>
              </a:rPr>
              <a:t>4. Формировать  нравственные  качество личности</a:t>
            </a:r>
          </a:p>
          <a:p>
            <a:pPr lvl="0"/>
            <a:r>
              <a:rPr lang="ru-RU" dirty="0" smtClean="0">
                <a:latin typeface="Times New Roman" pitchFamily="18" charset="0"/>
                <a:cs typeface="Times New Roman" pitchFamily="18" charset="0"/>
              </a:rPr>
              <a:t>5. Активизировать словарь детей, совершенствовать звуковую культуру  речи, интонационный строй , диалогическую речь  </a:t>
            </a:r>
          </a:p>
          <a:p>
            <a:pPr lvl="0"/>
            <a:r>
              <a:rPr lang="ru-RU" dirty="0" smtClean="0">
                <a:latin typeface="Times New Roman" pitchFamily="18" charset="0"/>
                <a:cs typeface="Times New Roman" pitchFamily="18" charset="0"/>
              </a:rPr>
              <a:t>6. Создание условий  для  участия родителей  в образовательной  деятельности.</a:t>
            </a:r>
          </a:p>
          <a:p>
            <a:pPr lvl="0"/>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Формы работы с детьми:</a:t>
            </a:r>
          </a:p>
          <a:p>
            <a:r>
              <a:rPr lang="ru-RU" dirty="0" smtClean="0">
                <a:latin typeface="Times New Roman" pitchFamily="18" charset="0"/>
                <a:cs typeface="Times New Roman" pitchFamily="18" charset="0"/>
              </a:rPr>
              <a:t>- Тематическая, музыкальная, интегрированная, образовательная деятельность; тематические выставки , праздники,  викторины; игры-драматизации, театрализованные игры.</a:t>
            </a:r>
          </a:p>
          <a:p>
            <a:r>
              <a:rPr lang="ru-RU" dirty="0" smtClean="0"/>
              <a:t/>
            </a:r>
            <a:br>
              <a:rPr lang="ru-RU" dirty="0" smtClean="0"/>
            </a:br>
            <a:endParaRPr lang="ru-RU" dirty="0" smtClean="0">
              <a:latin typeface="Times New Roman" pitchFamily="18" charset="0"/>
              <a:cs typeface="Times New Roman" pitchFamily="18" charset="0"/>
            </a:endParaRPr>
          </a:p>
        </p:txBody>
      </p:sp>
      <p:pic>
        <p:nvPicPr>
          <p:cNvPr id="7" name="Picture 2" descr="G:\depositphotos_26421083-stock-photo-toy-puppet-background.jpg"/>
          <p:cNvPicPr>
            <a:picLocks noChangeAspect="1" noChangeArrowheads="1"/>
          </p:cNvPicPr>
          <p:nvPr/>
        </p:nvPicPr>
        <p:blipFill>
          <a:blip r:embed="rId4"/>
          <a:srcRect l="79297" t="195" b="18432"/>
          <a:stretch>
            <a:fillRect/>
          </a:stretch>
        </p:blipFill>
        <p:spPr bwMode="auto">
          <a:xfrm flipH="1">
            <a:off x="0" y="0"/>
            <a:ext cx="1428728"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document-3.png"/>
          <p:cNvPicPr>
            <a:picLocks noChangeAspect="1" noChangeArrowheads="1"/>
          </p:cNvPicPr>
          <p:nvPr/>
        </p:nvPicPr>
        <p:blipFill>
          <a:blip r:embed="rId3"/>
          <a:srcRect b="7291"/>
          <a:stretch>
            <a:fillRect/>
          </a:stretch>
        </p:blipFill>
        <p:spPr bwMode="auto">
          <a:xfrm>
            <a:off x="0" y="0"/>
            <a:ext cx="9144000" cy="6858000"/>
          </a:xfrm>
          <a:prstGeom prst="rect">
            <a:avLst/>
          </a:prstGeom>
          <a:noFill/>
        </p:spPr>
      </p:pic>
      <p:sp>
        <p:nvSpPr>
          <p:cNvPr id="5" name="Прямоугольник 4"/>
          <p:cNvSpPr/>
          <p:nvPr/>
        </p:nvSpPr>
        <p:spPr>
          <a:xfrm>
            <a:off x="1142976" y="0"/>
            <a:ext cx="7643866" cy="8371523"/>
          </a:xfrm>
          <a:prstGeom prst="rect">
            <a:avLst/>
          </a:prstGeom>
        </p:spPr>
        <p:txBody>
          <a:bodyPr wrap="square">
            <a:spAutoFit/>
          </a:bodyPr>
          <a:lstStyle/>
          <a:p>
            <a:pPr algn="ctr"/>
            <a:r>
              <a:rPr lang="ru-RU" sz="2000" dirty="0" smtClean="0">
                <a:solidFill>
                  <a:srgbClr val="002060"/>
                </a:solidFill>
                <a:latin typeface="Times New Roman" pitchFamily="18" charset="0"/>
                <a:cs typeface="Times New Roman" pitchFamily="18" charset="0"/>
              </a:rPr>
              <a:t>     </a:t>
            </a:r>
          </a:p>
          <a:p>
            <a:pPr algn="ctr"/>
            <a:r>
              <a:rPr lang="ru-RU" sz="2400" b="1" i="1" dirty="0" smtClean="0">
                <a:solidFill>
                  <a:srgbClr val="002060"/>
                </a:solidFill>
                <a:latin typeface="Times New Roman" pitchFamily="18" charset="0"/>
                <a:cs typeface="Times New Roman" pitchFamily="18" charset="0"/>
              </a:rPr>
              <a:t>Этапы    работы</a:t>
            </a:r>
          </a:p>
          <a:p>
            <a:pPr algn="ctr"/>
            <a:r>
              <a:rPr lang="ru-RU" b="1" dirty="0" smtClean="0">
                <a:solidFill>
                  <a:srgbClr val="002060"/>
                </a:solidFill>
                <a:latin typeface="Times New Roman" pitchFamily="18" charset="0"/>
                <a:cs typeface="Times New Roman" pitchFamily="18" charset="0"/>
              </a:rPr>
              <a:t>1 этап   информационный  Октябрь-Ноябрь</a:t>
            </a:r>
          </a:p>
          <a:p>
            <a:endParaRPr lang="ru-RU" b="1" dirty="0" smtClean="0">
              <a:solidFill>
                <a:srgbClr val="002060"/>
              </a:solidFill>
              <a:latin typeface="Times New Roman" pitchFamily="18" charset="0"/>
              <a:cs typeface="Times New Roman" pitchFamily="18" charset="0"/>
            </a:endParaRPr>
          </a:p>
          <a:p>
            <a:pPr>
              <a:buFont typeface="Wingdings" pitchFamily="2" charset="2"/>
              <a:buChar char="§"/>
            </a:pPr>
            <a:r>
              <a:rPr lang="ru-RU" dirty="0" smtClean="0">
                <a:latin typeface="Times New Roman" pitchFamily="18" charset="0"/>
                <a:cs typeface="Times New Roman" pitchFamily="18" charset="0"/>
              </a:rPr>
              <a:t>  Подбор методической  литературы ,  произведений </a:t>
            </a:r>
          </a:p>
          <a:p>
            <a:pPr>
              <a:buFont typeface="Wingdings" pitchFamily="2" charset="2"/>
              <a:buChar char="§"/>
            </a:pPr>
            <a:r>
              <a:rPr lang="ru-RU" dirty="0" smtClean="0">
                <a:latin typeface="Times New Roman" pitchFamily="18" charset="0"/>
                <a:cs typeface="Times New Roman" pitchFamily="18" charset="0"/>
              </a:rPr>
              <a:t>  Организация  выставки  книг  в книжном  уголке  произведения С.П.Данилова</a:t>
            </a:r>
          </a:p>
          <a:p>
            <a:pPr>
              <a:buFont typeface="Wingdings" pitchFamily="2" charset="2"/>
              <a:buChar char="§"/>
            </a:pPr>
            <a:r>
              <a:rPr lang="ru-RU" dirty="0" smtClean="0">
                <a:latin typeface="Times New Roman" pitchFamily="18" charset="0"/>
                <a:cs typeface="Times New Roman" pitchFamily="18" charset="0"/>
              </a:rPr>
              <a:t>  Подбор  игровых  упражнений,  драматизаций, этюдов</a:t>
            </a:r>
          </a:p>
          <a:p>
            <a:pPr>
              <a:buFont typeface="Wingdings" pitchFamily="2" charset="2"/>
              <a:buChar char="§"/>
            </a:pPr>
            <a:r>
              <a:rPr lang="ru-RU" dirty="0" smtClean="0">
                <a:latin typeface="Times New Roman" pitchFamily="18" charset="0"/>
                <a:cs typeface="Times New Roman" pitchFamily="18" charset="0"/>
              </a:rPr>
              <a:t>  Беседы,  консультации , собрания    для  родителей</a:t>
            </a:r>
          </a:p>
          <a:p>
            <a:pPr algn="ctr"/>
            <a:r>
              <a:rPr lang="ru-RU" b="1" dirty="0" smtClean="0">
                <a:solidFill>
                  <a:srgbClr val="002060"/>
                </a:solidFill>
                <a:latin typeface="Times New Roman" pitchFamily="18" charset="0"/>
                <a:cs typeface="Times New Roman" pitchFamily="18" charset="0"/>
              </a:rPr>
              <a:t>2 этап  внедренческий Декабрь-Март</a:t>
            </a:r>
          </a:p>
          <a:p>
            <a:pPr>
              <a:buFont typeface="Wingdings" pitchFamily="2" charset="2"/>
              <a:buChar char="§"/>
            </a:pPr>
            <a:r>
              <a:rPr lang="ru-RU" dirty="0" smtClean="0">
                <a:solidFill>
                  <a:srgbClr val="002060"/>
                </a:solidFill>
                <a:latin typeface="Times New Roman" pitchFamily="18" charset="0"/>
                <a:cs typeface="Times New Roman" pitchFamily="18" charset="0"/>
              </a:rPr>
              <a:t>  </a:t>
            </a:r>
            <a:r>
              <a:rPr lang="ru-RU" dirty="0" smtClean="0">
                <a:latin typeface="Times New Roman" pitchFamily="18" charset="0"/>
                <a:cs typeface="Times New Roman" pitchFamily="18" charset="0"/>
              </a:rPr>
              <a:t>Экскурсия  музей –галерею</a:t>
            </a:r>
          </a:p>
          <a:p>
            <a:pPr>
              <a:buFont typeface="Wingdings" pitchFamily="2" charset="2"/>
              <a:buChar char="§"/>
            </a:pPr>
            <a:r>
              <a:rPr lang="ru-RU" dirty="0" smtClean="0">
                <a:latin typeface="Times New Roman" pitchFamily="18" charset="0"/>
                <a:cs typeface="Times New Roman" pitchFamily="18" charset="0"/>
              </a:rPr>
              <a:t>  Чтение  художественной литературы</a:t>
            </a:r>
          </a:p>
          <a:p>
            <a:pPr>
              <a:buFont typeface="Wingdings" pitchFamily="2" charset="2"/>
              <a:buChar char="§"/>
            </a:pPr>
            <a:r>
              <a:rPr lang="ru-RU" dirty="0" smtClean="0">
                <a:latin typeface="Times New Roman" pitchFamily="18" charset="0"/>
                <a:cs typeface="Times New Roman" pitchFamily="18" charset="0"/>
              </a:rPr>
              <a:t>  Заучивание  стихотворений</a:t>
            </a:r>
          </a:p>
          <a:p>
            <a:pPr>
              <a:buFont typeface="Wingdings" pitchFamily="2" charset="2"/>
              <a:buChar char="§"/>
            </a:pPr>
            <a:r>
              <a:rPr lang="ru-RU" dirty="0" smtClean="0">
                <a:latin typeface="Times New Roman" pitchFamily="18" charset="0"/>
                <a:cs typeface="Times New Roman" pitchFamily="18" charset="0"/>
              </a:rPr>
              <a:t>  Беседы по содержанию  литературных  произведений</a:t>
            </a:r>
          </a:p>
          <a:p>
            <a:pPr>
              <a:buFont typeface="Wingdings" pitchFamily="2" charset="2"/>
              <a:buChar char="§"/>
            </a:pPr>
            <a:r>
              <a:rPr lang="ru-RU" dirty="0" smtClean="0">
                <a:latin typeface="Times New Roman" pitchFamily="18" charset="0"/>
                <a:cs typeface="Times New Roman" pitchFamily="18" charset="0"/>
              </a:rPr>
              <a:t>  Показ  иллюстраций,  картинок</a:t>
            </a:r>
          </a:p>
          <a:p>
            <a:pPr>
              <a:buFont typeface="Wingdings" pitchFamily="2" charset="2"/>
              <a:buChar char="§"/>
            </a:pPr>
            <a:r>
              <a:rPr lang="ru-RU" dirty="0" smtClean="0">
                <a:latin typeface="Times New Roman" pitchFamily="18" charset="0"/>
                <a:cs typeface="Times New Roman" pitchFamily="18" charset="0"/>
              </a:rPr>
              <a:t>  Игры драматизации, превращения</a:t>
            </a:r>
          </a:p>
          <a:p>
            <a:pPr>
              <a:buFont typeface="Wingdings" pitchFamily="2" charset="2"/>
              <a:buChar char="§"/>
            </a:pPr>
            <a:r>
              <a:rPr lang="ru-RU" dirty="0" smtClean="0">
                <a:latin typeface="Times New Roman" pitchFamily="18" charset="0"/>
                <a:cs typeface="Times New Roman" pitchFamily="18" charset="0"/>
              </a:rPr>
              <a:t>  Изготовление  костюмов, атрибутов</a:t>
            </a:r>
          </a:p>
          <a:p>
            <a:pPr>
              <a:buFont typeface="Wingdings" pitchFamily="2" charset="2"/>
              <a:buChar char="§"/>
            </a:pP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В</a:t>
            </a:r>
            <a:r>
              <a:rPr lang="ru-RU" dirty="0" smtClean="0">
                <a:latin typeface="Times New Roman" pitchFamily="18" charset="0"/>
                <a:cs typeface="Times New Roman" pitchFamily="18" charset="0"/>
              </a:rPr>
              <a:t>идеосъемка  </a:t>
            </a:r>
          </a:p>
          <a:p>
            <a:pPr algn="ctr"/>
            <a:r>
              <a:rPr lang="ru-RU" dirty="0" smtClean="0">
                <a:solidFill>
                  <a:srgbClr val="002060"/>
                </a:solidFill>
                <a:latin typeface="Times New Roman" pitchFamily="18" charset="0"/>
                <a:cs typeface="Times New Roman" pitchFamily="18" charset="0"/>
              </a:rPr>
              <a:t> </a:t>
            </a:r>
            <a:r>
              <a:rPr lang="ru-RU" b="1" dirty="0" smtClean="0">
                <a:solidFill>
                  <a:srgbClr val="002060"/>
                </a:solidFill>
                <a:latin typeface="Times New Roman" pitchFamily="18" charset="0"/>
                <a:cs typeface="Times New Roman" pitchFamily="18" charset="0"/>
              </a:rPr>
              <a:t>3 этап   Оценочный  Апрель-Май</a:t>
            </a:r>
          </a:p>
          <a:p>
            <a:pPr>
              <a:buFont typeface="Wingdings" pitchFamily="2" charset="2"/>
              <a:buChar char="§"/>
            </a:pPr>
            <a:r>
              <a:rPr lang="ru-RU" dirty="0" smtClean="0">
                <a:solidFill>
                  <a:srgbClr val="002060"/>
                </a:solidFill>
                <a:latin typeface="Times New Roman" pitchFamily="18" charset="0"/>
                <a:cs typeface="Times New Roman" pitchFamily="18" charset="0"/>
              </a:rPr>
              <a:t>  </a:t>
            </a:r>
            <a:r>
              <a:rPr lang="ru-RU" dirty="0">
                <a:latin typeface="Times New Roman" pitchFamily="18" charset="0"/>
                <a:cs typeface="Times New Roman" pitchFamily="18" charset="0"/>
              </a:rPr>
              <a:t>Т</a:t>
            </a:r>
            <a:r>
              <a:rPr lang="ru-RU" dirty="0" smtClean="0">
                <a:latin typeface="Times New Roman" pitchFamily="18" charset="0"/>
                <a:cs typeface="Times New Roman" pitchFamily="18" charset="0"/>
              </a:rPr>
              <a:t>еатральная  постановка  произведения</a:t>
            </a:r>
          </a:p>
          <a:p>
            <a:pPr>
              <a:buFont typeface="Wingdings" pitchFamily="2" charset="2"/>
              <a:buChar char="§"/>
            </a:pPr>
            <a:r>
              <a:rPr lang="ru-RU" dirty="0" smtClean="0">
                <a:latin typeface="Times New Roman" pitchFamily="18" charset="0"/>
                <a:cs typeface="Times New Roman" pitchFamily="18" charset="0"/>
              </a:rPr>
              <a:t> Наблюдение  за деятельностью  детей</a:t>
            </a:r>
          </a:p>
          <a:p>
            <a:pPr>
              <a:buFont typeface="Wingdings" pitchFamily="2" charset="2"/>
              <a:buChar char="§"/>
            </a:pPr>
            <a:r>
              <a:rPr lang="ru-RU" dirty="0" smtClean="0">
                <a:latin typeface="Times New Roman" pitchFamily="18" charset="0"/>
                <a:cs typeface="Times New Roman" pitchFamily="18" charset="0"/>
              </a:rPr>
              <a:t> Опрос </a:t>
            </a:r>
          </a:p>
          <a:p>
            <a:pPr algn="ctr">
              <a:buFont typeface="Wingdings" pitchFamily="2" charset="2"/>
              <a:buChar char="§"/>
            </a:pPr>
            <a:endParaRPr lang="ru-RU" b="1" dirty="0" smtClean="0">
              <a:solidFill>
                <a:srgbClr val="002060"/>
              </a:solidFill>
              <a:latin typeface="Times New Roman" pitchFamily="18" charset="0"/>
              <a:cs typeface="Times New Roman" pitchFamily="18" charset="0"/>
            </a:endParaRPr>
          </a:p>
          <a:p>
            <a:endParaRPr lang="ru-RU" dirty="0" smtClean="0">
              <a:solidFill>
                <a:srgbClr val="002060"/>
              </a:solidFill>
              <a:latin typeface="Times New Roman" pitchFamily="18" charset="0"/>
              <a:cs typeface="Times New Roman" pitchFamily="18" charset="0"/>
            </a:endParaRPr>
          </a:p>
          <a:p>
            <a:pPr>
              <a:buFont typeface="Wingdings" pitchFamily="2" charset="2"/>
              <a:buChar char="§"/>
            </a:pPr>
            <a:endParaRPr lang="ru-RU" sz="2000" dirty="0" smtClean="0">
              <a:solidFill>
                <a:srgbClr val="002060"/>
              </a:solidFill>
              <a:latin typeface="Times New Roman" pitchFamily="18" charset="0"/>
              <a:cs typeface="Times New Roman" pitchFamily="18" charset="0"/>
            </a:endParaRPr>
          </a:p>
          <a:p>
            <a:endParaRPr lang="ru-RU" sz="2000" dirty="0" smtClean="0">
              <a:solidFill>
                <a:srgbClr val="002060"/>
              </a:solidFill>
              <a:latin typeface="Times New Roman" pitchFamily="18" charset="0"/>
              <a:cs typeface="Times New Roman" pitchFamily="18" charset="0"/>
            </a:endParaRPr>
          </a:p>
          <a:p>
            <a:pPr>
              <a:buFont typeface="Wingdings" pitchFamily="2" charset="2"/>
              <a:buChar char="§"/>
            </a:pPr>
            <a:endParaRPr lang="ru-RU" sz="2000" dirty="0" smtClean="0">
              <a:solidFill>
                <a:srgbClr val="002060"/>
              </a:solidFill>
              <a:latin typeface="Times New Roman" pitchFamily="18" charset="0"/>
              <a:cs typeface="Times New Roman" pitchFamily="18" charset="0"/>
            </a:endParaRPr>
          </a:p>
          <a:p>
            <a:r>
              <a:rPr lang="ru-RU" sz="2000" dirty="0" smtClean="0">
                <a:solidFill>
                  <a:srgbClr val="002060"/>
                </a:solidFill>
                <a:latin typeface="Times New Roman" pitchFamily="18" charset="0"/>
                <a:cs typeface="Times New Roman" pitchFamily="18" charset="0"/>
              </a:rPr>
              <a:t> </a:t>
            </a:r>
            <a:endParaRPr lang="ru-RU" sz="2400" dirty="0" smtClean="0">
              <a:solidFill>
                <a:srgbClr val="002060"/>
              </a:solidFill>
              <a:latin typeface="Times New Roman" pitchFamily="18" charset="0"/>
              <a:cs typeface="Times New Roman" pitchFamily="18" charset="0"/>
            </a:endParaRPr>
          </a:p>
        </p:txBody>
      </p:sp>
      <p:pic>
        <p:nvPicPr>
          <p:cNvPr id="7" name="Picture 2" descr="G:\depositphotos_26421083-stock-photo-toy-puppet-background.jpg"/>
          <p:cNvPicPr>
            <a:picLocks noChangeAspect="1" noChangeArrowheads="1"/>
          </p:cNvPicPr>
          <p:nvPr/>
        </p:nvPicPr>
        <p:blipFill>
          <a:blip r:embed="rId4"/>
          <a:srcRect l="79297" t="195" b="18432"/>
          <a:stretch>
            <a:fillRect/>
          </a:stretch>
        </p:blipFill>
        <p:spPr bwMode="auto">
          <a:xfrm flipH="1">
            <a:off x="0" y="0"/>
            <a:ext cx="642910" cy="6858000"/>
          </a:xfrm>
          <a:prstGeom prst="rect">
            <a:avLst/>
          </a:prstGeom>
          <a:noFill/>
        </p:spPr>
      </p:pic>
      <p:pic>
        <p:nvPicPr>
          <p:cNvPr id="8" name="Picture 2" descr="G:\depositphotos_26421083-stock-photo-toy-puppet-background.jpg"/>
          <p:cNvPicPr>
            <a:picLocks noChangeAspect="1" noChangeArrowheads="1"/>
          </p:cNvPicPr>
          <p:nvPr/>
        </p:nvPicPr>
        <p:blipFill>
          <a:blip r:embed="rId4"/>
          <a:srcRect l="79297" t="195" b="18432"/>
          <a:stretch>
            <a:fillRect/>
          </a:stretch>
        </p:blipFill>
        <p:spPr bwMode="auto">
          <a:xfrm flipH="1">
            <a:off x="8429652" y="0"/>
            <a:ext cx="714348"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document-3.png"/>
          <p:cNvPicPr>
            <a:picLocks noChangeAspect="1" noChangeArrowheads="1"/>
          </p:cNvPicPr>
          <p:nvPr/>
        </p:nvPicPr>
        <p:blipFill>
          <a:blip r:embed="rId3"/>
          <a:srcRect b="7291"/>
          <a:stretch>
            <a:fillRect/>
          </a:stretch>
        </p:blipFill>
        <p:spPr bwMode="auto">
          <a:xfrm>
            <a:off x="0" y="0"/>
            <a:ext cx="9144000" cy="6858000"/>
          </a:xfrm>
          <a:prstGeom prst="rect">
            <a:avLst/>
          </a:prstGeom>
          <a:noFill/>
        </p:spPr>
      </p:pic>
      <p:pic>
        <p:nvPicPr>
          <p:cNvPr id="6" name="Picture 2" descr="G:\depositphotos_26421083-stock-photo-toy-puppet-background.jpg"/>
          <p:cNvPicPr>
            <a:picLocks noChangeAspect="1" noChangeArrowheads="1"/>
          </p:cNvPicPr>
          <p:nvPr/>
        </p:nvPicPr>
        <p:blipFill>
          <a:blip r:embed="rId4"/>
          <a:srcRect t="6250" r="64611" b="5609"/>
          <a:stretch>
            <a:fillRect/>
          </a:stretch>
        </p:blipFill>
        <p:spPr bwMode="auto">
          <a:xfrm>
            <a:off x="0" y="0"/>
            <a:ext cx="1959402" cy="6858000"/>
          </a:xfrm>
          <a:prstGeom prst="rect">
            <a:avLst/>
          </a:prstGeom>
          <a:noFill/>
        </p:spPr>
      </p:pic>
      <p:sp>
        <p:nvSpPr>
          <p:cNvPr id="5" name="Прямоугольник 4"/>
          <p:cNvSpPr/>
          <p:nvPr/>
        </p:nvSpPr>
        <p:spPr>
          <a:xfrm>
            <a:off x="2071670" y="357167"/>
            <a:ext cx="6357982" cy="3416320"/>
          </a:xfrm>
          <a:prstGeom prst="rect">
            <a:avLst/>
          </a:prstGeom>
        </p:spPr>
        <p:txBody>
          <a:bodyPr wrap="square">
            <a:spAutoFit/>
          </a:bodyPr>
          <a:lstStyle/>
          <a:p>
            <a:pPr algn="just">
              <a:lnSpc>
                <a:spcPct val="150000"/>
              </a:lnSpc>
            </a:pPr>
            <a:r>
              <a:rPr lang="ru-RU" sz="2400" b="1" i="1" dirty="0" smtClean="0">
                <a:latin typeface="Times New Roman" pitchFamily="18" charset="0"/>
                <a:cs typeface="Times New Roman" pitchFamily="18" charset="0"/>
              </a:rPr>
              <a:t>Ожидаемые   результаты</a:t>
            </a:r>
          </a:p>
          <a:p>
            <a:pPr algn="just">
              <a:buFont typeface="Wingdings" pitchFamily="2" charset="2"/>
              <a:buChar char="§"/>
            </a:pPr>
            <a:r>
              <a:rPr lang="ru-RU" sz="2000" dirty="0" smtClean="0">
                <a:latin typeface="Times New Roman" pitchFamily="18" charset="0"/>
                <a:cs typeface="Times New Roman" pitchFamily="18" charset="0"/>
              </a:rPr>
              <a:t> способствовать развитию художественно-творческих способностей   через  театрализованную деятельность</a:t>
            </a:r>
          </a:p>
          <a:p>
            <a:pPr algn="just">
              <a:buFont typeface="Wingdings" pitchFamily="2" charset="2"/>
              <a:buChar char="§"/>
            </a:pPr>
            <a:r>
              <a:rPr lang="ru-RU" sz="2000" dirty="0" smtClean="0">
                <a:latin typeface="Times New Roman" pitchFamily="18" charset="0"/>
                <a:cs typeface="Times New Roman" pitchFamily="18" charset="0"/>
              </a:rPr>
              <a:t>  заинтересовать  детей в  изучении  произведений  поэта   С.П.Данилова</a:t>
            </a:r>
          </a:p>
          <a:p>
            <a:pPr algn="just">
              <a:buFont typeface="Wingdings" pitchFamily="2" charset="2"/>
              <a:buChar char="§"/>
            </a:pPr>
            <a:r>
              <a:rPr lang="ru-RU" sz="2000" dirty="0" smtClean="0">
                <a:latin typeface="Times New Roman" pitchFamily="18" charset="0"/>
                <a:cs typeface="Times New Roman" pitchFamily="18" charset="0"/>
              </a:rPr>
              <a:t>  выражения  чувства, эмоций, испытанные им во  время  инсценирования   произведения</a:t>
            </a:r>
          </a:p>
          <a:p>
            <a:pPr algn="just">
              <a:buFont typeface="Wingdings" pitchFamily="2" charset="2"/>
              <a:buChar char="§"/>
            </a:pPr>
            <a:r>
              <a:rPr lang="ru-RU" sz="2000" dirty="0" smtClean="0">
                <a:latin typeface="Times New Roman" pitchFamily="18" charset="0"/>
                <a:cs typeface="Times New Roman" pitchFamily="18" charset="0"/>
              </a:rPr>
              <a:t>   выпуск  диска </a:t>
            </a:r>
          </a:p>
          <a:p>
            <a:pPr algn="just">
              <a:buFont typeface="Wingdings" pitchFamily="2" charset="2"/>
              <a:buChar char="§"/>
            </a:pPr>
            <a:r>
              <a:rPr lang="ru-RU" sz="2000" dirty="0" smtClean="0">
                <a:latin typeface="Times New Roman" pitchFamily="18" charset="0"/>
                <a:cs typeface="Times New Roman" pitchFamily="18" charset="0"/>
              </a:rPr>
              <a:t> Участие  улусные, республиканские  </a:t>
            </a:r>
            <a:r>
              <a:rPr lang="ru-RU" sz="2000" dirty="0" err="1" smtClean="0">
                <a:latin typeface="Times New Roman" pitchFamily="18" charset="0"/>
                <a:cs typeface="Times New Roman" pitchFamily="18" charset="0"/>
              </a:rPr>
              <a:t>Даниловские</a:t>
            </a:r>
            <a:r>
              <a:rPr lang="ru-RU" sz="2000" dirty="0" smtClean="0">
                <a:latin typeface="Times New Roman" pitchFamily="18" charset="0"/>
                <a:cs typeface="Times New Roman" pitchFamily="18" charset="0"/>
              </a:rPr>
              <a:t>  чтения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G:\document-3.png"/>
          <p:cNvPicPr>
            <a:picLocks noChangeAspect="1" noChangeArrowheads="1"/>
          </p:cNvPicPr>
          <p:nvPr/>
        </p:nvPicPr>
        <p:blipFill>
          <a:blip r:embed="rId2"/>
          <a:srcRect b="7291"/>
          <a:stretch>
            <a:fillRect/>
          </a:stretch>
        </p:blipFill>
        <p:spPr bwMode="auto">
          <a:xfrm>
            <a:off x="0" y="0"/>
            <a:ext cx="9144000" cy="6858000"/>
          </a:xfrm>
          <a:prstGeom prst="rect">
            <a:avLst/>
          </a:prstGeom>
          <a:noFill/>
        </p:spPr>
      </p:pic>
      <p:pic>
        <p:nvPicPr>
          <p:cNvPr id="4" name="Picture 2" descr="G:\depositphotos_26421083-stock-photo-toy-puppet-background.jpg"/>
          <p:cNvPicPr>
            <a:picLocks noChangeAspect="1" noChangeArrowheads="1"/>
          </p:cNvPicPr>
          <p:nvPr/>
        </p:nvPicPr>
        <p:blipFill>
          <a:blip r:embed="rId3"/>
          <a:srcRect t="6250" r="64611" b="5609"/>
          <a:stretch>
            <a:fillRect/>
          </a:stretch>
        </p:blipFill>
        <p:spPr bwMode="auto">
          <a:xfrm>
            <a:off x="0" y="0"/>
            <a:ext cx="1959402" cy="6858000"/>
          </a:xfrm>
          <a:prstGeom prst="rect">
            <a:avLst/>
          </a:prstGeom>
          <a:noFill/>
        </p:spPr>
      </p:pic>
      <p:sp>
        <p:nvSpPr>
          <p:cNvPr id="6" name="Прямоугольник 5"/>
          <p:cNvSpPr/>
          <p:nvPr/>
        </p:nvSpPr>
        <p:spPr>
          <a:xfrm>
            <a:off x="1000100" y="214291"/>
            <a:ext cx="7215238" cy="830997"/>
          </a:xfrm>
          <a:prstGeom prst="rect">
            <a:avLst/>
          </a:prstGeom>
        </p:spPr>
        <p:txBody>
          <a:bodyPr wrap="square">
            <a:spAutoFit/>
          </a:bodyPr>
          <a:lstStyle/>
          <a:p>
            <a:r>
              <a:rPr lang="ru-RU" dirty="0" smtClean="0">
                <a:solidFill>
                  <a:schemeClr val="tx2">
                    <a:lumMod val="50000"/>
                  </a:schemeClr>
                </a:solidFill>
                <a:latin typeface="Times New Roman" pitchFamily="18" charset="0"/>
                <a:cs typeface="Times New Roman" pitchFamily="18" charset="0"/>
              </a:rPr>
              <a:t>                      </a:t>
            </a:r>
            <a:r>
              <a:rPr lang="ru-RU" sz="2400" b="1" i="1" dirty="0" smtClean="0">
                <a:solidFill>
                  <a:schemeClr val="tx2">
                    <a:lumMod val="50000"/>
                  </a:schemeClr>
                </a:solidFill>
                <a:latin typeface="Times New Roman" pitchFamily="18" charset="0"/>
                <a:cs typeface="Times New Roman" pitchFamily="18" charset="0"/>
              </a:rPr>
              <a:t>Произведения     С.П.Данилова</a:t>
            </a:r>
            <a:r>
              <a:rPr lang="ru-RU" sz="2400" dirty="0" smtClean="0">
                <a:solidFill>
                  <a:schemeClr val="tx2">
                    <a:lumMod val="50000"/>
                  </a:schemeClr>
                </a:solidFill>
                <a:latin typeface="Times New Roman" pitchFamily="18" charset="0"/>
                <a:cs typeface="Times New Roman" pitchFamily="18" charset="0"/>
              </a:rPr>
              <a:t/>
            </a:r>
            <a:br>
              <a:rPr lang="ru-RU" sz="2400" dirty="0" smtClean="0">
                <a:solidFill>
                  <a:schemeClr val="tx2">
                    <a:lumMod val="50000"/>
                  </a:schemeClr>
                </a:solidFill>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graphicFrame>
        <p:nvGraphicFramePr>
          <p:cNvPr id="7" name="Таблица 6"/>
          <p:cNvGraphicFramePr>
            <a:graphicFrameLocks noGrp="1"/>
          </p:cNvGraphicFramePr>
          <p:nvPr/>
        </p:nvGraphicFramePr>
        <p:xfrm>
          <a:off x="1500166" y="740113"/>
          <a:ext cx="7429552" cy="5760720"/>
        </p:xfrm>
        <a:graphic>
          <a:graphicData uri="http://schemas.openxmlformats.org/drawingml/2006/table">
            <a:tbl>
              <a:tblPr firstRow="1" bandRow="1">
                <a:tableStyleId>{5C22544A-7EE6-4342-B048-85BDC9FD1C3A}</a:tableStyleId>
              </a:tblPr>
              <a:tblGrid>
                <a:gridCol w="2174502"/>
                <a:gridCol w="5255050"/>
              </a:tblGrid>
              <a:tr h="2131800">
                <a:tc>
                  <a:txBody>
                    <a:bodyPr/>
                    <a:lstStyle/>
                    <a:p>
                      <a:r>
                        <a:rPr lang="ru-RU" dirty="0" smtClean="0">
                          <a:latin typeface="Times New Roman" pitchFamily="18" charset="0"/>
                          <a:cs typeface="Times New Roman" pitchFamily="18" charset="0"/>
                        </a:rPr>
                        <a:t>Животные  и птицы  родного</a:t>
                      </a:r>
                      <a:r>
                        <a:rPr lang="ru-RU" baseline="0" dirty="0" smtClean="0">
                          <a:latin typeface="Times New Roman" pitchFamily="18" charset="0"/>
                          <a:cs typeface="Times New Roman" pitchFamily="18" charset="0"/>
                        </a:rPr>
                        <a:t>  края</a:t>
                      </a:r>
                      <a:endParaRPr lang="ru-RU" dirty="0">
                        <a:latin typeface="Times New Roman" pitchFamily="18" charset="0"/>
                        <a:cs typeface="Times New Roman" pitchFamily="18" charset="0"/>
                      </a:endParaRPr>
                    </a:p>
                  </a:txBody>
                  <a:tcPr/>
                </a:tc>
                <a:tc>
                  <a:txBody>
                    <a:bodyPr/>
                    <a:lstStyle/>
                    <a:p>
                      <a:pPr>
                        <a:buFont typeface="Arial" pitchFamily="34" charset="0"/>
                        <a:buChar char="•"/>
                      </a:pPr>
                      <a:r>
                        <a:rPr lang="sah-RU" sz="1500"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Чыычаах</a:t>
                      </a:r>
                      <a:r>
                        <a:rPr lang="ru-RU" sz="1500" baseline="0" dirty="0" smtClean="0">
                          <a:latin typeface="Times New Roman" pitchFamily="18" charset="0"/>
                          <a:cs typeface="Times New Roman" pitchFamily="18" charset="0"/>
                        </a:rPr>
                        <a:t> » «</a:t>
                      </a:r>
                      <a:r>
                        <a:rPr lang="sah-RU" sz="1500" baseline="0" dirty="0" smtClean="0">
                          <a:latin typeface="Times New Roman" pitchFamily="18" charset="0"/>
                          <a:cs typeface="Times New Roman" pitchFamily="18" charset="0"/>
                        </a:rPr>
                        <a:t>Тииҥ</a:t>
                      </a:r>
                      <a:r>
                        <a:rPr lang="ru-RU" sz="1500" baseline="0" dirty="0" smtClean="0">
                          <a:latin typeface="Times New Roman" pitchFamily="18" charset="0"/>
                          <a:cs typeface="Times New Roman" pitchFamily="18" charset="0"/>
                        </a:rPr>
                        <a:t>»          *  «Балык </a:t>
                      </a:r>
                      <a:r>
                        <a:rPr lang="ru-RU" sz="1500" baseline="0" dirty="0" err="1" smtClean="0">
                          <a:latin typeface="Times New Roman" pitchFamily="18" charset="0"/>
                          <a:cs typeface="Times New Roman" pitchFamily="18" charset="0"/>
                        </a:rPr>
                        <a:t>уола</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балыкчаан</a:t>
                      </a:r>
                      <a:r>
                        <a:rPr lang="ru-RU" sz="1500" baseline="0" dirty="0" smtClean="0">
                          <a:latin typeface="Times New Roman" pitchFamily="18" charset="0"/>
                          <a:cs typeface="Times New Roman" pitchFamily="18" charset="0"/>
                        </a:rPr>
                        <a:t>»</a:t>
                      </a:r>
                    </a:p>
                    <a:p>
                      <a:pPr>
                        <a:buFont typeface="Arial" pitchFamily="34" charset="0"/>
                        <a:buChar char="•"/>
                      </a:pPr>
                      <a:r>
                        <a:rPr lang="sah-RU" sz="1500" baseline="0" dirty="0" smtClean="0">
                          <a:latin typeface="Times New Roman" pitchFamily="18" charset="0"/>
                          <a:cs typeface="Times New Roman" pitchFamily="18" charset="0"/>
                        </a:rPr>
                        <a:t>  </a:t>
                      </a:r>
                      <a:r>
                        <a:rPr lang="ru-RU" sz="1500" baseline="0" dirty="0" smtClean="0">
                          <a:latin typeface="Times New Roman" pitchFamily="18" charset="0"/>
                          <a:cs typeface="Times New Roman" pitchFamily="18" charset="0"/>
                        </a:rPr>
                        <a:t>«Соло</a:t>
                      </a:r>
                      <a:r>
                        <a:rPr lang="sah-RU" sz="1500" baseline="0" dirty="0" smtClean="0">
                          <a:latin typeface="Times New Roman" pitchFamily="18" charset="0"/>
                          <a:cs typeface="Times New Roman" pitchFamily="18" charset="0"/>
                        </a:rPr>
                        <a:t>ҥдо</a:t>
                      </a:r>
                      <a:r>
                        <a:rPr lang="ru-RU" sz="1500" baseline="0" dirty="0" smtClean="0">
                          <a:latin typeface="Times New Roman" pitchFamily="18" charset="0"/>
                          <a:cs typeface="Times New Roman" pitchFamily="18" charset="0"/>
                        </a:rPr>
                        <a:t>»                             *  « </a:t>
                      </a:r>
                      <a:r>
                        <a:rPr lang="ru-RU" sz="1500" baseline="0" dirty="0" err="1" smtClean="0">
                          <a:latin typeface="Times New Roman" pitchFamily="18" charset="0"/>
                          <a:cs typeface="Times New Roman" pitchFamily="18" charset="0"/>
                        </a:rPr>
                        <a:t>Уу</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кыы</a:t>
                      </a:r>
                      <a:r>
                        <a:rPr lang="sah-RU" sz="1500" baseline="0" dirty="0" smtClean="0">
                          <a:latin typeface="Times New Roman" pitchFamily="18" charset="0"/>
                          <a:cs typeface="Times New Roman" pitchFamily="18" charset="0"/>
                        </a:rPr>
                        <a:t>һа</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Хабдьы</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Куобах</a:t>
                      </a:r>
                      <a:r>
                        <a:rPr lang="ru-RU" sz="1500" baseline="0" dirty="0" smtClean="0">
                          <a:latin typeface="Times New Roman" pitchFamily="18" charset="0"/>
                          <a:cs typeface="Times New Roman" pitchFamily="18" charset="0"/>
                        </a:rPr>
                        <a:t>  о</a:t>
                      </a:r>
                      <a:r>
                        <a:rPr lang="sah-RU" sz="1500" baseline="0" dirty="0" smtClean="0">
                          <a:latin typeface="Times New Roman" pitchFamily="18" charset="0"/>
                          <a:cs typeface="Times New Roman" pitchFamily="18" charset="0"/>
                        </a:rPr>
                        <a:t>ҕолорун  туһунан  остуоруйа</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sah-RU" sz="1500" baseline="0" dirty="0" smtClean="0">
                          <a:latin typeface="Times New Roman" pitchFamily="18" charset="0"/>
                          <a:cs typeface="Times New Roman" pitchFamily="18" charset="0"/>
                        </a:rPr>
                        <a:t>үрүмэччи </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К</a:t>
                      </a:r>
                      <a:r>
                        <a:rPr lang="sah-RU" sz="1500" baseline="0" dirty="0" smtClean="0">
                          <a:latin typeface="Times New Roman" pitchFamily="18" charset="0"/>
                          <a:cs typeface="Times New Roman" pitchFamily="18" charset="0"/>
                        </a:rPr>
                        <a:t>үөрэгэй</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куттас</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куобах</a:t>
                      </a:r>
                      <a:r>
                        <a:rPr lang="ru-RU" sz="1500" baseline="0" dirty="0" smtClean="0">
                          <a:latin typeface="Times New Roman" pitchFamily="18" charset="0"/>
                          <a:cs typeface="Times New Roman" pitchFamily="18" charset="0"/>
                        </a:rPr>
                        <a:t> » </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албын</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са</a:t>
                      </a:r>
                      <a:r>
                        <a:rPr lang="sah-RU" sz="1500" baseline="0" dirty="0" smtClean="0">
                          <a:latin typeface="Times New Roman" pitchFamily="18" charset="0"/>
                          <a:cs typeface="Times New Roman" pitchFamily="18" charset="0"/>
                        </a:rPr>
                        <a:t>һыл </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чооруостар</a:t>
                      </a:r>
                      <a:r>
                        <a:rPr lang="ru-RU" sz="1500" baseline="0" dirty="0" smtClean="0">
                          <a:latin typeface="Times New Roman" pitchFamily="18" charset="0"/>
                          <a:cs typeface="Times New Roman" pitchFamily="18" charset="0"/>
                        </a:rPr>
                        <a:t> »</a:t>
                      </a:r>
                    </a:p>
                  </a:txBody>
                  <a:tcPr/>
                </a:tc>
              </a:tr>
              <a:tr h="1905013">
                <a:tc>
                  <a:txBody>
                    <a:bodyPr/>
                    <a:lstStyle/>
                    <a:p>
                      <a:r>
                        <a:rPr lang="ru-RU" dirty="0" smtClean="0">
                          <a:latin typeface="Times New Roman" pitchFamily="18" charset="0"/>
                          <a:cs typeface="Times New Roman" pitchFamily="18" charset="0"/>
                        </a:rPr>
                        <a:t>Природа и природные  явления </a:t>
                      </a:r>
                      <a:endParaRPr lang="ru-RU" dirty="0">
                        <a:latin typeface="Times New Roman" pitchFamily="18" charset="0"/>
                        <a:cs typeface="Times New Roman" pitchFamily="18" charset="0"/>
                      </a:endParaRPr>
                    </a:p>
                  </a:txBody>
                  <a:tcPr/>
                </a:tc>
                <a:tc>
                  <a:txBody>
                    <a:bodyPr/>
                    <a:lstStyle/>
                    <a:p>
                      <a:pPr>
                        <a:buFont typeface="Arial" pitchFamily="34" charset="0"/>
                        <a:buChar char="•"/>
                      </a:pPr>
                      <a:r>
                        <a:rPr lang="ru-RU" sz="1500" dirty="0" smtClean="0">
                          <a:latin typeface="Times New Roman" pitchFamily="18" charset="0"/>
                          <a:cs typeface="Times New Roman" pitchFamily="18" charset="0"/>
                        </a:rPr>
                        <a:t> </a:t>
                      </a: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Отчуттар</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 К</a:t>
                      </a:r>
                      <a:r>
                        <a:rPr lang="sah-RU" sz="1500" baseline="0" dirty="0" smtClean="0">
                          <a:latin typeface="Times New Roman" pitchFamily="18" charset="0"/>
                          <a:cs typeface="Times New Roman" pitchFamily="18" charset="0"/>
                        </a:rPr>
                        <a:t>үн күлэр </a:t>
                      </a:r>
                      <a:r>
                        <a:rPr lang="ru-RU" sz="1500" baseline="0" dirty="0" smtClean="0">
                          <a:latin typeface="Times New Roman" pitchFamily="18" charset="0"/>
                          <a:cs typeface="Times New Roman" pitchFamily="18" charset="0"/>
                        </a:rPr>
                        <a:t>»</a:t>
                      </a:r>
                    </a:p>
                    <a:p>
                      <a:pPr>
                        <a:buFont typeface="Arial" pitchFamily="34" charset="0"/>
                        <a:buChar char="•"/>
                      </a:pPr>
                      <a:r>
                        <a:rPr lang="sah-RU" sz="1500" baseline="0" dirty="0" smtClean="0">
                          <a:latin typeface="Times New Roman" pitchFamily="18" charset="0"/>
                          <a:cs typeface="Times New Roman" pitchFamily="18" charset="0"/>
                        </a:rPr>
                        <a:t> </a:t>
                      </a: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Сайы</a:t>
                      </a:r>
                      <a:r>
                        <a:rPr lang="sah-RU" sz="1500" baseline="0" dirty="0" smtClean="0">
                          <a:latin typeface="Times New Roman" pitchFamily="18" charset="0"/>
                          <a:cs typeface="Times New Roman" pitchFamily="18" charset="0"/>
                        </a:rPr>
                        <a:t>ҥҥы </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Дьыл</a:t>
                      </a:r>
                      <a:r>
                        <a:rPr lang="ru-RU" sz="1500" baseline="0" dirty="0" smtClean="0">
                          <a:latin typeface="Times New Roman" pitchFamily="18" charset="0"/>
                          <a:cs typeface="Times New Roman" pitchFamily="18" charset="0"/>
                        </a:rPr>
                        <a:t> о</a:t>
                      </a:r>
                      <a:r>
                        <a:rPr lang="sah-RU" sz="1500" baseline="0" dirty="0" smtClean="0">
                          <a:latin typeface="Times New Roman" pitchFamily="18" charset="0"/>
                          <a:cs typeface="Times New Roman" pitchFamily="18" charset="0"/>
                        </a:rPr>
                        <a:t>ҕуһа </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«К</a:t>
                      </a:r>
                      <a:r>
                        <a:rPr lang="sah-RU" sz="1500" baseline="0" dirty="0" smtClean="0">
                          <a:latin typeface="Times New Roman" pitchFamily="18" charset="0"/>
                          <a:cs typeface="Times New Roman" pitchFamily="18" charset="0"/>
                        </a:rPr>
                        <a:t>үһүн</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кыһын </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Ардах</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Саас</a:t>
                      </a:r>
                      <a:r>
                        <a:rPr lang="ru-RU" sz="1500" baseline="0" dirty="0" smtClean="0">
                          <a:latin typeface="Times New Roman" pitchFamily="18" charset="0"/>
                          <a:cs typeface="Times New Roman" pitchFamily="18" charset="0"/>
                        </a:rPr>
                        <a:t> »</a:t>
                      </a:r>
                      <a:endParaRPr lang="ru-RU" sz="1500" dirty="0">
                        <a:latin typeface="Times New Roman" pitchFamily="18" charset="0"/>
                        <a:cs typeface="Times New Roman" pitchFamily="18" charset="0"/>
                      </a:endParaRPr>
                    </a:p>
                  </a:txBody>
                  <a:tcPr/>
                </a:tc>
              </a:tr>
              <a:tr h="1678226">
                <a:tc>
                  <a:txBody>
                    <a:bodyPr/>
                    <a:lstStyle/>
                    <a:p>
                      <a:r>
                        <a:rPr lang="ru-RU"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О детях  (</a:t>
                      </a:r>
                      <a:r>
                        <a:rPr lang="ru-RU" sz="1800" dirty="0" err="1" smtClean="0">
                          <a:latin typeface="Times New Roman" pitchFamily="18" charset="0"/>
                          <a:cs typeface="Times New Roman" pitchFamily="18" charset="0"/>
                        </a:rPr>
                        <a:t>мунхалах</a:t>
                      </a:r>
                      <a:r>
                        <a:rPr lang="ru-RU" sz="1800" dirty="0" smtClean="0">
                          <a:latin typeface="Times New Roman" pitchFamily="18" charset="0"/>
                          <a:cs typeface="Times New Roman" pitchFamily="18" charset="0"/>
                        </a:rPr>
                        <a:t>–  лентяях драчуны,</a:t>
                      </a:r>
                      <a:r>
                        <a:rPr lang="ru-RU" sz="1800" baseline="0" dirty="0" smtClean="0">
                          <a:latin typeface="Times New Roman" pitchFamily="18" charset="0"/>
                          <a:cs typeface="Times New Roman" pitchFamily="18" charset="0"/>
                        </a:rPr>
                        <a:t> хвастуны )</a:t>
                      </a:r>
                      <a:endParaRPr lang="ru-RU" sz="1800" dirty="0">
                        <a:solidFill>
                          <a:schemeClr val="tx1"/>
                        </a:solidFill>
                        <a:latin typeface="Times New Roman" pitchFamily="18" charset="0"/>
                        <a:cs typeface="Times New Roman" pitchFamily="18" charset="0"/>
                      </a:endParaRPr>
                    </a:p>
                  </a:txBody>
                  <a:tcPr/>
                </a:tc>
                <a:tc>
                  <a:txBody>
                    <a:bodyPr/>
                    <a:lstStyle/>
                    <a:p>
                      <a:pPr>
                        <a:buFont typeface="Arial" pitchFamily="34" charset="0"/>
                        <a:buChar char="•"/>
                      </a:pPr>
                      <a:r>
                        <a:rPr lang="ru-RU" sz="1500" dirty="0" smtClean="0">
                          <a:latin typeface="Times New Roman" pitchFamily="18" charset="0"/>
                          <a:cs typeface="Times New Roman" pitchFamily="18" charset="0"/>
                        </a:rPr>
                        <a:t>  « Ба5а</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уоона</a:t>
                      </a:r>
                      <a:r>
                        <a:rPr lang="ru-RU" sz="1500" baseline="0" dirty="0" smtClean="0">
                          <a:latin typeface="Times New Roman" pitchFamily="18" charset="0"/>
                          <a:cs typeface="Times New Roman" pitchFamily="18" charset="0"/>
                        </a:rPr>
                        <a:t> к</a:t>
                      </a:r>
                      <a:r>
                        <a:rPr lang="sah-RU" sz="1500" baseline="0" dirty="0" smtClean="0">
                          <a:latin typeface="Times New Roman" pitchFamily="18" charset="0"/>
                          <a:cs typeface="Times New Roman" pitchFamily="18" charset="0"/>
                        </a:rPr>
                        <a:t>үтэр</a:t>
                      </a:r>
                      <a:r>
                        <a:rPr lang="ru-RU" sz="1500" dirty="0" smtClean="0">
                          <a:latin typeface="Times New Roman" pitchFamily="18" charset="0"/>
                          <a:cs typeface="Times New Roman" pitchFamily="18" charset="0"/>
                        </a:rPr>
                        <a:t>»</a:t>
                      </a:r>
                      <a:endParaRPr lang="ru-RU" sz="1500" baseline="0" dirty="0" smtClean="0">
                        <a:latin typeface="Times New Roman" pitchFamily="18" charset="0"/>
                        <a:cs typeface="Times New Roman" pitchFamily="18" charset="0"/>
                      </a:endParaRP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Хоргус</a:t>
                      </a:r>
                      <a:r>
                        <a:rPr lang="ru-RU" sz="1500" baseline="0" dirty="0" smtClean="0">
                          <a:latin typeface="Times New Roman" pitchFamily="18" charset="0"/>
                          <a:cs typeface="Times New Roman" pitchFamily="18" charset="0"/>
                        </a:rPr>
                        <a:t> о</a:t>
                      </a:r>
                      <a:r>
                        <a:rPr lang="sah-RU" sz="1500" baseline="0" dirty="0" smtClean="0">
                          <a:latin typeface="Times New Roman" pitchFamily="18" charset="0"/>
                          <a:cs typeface="Times New Roman" pitchFamily="18" charset="0"/>
                        </a:rPr>
                        <a:t>ҕус </a:t>
                      </a:r>
                      <a:r>
                        <a:rPr lang="ru-RU" sz="1500" baseline="0" dirty="0" smtClean="0">
                          <a:latin typeface="Times New Roman" pitchFamily="18" charset="0"/>
                          <a:cs typeface="Times New Roman" pitchFamily="18" charset="0"/>
                        </a:rPr>
                        <a:t>»</a:t>
                      </a:r>
                      <a:endParaRPr lang="ru-RU" sz="1500" dirty="0" smtClean="0">
                        <a:latin typeface="Times New Roman" pitchFamily="18" charset="0"/>
                        <a:cs typeface="Times New Roman" pitchFamily="18" charset="0"/>
                      </a:endParaRP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Кымрдаҕас  бухатыыр</a:t>
                      </a:r>
                      <a:r>
                        <a:rPr lang="ru-RU" sz="1500" baseline="0" dirty="0" smtClean="0">
                          <a:latin typeface="Times New Roman" pitchFamily="18" charset="0"/>
                          <a:cs typeface="Times New Roman" pitchFamily="18" charset="0"/>
                        </a:rPr>
                        <a:t>»</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Саалаах</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куобах</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Чанчарык</a:t>
                      </a:r>
                      <a:r>
                        <a:rPr lang="ru-RU" sz="1500" baseline="0" dirty="0" smtClean="0">
                          <a:latin typeface="Times New Roman" pitchFamily="18" charset="0"/>
                          <a:cs typeface="Times New Roman" pitchFamily="18" charset="0"/>
                        </a:rPr>
                        <a:t> </a:t>
                      </a:r>
                      <a:r>
                        <a:rPr lang="ru-RU" sz="1500" baseline="0" dirty="0" err="1" smtClean="0">
                          <a:latin typeface="Times New Roman" pitchFamily="18" charset="0"/>
                          <a:cs typeface="Times New Roman" pitchFamily="18" charset="0"/>
                        </a:rPr>
                        <a:t>сахсырҕа </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Акаары</a:t>
                      </a:r>
                      <a:r>
                        <a:rPr lang="ru-RU" sz="1500" baseline="0" dirty="0" smtClean="0">
                          <a:latin typeface="Times New Roman" pitchFamily="18" charset="0"/>
                          <a:cs typeface="Times New Roman" pitchFamily="18" charset="0"/>
                        </a:rPr>
                        <a:t> »</a:t>
                      </a:r>
                    </a:p>
                    <a:p>
                      <a:pPr>
                        <a:buFont typeface="Arial" pitchFamily="34" charset="0"/>
                        <a:buChar char="•"/>
                      </a:pPr>
                      <a:r>
                        <a:rPr lang="ru-RU" sz="1500" baseline="0" dirty="0" smtClean="0">
                          <a:latin typeface="Times New Roman" pitchFamily="18" charset="0"/>
                          <a:cs typeface="Times New Roman" pitchFamily="18" charset="0"/>
                        </a:rPr>
                        <a:t> « </a:t>
                      </a:r>
                      <a:r>
                        <a:rPr lang="ru-RU" sz="1500" baseline="0" dirty="0" err="1" smtClean="0">
                          <a:latin typeface="Times New Roman" pitchFamily="18" charset="0"/>
                          <a:cs typeface="Times New Roman" pitchFamily="18" charset="0"/>
                        </a:rPr>
                        <a:t>Куоратчыт</a:t>
                      </a:r>
                      <a:r>
                        <a:rPr lang="ru-RU" sz="1500" baseline="0" dirty="0" smtClean="0">
                          <a:latin typeface="Times New Roman" pitchFamily="18" charset="0"/>
                          <a:cs typeface="Times New Roman" pitchFamily="18" charset="0"/>
                        </a:rPr>
                        <a:t> »</a:t>
                      </a:r>
                      <a:endParaRPr lang="ru-RU" sz="15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3" descr="G:\document-3.png"/>
          <p:cNvPicPr>
            <a:picLocks noChangeAspect="1" noChangeArrowheads="1"/>
          </p:cNvPicPr>
          <p:nvPr/>
        </p:nvPicPr>
        <p:blipFill>
          <a:blip r:embed="rId2"/>
          <a:srcRect b="7291"/>
          <a:stretch>
            <a:fillRect/>
          </a:stretch>
        </p:blipFill>
        <p:spPr bwMode="auto">
          <a:xfrm>
            <a:off x="0" y="0"/>
            <a:ext cx="9144000" cy="6858000"/>
          </a:xfrm>
          <a:prstGeom prst="rect">
            <a:avLst/>
          </a:prstGeom>
          <a:noFill/>
        </p:spPr>
      </p:pic>
      <p:pic>
        <p:nvPicPr>
          <p:cNvPr id="4" name="Picture 2" descr="G:\depositphotos_26421083-stock-photo-toy-puppet-background.jpg"/>
          <p:cNvPicPr>
            <a:picLocks noChangeAspect="1" noChangeArrowheads="1"/>
          </p:cNvPicPr>
          <p:nvPr/>
        </p:nvPicPr>
        <p:blipFill>
          <a:blip r:embed="rId3"/>
          <a:srcRect t="6250" r="64611" b="5609"/>
          <a:stretch>
            <a:fillRect/>
          </a:stretch>
        </p:blipFill>
        <p:spPr bwMode="auto">
          <a:xfrm>
            <a:off x="0" y="0"/>
            <a:ext cx="1959402" cy="6858000"/>
          </a:xfrm>
          <a:prstGeom prst="rect">
            <a:avLst/>
          </a:prstGeom>
          <a:noFill/>
        </p:spPr>
      </p:pic>
      <p:pic>
        <p:nvPicPr>
          <p:cNvPr id="6" name="Picture 2" descr="C:\Users\Администратор\Desktop\foto dlya konkursa\IMG_8967.JPG"/>
          <p:cNvPicPr>
            <a:picLocks noChangeAspect="1" noChangeArrowheads="1"/>
          </p:cNvPicPr>
          <p:nvPr/>
        </p:nvPicPr>
        <p:blipFill>
          <a:blip r:embed="rId4" cstate="print"/>
          <a:srcRect/>
          <a:stretch>
            <a:fillRect/>
          </a:stretch>
        </p:blipFill>
        <p:spPr bwMode="auto">
          <a:xfrm>
            <a:off x="2714610" y="3786190"/>
            <a:ext cx="4071968"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Прямоугольник 7"/>
          <p:cNvSpPr/>
          <p:nvPr/>
        </p:nvSpPr>
        <p:spPr>
          <a:xfrm>
            <a:off x="1571604" y="357166"/>
            <a:ext cx="6715172" cy="646331"/>
          </a:xfrm>
          <a:prstGeom prst="rect">
            <a:avLst/>
          </a:prstGeom>
        </p:spPr>
        <p:txBody>
          <a:bodyPr wrap="square">
            <a:spAutoFit/>
          </a:bodyPr>
          <a:lstStyle/>
          <a:p>
            <a:r>
              <a:rPr lang="ru-RU" b="1" i="1" dirty="0" smtClean="0">
                <a:latin typeface="Times New Roman" pitchFamily="18" charset="0"/>
                <a:cs typeface="Times New Roman" pitchFamily="18" charset="0"/>
              </a:rPr>
              <a:t>Театрализованная   деятельность   активизируются     все  имеющейся   возможности   на  самостоятельное  творчество</a:t>
            </a:r>
            <a:endParaRPr lang="ru-RU" b="1" i="1" dirty="0"/>
          </a:p>
        </p:txBody>
      </p:sp>
      <p:pic>
        <p:nvPicPr>
          <p:cNvPr id="9" name="Picture 2"/>
          <p:cNvPicPr>
            <a:picLocks noChangeAspect="1" noChangeArrowheads="1"/>
          </p:cNvPicPr>
          <p:nvPr/>
        </p:nvPicPr>
        <p:blipFill>
          <a:blip r:embed="rId5" cstate="print"/>
          <a:srcRect/>
          <a:stretch>
            <a:fillRect/>
          </a:stretch>
        </p:blipFill>
        <p:spPr bwMode="auto">
          <a:xfrm flipH="1">
            <a:off x="500034" y="1357298"/>
            <a:ext cx="3714777" cy="2786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2"/>
          <p:cNvPicPr>
            <a:picLocks noChangeAspect="1" noChangeArrowheads="1"/>
          </p:cNvPicPr>
          <p:nvPr/>
        </p:nvPicPr>
        <p:blipFill>
          <a:blip r:embed="rId6" cstate="print"/>
          <a:srcRect/>
          <a:stretch>
            <a:fillRect/>
          </a:stretch>
        </p:blipFill>
        <p:spPr bwMode="auto">
          <a:xfrm>
            <a:off x="4214810" y="1071546"/>
            <a:ext cx="4618488"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3" descr="G:\document-3.png"/>
          <p:cNvPicPr>
            <a:picLocks noChangeAspect="1" noChangeArrowheads="1"/>
          </p:cNvPicPr>
          <p:nvPr/>
        </p:nvPicPr>
        <p:blipFill>
          <a:blip r:embed="rId2"/>
          <a:srcRect b="7291"/>
          <a:stretch>
            <a:fillRect/>
          </a:stretch>
        </p:blipFill>
        <p:spPr bwMode="auto">
          <a:xfrm>
            <a:off x="0" y="0"/>
            <a:ext cx="9144000" cy="6858000"/>
          </a:xfrm>
          <a:prstGeom prst="rect">
            <a:avLst/>
          </a:prstGeom>
          <a:noFill/>
        </p:spPr>
      </p:pic>
      <p:pic>
        <p:nvPicPr>
          <p:cNvPr id="4" name="Picture 2" descr="G:\depositphotos_26421083-stock-photo-toy-puppet-background.jpg"/>
          <p:cNvPicPr>
            <a:picLocks noChangeAspect="1" noChangeArrowheads="1"/>
          </p:cNvPicPr>
          <p:nvPr/>
        </p:nvPicPr>
        <p:blipFill>
          <a:blip r:embed="rId3"/>
          <a:srcRect t="6250" r="64611" b="5609"/>
          <a:stretch>
            <a:fillRect/>
          </a:stretch>
        </p:blipFill>
        <p:spPr bwMode="auto">
          <a:xfrm>
            <a:off x="-1" y="0"/>
            <a:ext cx="1785919" cy="6858000"/>
          </a:xfrm>
          <a:prstGeom prst="rect">
            <a:avLst/>
          </a:prstGeom>
          <a:noFill/>
        </p:spPr>
      </p:pic>
      <p:sp>
        <p:nvSpPr>
          <p:cNvPr id="7" name="Овал 6"/>
          <p:cNvSpPr/>
          <p:nvPr/>
        </p:nvSpPr>
        <p:spPr>
          <a:xfrm>
            <a:off x="3000364" y="500042"/>
            <a:ext cx="3500462" cy="107157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000" dirty="0" smtClean="0">
              <a:latin typeface="Times New Roman" pitchFamily="18" charset="0"/>
              <a:cs typeface="Times New Roman" pitchFamily="18" charset="0"/>
            </a:endParaRPr>
          </a:p>
          <a:p>
            <a:pPr algn="ctr"/>
            <a:r>
              <a:rPr lang="ru-RU" sz="2400" dirty="0" smtClean="0">
                <a:solidFill>
                  <a:srgbClr val="002060"/>
                </a:solidFill>
                <a:latin typeface="Times New Roman" pitchFamily="18" charset="0"/>
                <a:cs typeface="Times New Roman" pitchFamily="18" charset="0"/>
              </a:rPr>
              <a:t>Этапы  постановки    сказки</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1071538" y="1071546"/>
            <a:ext cx="1928826"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6429388" y="1000108"/>
            <a:ext cx="1285884"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rot="5400000">
            <a:off x="1107257" y="1678769"/>
            <a:ext cx="2928958" cy="2286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rot="5400000">
            <a:off x="2928926" y="2214554"/>
            <a:ext cx="2071702"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Овал 24"/>
          <p:cNvSpPr/>
          <p:nvPr/>
        </p:nvSpPr>
        <p:spPr>
          <a:xfrm>
            <a:off x="2500298" y="3214686"/>
            <a:ext cx="2143140" cy="1143008"/>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latin typeface="Times New Roman" pitchFamily="18" charset="0"/>
                <a:cs typeface="Times New Roman" pitchFamily="18" charset="0"/>
              </a:rPr>
              <a:t>изготовление  костюмов</a:t>
            </a:r>
          </a:p>
          <a:p>
            <a:pPr algn="ctr"/>
            <a:r>
              <a:rPr lang="ru-RU" dirty="0" smtClean="0">
                <a:solidFill>
                  <a:srgbClr val="002060"/>
                </a:solidFill>
                <a:latin typeface="Times New Roman" pitchFamily="18" charset="0"/>
                <a:cs typeface="Times New Roman" pitchFamily="18" charset="0"/>
              </a:rPr>
              <a:t>(родители)</a:t>
            </a:r>
            <a:endParaRPr lang="ru-RU" dirty="0">
              <a:solidFill>
                <a:srgbClr val="002060"/>
              </a:solidFill>
              <a:latin typeface="Times New Roman" pitchFamily="18" charset="0"/>
              <a:cs typeface="Times New Roman" pitchFamily="18" charset="0"/>
            </a:endParaRPr>
          </a:p>
        </p:txBody>
      </p:sp>
      <p:sp>
        <p:nvSpPr>
          <p:cNvPr id="26" name="Овал 25"/>
          <p:cNvSpPr/>
          <p:nvPr/>
        </p:nvSpPr>
        <p:spPr>
          <a:xfrm>
            <a:off x="500034" y="1500174"/>
            <a:ext cx="2214578" cy="1285884"/>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latin typeface="Times New Roman" pitchFamily="18" charset="0"/>
                <a:cs typeface="Times New Roman" pitchFamily="18" charset="0"/>
              </a:rPr>
              <a:t>  выбор</a:t>
            </a:r>
          </a:p>
          <a:p>
            <a:pPr algn="ctr"/>
            <a:r>
              <a:rPr lang="ru-RU" dirty="0" smtClean="0">
                <a:solidFill>
                  <a:srgbClr val="002060"/>
                </a:solidFill>
                <a:latin typeface="Times New Roman" pitchFamily="18" charset="0"/>
                <a:cs typeface="Times New Roman" pitchFamily="18" charset="0"/>
              </a:rPr>
              <a:t>произведения </a:t>
            </a:r>
            <a:endParaRPr lang="ru-RU" dirty="0">
              <a:solidFill>
                <a:srgbClr val="002060"/>
              </a:solidFill>
              <a:latin typeface="Times New Roman" pitchFamily="18" charset="0"/>
              <a:cs typeface="Times New Roman" pitchFamily="18" charset="0"/>
            </a:endParaRPr>
          </a:p>
        </p:txBody>
      </p:sp>
      <p:sp>
        <p:nvSpPr>
          <p:cNvPr id="27" name="Овал 26"/>
          <p:cNvSpPr/>
          <p:nvPr/>
        </p:nvSpPr>
        <p:spPr>
          <a:xfrm>
            <a:off x="428596" y="4143380"/>
            <a:ext cx="2428892" cy="1143008"/>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подбор  ролей  (по желанию  детей)</a:t>
            </a:r>
            <a:endParaRPr lang="ru-RU" dirty="0">
              <a:solidFill>
                <a:srgbClr val="002060"/>
              </a:solidFill>
              <a:latin typeface="Times New Roman" pitchFamily="18" charset="0"/>
              <a:cs typeface="Times New Roman" pitchFamily="18" charset="0"/>
            </a:endParaRPr>
          </a:p>
        </p:txBody>
      </p:sp>
      <p:cxnSp>
        <p:nvCxnSpPr>
          <p:cNvPr id="28" name="Прямая со стрелкой 27"/>
          <p:cNvCxnSpPr/>
          <p:nvPr/>
        </p:nvCxnSpPr>
        <p:spPr>
          <a:xfrm rot="5400000">
            <a:off x="2928926" y="3500438"/>
            <a:ext cx="392909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Овал 29"/>
          <p:cNvSpPr/>
          <p:nvPr/>
        </p:nvSpPr>
        <p:spPr>
          <a:xfrm>
            <a:off x="3786182" y="5143512"/>
            <a:ext cx="2000264" cy="1143008"/>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latin typeface="Times New Roman" pitchFamily="18" charset="0"/>
                <a:cs typeface="Times New Roman" pitchFamily="18" charset="0"/>
              </a:rPr>
              <a:t>разучивание  текста</a:t>
            </a:r>
            <a:endParaRPr lang="ru-RU" dirty="0">
              <a:solidFill>
                <a:srgbClr val="002060"/>
              </a:solidFill>
              <a:latin typeface="Times New Roman" pitchFamily="18" charset="0"/>
              <a:cs typeface="Times New Roman" pitchFamily="18" charset="0"/>
            </a:endParaRPr>
          </a:p>
        </p:txBody>
      </p:sp>
      <p:sp>
        <p:nvSpPr>
          <p:cNvPr id="31" name="Овал 30"/>
          <p:cNvSpPr/>
          <p:nvPr/>
        </p:nvSpPr>
        <p:spPr>
          <a:xfrm>
            <a:off x="5000628" y="3214686"/>
            <a:ext cx="2000264" cy="1143008"/>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latin typeface="Times New Roman" pitchFamily="18" charset="0"/>
                <a:cs typeface="Times New Roman" pitchFamily="18" charset="0"/>
              </a:rPr>
              <a:t>Создание  декорации</a:t>
            </a:r>
          </a:p>
          <a:p>
            <a:pPr algn="ctr"/>
            <a:r>
              <a:rPr lang="ru-RU" dirty="0" smtClean="0">
                <a:solidFill>
                  <a:srgbClr val="002060"/>
                </a:solidFill>
                <a:latin typeface="Times New Roman" pitchFamily="18" charset="0"/>
                <a:cs typeface="Times New Roman" pitchFamily="18" charset="0"/>
              </a:rPr>
              <a:t>(родители)</a:t>
            </a:r>
            <a:endParaRPr lang="ru-RU" dirty="0">
              <a:solidFill>
                <a:srgbClr val="002060"/>
              </a:solidFill>
              <a:latin typeface="Times New Roman" pitchFamily="18" charset="0"/>
              <a:cs typeface="Times New Roman" pitchFamily="18" charset="0"/>
            </a:endParaRPr>
          </a:p>
        </p:txBody>
      </p:sp>
      <p:cxnSp>
        <p:nvCxnSpPr>
          <p:cNvPr id="33" name="Прямая со стрелкой 32"/>
          <p:cNvCxnSpPr/>
          <p:nvPr/>
        </p:nvCxnSpPr>
        <p:spPr>
          <a:xfrm rot="16200000" flipH="1">
            <a:off x="4822033" y="2178835"/>
            <a:ext cx="1714512"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rot="16200000" flipH="1">
            <a:off x="5179223" y="2178835"/>
            <a:ext cx="3214710" cy="1571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Овал 36"/>
          <p:cNvSpPr/>
          <p:nvPr/>
        </p:nvSpPr>
        <p:spPr>
          <a:xfrm>
            <a:off x="6572264" y="4500570"/>
            <a:ext cx="2357454" cy="1214446"/>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репетиция  и обыгрывание  инсценировки</a:t>
            </a:r>
            <a:endParaRPr lang="ru-RU" dirty="0">
              <a:solidFill>
                <a:srgbClr val="002060"/>
              </a:solidFill>
              <a:latin typeface="Times New Roman" pitchFamily="18" charset="0"/>
              <a:cs typeface="Times New Roman" pitchFamily="18" charset="0"/>
            </a:endParaRPr>
          </a:p>
        </p:txBody>
      </p:sp>
      <p:sp>
        <p:nvSpPr>
          <p:cNvPr id="38" name="Овал 37"/>
          <p:cNvSpPr/>
          <p:nvPr/>
        </p:nvSpPr>
        <p:spPr>
          <a:xfrm>
            <a:off x="6643702" y="1857364"/>
            <a:ext cx="2286016" cy="1143008"/>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002060"/>
                </a:solidFill>
                <a:latin typeface="Times New Roman" pitchFamily="18" charset="0"/>
                <a:cs typeface="Times New Roman" pitchFamily="18" charset="0"/>
              </a:rPr>
              <a:t>  </a:t>
            </a:r>
            <a:r>
              <a:rPr lang="ru-RU" dirty="0" err="1" smtClean="0">
                <a:solidFill>
                  <a:srgbClr val="002060"/>
                </a:solidFill>
                <a:latin typeface="Times New Roman" pitchFamily="18" charset="0"/>
                <a:cs typeface="Times New Roman" pitchFamily="18" charset="0"/>
              </a:rPr>
              <a:t>видеосьемка</a:t>
            </a:r>
            <a:r>
              <a:rPr lang="ru-RU" dirty="0" smtClean="0">
                <a:solidFill>
                  <a:srgbClr val="002060"/>
                </a:solidFill>
                <a:latin typeface="Times New Roman" pitchFamily="18" charset="0"/>
                <a:cs typeface="Times New Roman" pitchFamily="18" charset="0"/>
              </a:rPr>
              <a:t>  инсценировки</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1006</TotalTime>
  <Words>556</Words>
  <Application>Microsoft Office PowerPoint</Application>
  <PresentationFormat>Экран (4:3)</PresentationFormat>
  <Paragraphs>97</Paragraphs>
  <Slides>9</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                                                                        «                                                                                                                                                                                                                                                                                            Театрализованная деятельность является неисчерпаемым источником развития чувств,                                                                                                      переживаний и эмоциональных открытий ребёнка, приобщает его к духовному богатству.                                                                                                     Постановка сказки заставляет волноваться, сопереживать персонажу и событиям,                                                                                                 и в процессе этого сопереживания создаются определённые отношения и моральные оценки,                                                                                                       просто сообщаемые и усваиваемые» (В. А. Сухомлинский).                  В настоящее  время все чаще поднимается  вопрос  о  том, что  необходимо использовать  все имеющиеся  педагогические  ресурсы для  эффективного  развития  ребенка. Современная  педагогическая  наука, смотрящая  на  образование  как  на  воспроизведение  духовного  потенциала  человека, располагает  разнообразными  сферами  образовательного  воздействия   на  ребенка . Сфера  искусства  рассматривается  как  пространство, способствующее  формированию  социально-эстетической  активности  личности. По  мнению современных  ученых , исследующих  проблемы дошкольного  образования, раскрытию  внутренних  качеств  личности  и самореализации  ее творческого  потенциала в  наибольшей  степени  способствует синтез  искусств. Этот  взгляд на  воспитание  ребенка  сделал  актуальной  проблему  образования  и  воспитания  дошкольников  средствами  театрального  искусства, как  мощного  синтетического  средства  развития  творческих  способностей. Детская художественная литература, является одним из важнейших  средств развития театрализованной игры, ведь благодаря всем известным жанрам художественной литературы ребёнок развивается эстетически, нравственно, эмоционально, развивается его речь, воображение, восприятие, что очень важно для театра.  Именно театрализованная игра  помогает  раскрыть творческие  способности  даже самым  необщительным  и  скованным детям  вступать  в роль  и  раскрываться. Есть   множество  литературных  произведений  детских  писателей такие  которые  можно   использовать  в  театрализованной  деятельности, но  на  мой взгляд  приоритетнее использовать  произведения   нашего  земляка духовного  С.П.Данилова., ведь  его произведения   содействует   нравственному  воспитанию, формированию  любознательности,   воспитывает  трудолюбие ,  чуткость  способствует становлению детской личности, помогает  развитию творческих  способностей  детей.  </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Артур</dc:creator>
  <cp:lastModifiedBy>Артур</cp:lastModifiedBy>
  <cp:revision>17</cp:revision>
  <dcterms:created xsi:type="dcterms:W3CDTF">2018-06-20T10:39:23Z</dcterms:created>
  <dcterms:modified xsi:type="dcterms:W3CDTF">2025-05-25T12:54:44Z</dcterms:modified>
</cp:coreProperties>
</file>