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E90C-0FF6-4BB5-938A-3E556B725B7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BF39-FFC8-4ED6-BAAC-B5FF0C650BF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E90C-0FF6-4BB5-938A-3E556B725B7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BF39-FFC8-4ED6-BAAC-B5FF0C650BF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E90C-0FF6-4BB5-938A-3E556B725B7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BF39-FFC8-4ED6-BAAC-B5FF0C650BFD}" type="slidenum">
              <a:rPr lang="ru-RU" smtClean="0"/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E90C-0FF6-4BB5-938A-3E556B725B7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BF39-FFC8-4ED6-BAAC-B5FF0C650BF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E90C-0FF6-4BB5-938A-3E556B725B7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BF39-FFC8-4ED6-BAAC-B5FF0C650BFD}" type="slidenum">
              <a:rPr lang="ru-RU" smtClean="0"/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E90C-0FF6-4BB5-938A-3E556B725B7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BF39-FFC8-4ED6-BAAC-B5FF0C650BF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E90C-0FF6-4BB5-938A-3E556B725B7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BF39-FFC8-4ED6-BAAC-B5FF0C650BF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E90C-0FF6-4BB5-938A-3E556B725B7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BF39-FFC8-4ED6-BAAC-B5FF0C650BF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E90C-0FF6-4BB5-938A-3E556B725B7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BF39-FFC8-4ED6-BAAC-B5FF0C650BF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E90C-0FF6-4BB5-938A-3E556B725B7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BF39-FFC8-4ED6-BAAC-B5FF0C650BF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E90C-0FF6-4BB5-938A-3E556B725B76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BF39-FFC8-4ED6-BAAC-B5FF0C650BF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E90C-0FF6-4BB5-938A-3E556B725B76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BF39-FFC8-4ED6-BAAC-B5FF0C650BF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E90C-0FF6-4BB5-938A-3E556B725B76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BF39-FFC8-4ED6-BAAC-B5FF0C650BF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E90C-0FF6-4BB5-938A-3E556B725B76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BF39-FFC8-4ED6-BAAC-B5FF0C650BF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0965" indent="0">
              <a:buNone/>
              <a:defRPr sz="1000"/>
            </a:lvl4pPr>
            <a:lvl5pPr marL="1828165" indent="0">
              <a:buNone/>
              <a:defRPr sz="1000"/>
            </a:lvl5pPr>
            <a:lvl6pPr marL="2285365" indent="0">
              <a:buNone/>
              <a:defRPr sz="1000"/>
            </a:lvl6pPr>
            <a:lvl7pPr marL="2742565" indent="0">
              <a:buNone/>
              <a:defRPr sz="1000"/>
            </a:lvl7pPr>
            <a:lvl8pPr marL="3199130" indent="0">
              <a:buNone/>
              <a:defRPr sz="1000"/>
            </a:lvl8pPr>
            <a:lvl9pPr marL="365633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E90C-0FF6-4BB5-938A-3E556B725B76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BF39-FFC8-4ED6-BAAC-B5FF0C650BF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E90C-0FF6-4BB5-938A-3E556B725B76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BF39-FFC8-4ED6-BAAC-B5FF0C650BF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4E90C-0FF6-4BB5-938A-3E556B725B76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4FDFBF39-FFC8-4ED6-BAAC-B5FF0C650BFD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panose="05040102010807070707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panose="05040102010807070707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panose="05040102010807070707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hyperlink" Target="https://web.snauka.ru/issues/2016/04/67549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hyperlink" Target="https://base.garant.ru/70183566/" TargetMode="External"/><Relationship Id="rId1" Type="http://schemas.openxmlformats.org/officeDocument/2006/relationships/hyperlink" Target="http://www.consultant.ru/document/cons_doc_LAW_204218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КРИЗИС В РАННЕМ ВОЗРАСТЕ</a:t>
            </a:r>
            <a:endParaRPr lang="ru-RU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6267350" y="4783755"/>
            <a:ext cx="3234088" cy="834217"/>
          </a:xfrm>
        </p:spPr>
        <p:txBody>
          <a:bodyPr>
            <a:noAutofit/>
          </a:bodyPr>
          <a:lstStyle/>
          <a:p>
            <a:r>
              <a:rPr lang="en-US" altLang="en-US" sz="1300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МБДОУ</a:t>
            </a:r>
            <a:r>
              <a:rPr lang="en-US" altLang="ru-RU" sz="1300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36 </a:t>
            </a:r>
            <a:r>
              <a:rPr lang="en-US" altLang="en-US" sz="1300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муниципальное</a:t>
            </a:r>
            <a:r>
              <a:rPr lang="en-US" altLang="ru-RU" sz="1300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300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бюджетное</a:t>
            </a:r>
            <a:r>
              <a:rPr lang="en-US" altLang="ru-RU" sz="1300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300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дошкольное</a:t>
            </a:r>
            <a:r>
              <a:rPr lang="en-US" altLang="ru-RU" sz="1300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300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образовательное</a:t>
            </a:r>
            <a:r>
              <a:rPr lang="en-US" altLang="ru-RU" sz="1300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300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учреждение</a:t>
            </a:r>
            <a:endParaRPr lang="en-US" altLang="en-US" sz="1300" b="1" dirty="0" smtClean="0"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en-US" sz="1300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Пилосян</a:t>
            </a:r>
            <a:r>
              <a:rPr lang="en-US" altLang="ru-RU" sz="1300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300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Сона</a:t>
            </a:r>
            <a:r>
              <a:rPr lang="en-US" altLang="ru-RU" sz="1300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1300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Мкртичовна</a:t>
            </a:r>
            <a:r>
              <a:rPr lang="ru-RU" altLang="en-US" sz="1300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altLang="en-US" sz="1300" b="1" dirty="0" smtClean="0"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altLang="en-US" sz="1300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 психолог</a:t>
            </a:r>
            <a:r>
              <a:rPr lang="en-US" altLang="ru-RU" sz="1300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300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300" b="1" dirty="0" smtClean="0"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3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42535" y="387764"/>
            <a:ext cx="6096000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en-US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МБДОУ</a:t>
            </a:r>
            <a:r>
              <a:rPr lang="en-US" altLang="ru-RU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36 </a:t>
            </a:r>
            <a:r>
              <a:rPr lang="en-US" altLang="en-US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муниципальное</a:t>
            </a:r>
            <a:r>
              <a:rPr lang="en-US" altLang="ru-RU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</a:t>
            </a:r>
            <a:r>
              <a:rPr lang="en-US" altLang="en-US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бюджетное</a:t>
            </a:r>
            <a:r>
              <a:rPr lang="en-US" altLang="ru-RU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</a:t>
            </a:r>
            <a:r>
              <a:rPr lang="en-US" altLang="en-US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дошкольное</a:t>
            </a:r>
            <a:r>
              <a:rPr lang="en-US" altLang="ru-RU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</a:t>
            </a:r>
            <a:r>
              <a:rPr lang="en-US" altLang="en-US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образовательное</a:t>
            </a:r>
            <a:r>
              <a:rPr lang="en-US" altLang="ru-RU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</a:t>
            </a:r>
            <a:r>
              <a:rPr lang="en-US" altLang="en-US" b="1" dirty="0" smtClean="0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учреждение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2079056"/>
            <a:ext cx="9178935" cy="2464067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проведение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консультаций и педагогической поддержкой детей и родителей в период кризиса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529389"/>
            <a:ext cx="8596668" cy="779647"/>
          </a:xfrm>
        </p:spPr>
        <p:txBody>
          <a:bodyPr/>
          <a:lstStyle/>
          <a:p>
            <a:pPr algn="ctr"/>
            <a:r>
              <a:rPr lang="ru-RU" b="1" dirty="0" smtClean="0"/>
              <a:t>Нормативная основа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1309037"/>
            <a:ext cx="8596668" cy="5313144"/>
          </a:xfrm>
        </p:spPr>
        <p:txBody>
          <a:bodyPr>
            <a:normAutofit fontScale="92500" lnSpcReduction="10000"/>
          </a:bodyPr>
          <a:lstStyle/>
          <a:p>
            <a:pPr marL="457200" indent="-457200" algn="just">
              <a:lnSpc>
                <a:spcPct val="110000"/>
              </a:lnSpc>
              <a:buFont typeface="+mj-lt"/>
              <a:buAutoNum type="arabicPeriod"/>
            </a:pP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Федеральная образовательная программа дошкольного образования.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П.30</a:t>
            </a:r>
            <a:endParaRPr lang="ru-RU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10000"/>
              </a:lnSpc>
              <a:buFont typeface="+mj-lt"/>
              <a:buAutoNum type="arabicPeriod"/>
            </a:pP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просвещения РФ от 25 ноября 2022 г. №1028 «Об утверждении федеральной образовательной программы дошкольного образования» (далее — ФОП ДО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10000"/>
              </a:lnSpc>
              <a:buFont typeface="+mj-lt"/>
              <a:buAutoNum type="arabicPeriod"/>
            </a:pP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Министерства образования и науки Российской Федерации от 17 октября 2013 г. № 1155 (зарегистрирован Министерством юстиции Российской Федерации 14 ноября 2013 г., регистрационный № 30384), с изменениями, внесенными приказом Министерства просвещения Российской Федерации от 21 января 2019 г. № 31 (зарегистрирован Министерством юстиции Российской Федерации 13 февраля 2019 г., регистрационный № 53776) в федеральном государственном образовательном стандарте дошкольного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endParaRPr lang="ru-RU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10000"/>
              </a:lnSpc>
              <a:buFont typeface="+mj-lt"/>
              <a:buAutoNum type="arabicPeriod"/>
            </a:pP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развития ранней помощи в Российской Федерации на период до 2020 г., утвержденная распоряжением Правительства Российской Федерации № 1839-р от 31.08.2016. – URL: http://www.consultant.ru/document/cons_doc_LAW_204218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/</a:t>
            </a:r>
            <a:endParaRPr lang="ru-RU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10000"/>
              </a:lnSpc>
              <a:buFont typeface="+mj-lt"/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490888"/>
            <a:ext cx="8596668" cy="51976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Научная основа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9508" y="1232033"/>
            <a:ext cx="9461633" cy="5544151"/>
          </a:xfrm>
        </p:spPr>
        <p:txBody>
          <a:bodyPr>
            <a:normAutofit fontScale="85000" lnSpcReduction="20000"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в трудах Л.С. Выготского, А.Н. Леонтьева, К.Н. Поливановой, Д.Б. </a:t>
            </a:r>
            <a:r>
              <a:rPr lang="ru-RU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Эльконина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других авторов даётся подробная характеристика кризиса трёх лет и особенностей его протекания с указанием происходящих изменений в эмоциональной сфере и поведенческих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реакциях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/>
              <a:t> </a:t>
            </a:r>
            <a:r>
              <a:rPr lang="ru-RU" dirty="0" smtClean="0"/>
              <a:t>(1.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Эльконин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Д. Б. Э533 Детская психология: учеб. пособие для студ.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высш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учеб. заведений / Д. Б.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Эльконин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ред.-сост. Б. Д.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Эльконин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— 4-е изд., стер. — М.: Издательский центр «Академия», 2007. — 384 с. ISBN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978-5-7695-4068-4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innostud.am/application/library/c348b3ed.pdf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2.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Поливанова К. Н. Психология возрастных кризисов: Учеб, пособие для студ.,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высш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учеб. заведений. М.: Издательский центр «Академия». 2000. 184 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Педагогические: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своих 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исследованиях 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Т.В. </a:t>
            </a:r>
            <a:r>
              <a:rPr lang="ru-RU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Гуськова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выделила 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три группы симптомов в период кризиса, каждая из которых имеет характерные особенности и отражает динамику течения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кризиса;</a:t>
            </a:r>
            <a:r>
              <a:rPr lang="ru-RU" dirty="0"/>
              <a:t> </a:t>
            </a:r>
            <a:r>
              <a:rPr lang="ru-RU" dirty="0" smtClean="0"/>
              <a:t>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Гуськова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 В. Психологический анализ кризиса трех лет : автореферат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псих. наук.  М. 1988. 21 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/>
              <a:t>)</a:t>
            </a:r>
            <a:endParaRPr lang="ru-RU" dirty="0" smtClean="0"/>
          </a:p>
          <a:p>
            <a:pPr marL="342900" indent="-342900" algn="just">
              <a:buFontTx/>
              <a:buChar char="-"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статье </a:t>
            </a:r>
            <a:r>
              <a:rPr lang="ru-RU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Чегаевой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Е. А.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«Изучение 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проявлений кризиса трёх лет у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детей» 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рассматривается проблема возрастных кризисов, которая привлекает внимание как отечественных, так и зарубежных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исследователей.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Чегаева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Е.А. Изучение проявлений кризиса трех лет у детей // Современные научные исследования и инновации. 2016. № 4 [Электронный ресурс]. URL: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1"/>
              </a:rPr>
              <a:t>https://web.snauka.ru/issues/2016/04/67549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(дата обращения: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27.03.2025).)</a:t>
            </a:r>
            <a:endParaRPr lang="ru-RU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аботы 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Н.Н. Михайловой.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 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как способ преодоления негативных проявлений кризиса трёх лет включает в себя несколько этапов: диагностический, поисковый, </a:t>
            </a:r>
            <a:r>
              <a:rPr lang="ru-RU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рефлексивный;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Н.Н. Педагогика поддержки: Учебно-методическое пособие. М.: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Мирос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2011.– 208 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endParaRPr lang="ru-RU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838" y="82797"/>
            <a:ext cx="8596668" cy="889356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основа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2838" y="1639868"/>
            <a:ext cx="8596668" cy="4000536"/>
          </a:xfrm>
        </p:spPr>
        <p:txBody>
          <a:bodyPr>
            <a:normAutofit fontScale="92500" lnSpcReduction="20000"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Примерная общеобразовательная программа дошкольного образования «От рождения до школы</a:t>
            </a:r>
            <a:r>
              <a:rPr lang="ru-RU" sz="1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800" dirty="0"/>
              <a:t> </a:t>
            </a:r>
            <a:r>
              <a:rPr lang="ru-RU" sz="1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аспект консультирования отражен в разделе «Психолого-педагогическое сопровождение», «Работа с родителями»(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РОЖДЕНИЯ ДО ШКОЛЫ.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Инновационная программа дошкольного образования. / Под ред. Н.Е.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Вераксы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Т.С. Комаровой, Э. М. Дорофеевой. — Издание пятое (инновационное),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испр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 доп.— М.: МОЗАИКА-СИНТЕЗ, 2019. —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c.336</a:t>
            </a:r>
            <a:r>
              <a:rPr lang="ru-RU" sz="1800" dirty="0" smtClean="0"/>
              <a:t>)</a:t>
            </a:r>
            <a:endParaRPr lang="ru-RU" sz="18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800" dirty="0" smtClean="0">
                <a:ln w="0"/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Научная </a:t>
            </a:r>
            <a:r>
              <a:rPr lang="ru-RU" sz="1800" dirty="0">
                <a:ln w="0"/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Л. Р. Таировой «Раннее детство: кризис и его преодоление». </a:t>
            </a:r>
            <a:r>
              <a:rPr lang="ru-RU" sz="1800" dirty="0" smtClean="0">
                <a:ln w="0"/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ru-RU" sz="18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Таирова Л. </a:t>
            </a:r>
            <a:r>
              <a:rPr lang="ru-RU" sz="1800" dirty="0" err="1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Р.Раннее</a:t>
            </a:r>
            <a:r>
              <a:rPr lang="ru-RU" sz="18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детство: кризис и его преодоление // Вестник </a:t>
            </a:r>
            <a:r>
              <a:rPr lang="ru-RU" sz="1800" dirty="0" err="1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ПензГУ</a:t>
            </a:r>
            <a:r>
              <a:rPr lang="ru-RU" sz="18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2015. №4 (12). URL: https://cyberleninka.ru/article/n/rannee-detstvo-krizis-i-ego-preodolenie (дата обращения: 28.03.2025</a:t>
            </a:r>
            <a:r>
              <a:rPr lang="ru-RU" sz="1800" dirty="0" smtClean="0">
                <a:ln w="0"/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1800" dirty="0" smtClean="0">
              <a:ln w="0"/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800" dirty="0" smtClean="0">
                <a:ln w="0"/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Научная статья Е.И. Лебедевой и О.Ю. </a:t>
            </a:r>
            <a:r>
              <a:rPr lang="ru-RU" sz="1800" dirty="0" err="1" smtClean="0">
                <a:ln w="0"/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Пинкевич</a:t>
            </a:r>
            <a:r>
              <a:rPr lang="ru-RU" sz="1800" dirty="0" smtClean="0">
                <a:ln w="0"/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«Опыт психологической помощи»</a:t>
            </a:r>
            <a:r>
              <a:rPr lang="ru-RU" sz="1800" dirty="0"/>
              <a:t> </a:t>
            </a:r>
            <a:r>
              <a:rPr lang="ru-RU" sz="1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Теоретической базой статьи являются теории развития Л. С. Выготского и Э. Эриксона.</a:t>
            </a:r>
            <a:r>
              <a:rPr lang="ru-RU" sz="1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n w="0"/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Лебедева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Екатерина Ивановна,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Пинкевич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Ольга Юрьевна Опыт психологической помощи в период кризисов раннего детства // Вестник Санкт-Петербургского университета. Социология. 2010. №1. URL: https://cyberleninka.ru/article/n/opyt-psihologicheskoy-pomoschi-v-period-krizisov-rannego-detstva (дата обращения: 27.03.2025)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4337" y="256051"/>
            <a:ext cx="8596668" cy="6102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консультативной практики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8459" y="1302984"/>
            <a:ext cx="8596668" cy="4982313"/>
          </a:xfrm>
        </p:spPr>
        <p:txBody>
          <a:bodyPr>
            <a:normAutofit fontScale="92500" lnSpcReduction="10000"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sz="19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 беседа </a:t>
            </a:r>
            <a:r>
              <a:rPr lang="ru-RU" sz="19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 на тему «Кризис раннего возраста». 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беседы — оказание консультативно-профилактической помощи родителям, повышение психолого-педагогической компетентности родителей и педагогов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9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19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</a:t>
            </a:r>
            <a:r>
              <a:rPr lang="ru-RU" sz="19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–практикум для родителей «Кризис 3 </a:t>
            </a:r>
            <a:r>
              <a:rPr lang="ru-RU" sz="19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лет»</a:t>
            </a:r>
            <a:r>
              <a:rPr lang="ru-RU" sz="19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9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 повышение компетентности родителей в вопросе возрастных особенностей детей младшего возраста в кризисный период</a:t>
            </a:r>
            <a:r>
              <a:rPr lang="ru-RU" sz="19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 smtClean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19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собрание «Преодоление кризиса в раннем возрасте». </a:t>
            </a:r>
            <a:r>
              <a:rPr lang="ru-RU" sz="19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9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ознакомить </a:t>
            </a:r>
            <a:r>
              <a:rPr lang="ru-RU" sz="19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с концепцией </a:t>
            </a:r>
            <a:r>
              <a:rPr lang="ru-RU" sz="19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«кризиса 3 лет», </a:t>
            </a:r>
            <a:r>
              <a:rPr lang="ru-RU" sz="19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представить стратегии преодоления </a:t>
            </a:r>
            <a:r>
              <a:rPr lang="ru-RU" sz="19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кризиса </a:t>
            </a:r>
            <a:r>
              <a:rPr lang="ru-RU" sz="19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принять общее решение по данной </a:t>
            </a:r>
            <a:r>
              <a:rPr lang="ru-RU" sz="19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теме</a:t>
            </a:r>
            <a:r>
              <a:rPr lang="ru-RU" sz="19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 smtClean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19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педагогов «</a:t>
            </a:r>
            <a:r>
              <a:rPr lang="ru-RU" sz="19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Подходы к преодолению негативных проявлений кризиса трех лет у младших дошкольников в условиях </a:t>
            </a:r>
            <a:r>
              <a:rPr lang="ru-RU" sz="19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ДОО». </a:t>
            </a:r>
            <a:r>
              <a:rPr lang="ru-RU" sz="19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9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уточнить и обогатить знания педагогов о периоде кризиса трёх лет, а также закрепить умения использовать психолого-педагогические знания на практике при работе с родителями и детьми в кризисный период. </a:t>
            </a:r>
            <a:endParaRPr lang="ru-RU" sz="1900" dirty="0" smtClean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19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 для педагогов «Кризис 3 лет». </a:t>
            </a:r>
            <a:r>
              <a:rPr lang="ru-RU" sz="19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повышать компетентность педагогов.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знания </a:t>
            </a:r>
            <a:r>
              <a:rPr lang="ru-RU" sz="19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 о периоде кризиса трёх лет и закрепления умений работать с родителями и детьми в кризисный период</a:t>
            </a:r>
            <a:r>
              <a:rPr lang="ru-RU" sz="19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9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ru-RU" sz="1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1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256050"/>
            <a:ext cx="8596668" cy="1399495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 используемые при подготовке проекта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8384" y="1463040"/>
            <a:ext cx="9500134" cy="5515275"/>
          </a:xfrm>
        </p:spPr>
        <p:txBody>
          <a:bodyPr>
            <a:normAutofit fontScale="62500" lnSpcReduction="20000"/>
          </a:bodyPr>
          <a:lstStyle/>
          <a:p>
            <a:pPr marL="457200" indent="-457200" algn="just">
              <a:buFont typeface="+mj-lt"/>
              <a:buAutoNum type="arabicPeriod"/>
            </a:pPr>
            <a:endParaRPr lang="ru-RU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Андреева, Е. Е. Нормативно-правовое обеспечение интеграции служб ранней помощи и дошкольных образовательных организаций / Е. Е. Андреева // Исследование социально-экономических, образовательных и методических проблем в творческих проектах студентов и преподавателей современного педагогического вуза : сборник научных трудов / Уральский государственный педагогический университет. – Екатеринбург: Уральский государственный педагогический университет, 2020. – С. 132-141. – EDN MMZCII</a:t>
            </a:r>
            <a:endParaRPr lang="ru-RU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Вариативные модели поддержки семей, имеющих детей раннего возраста: промежуточные результаты сетевого инновационного проекта / Л. А. Рудакова, Н. Н. </a:t>
            </a:r>
            <a:r>
              <a:rPr lang="ru-RU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Дубовицкая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Н. В. Гаврилова, Ю. А. Ивашина // Альманах мировой науки. – 2021. – № 6(49). – С. 11-15. – EDN WAZKZN </a:t>
            </a:r>
            <a:endParaRPr lang="ru-RU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Василенко В. </a:t>
            </a:r>
            <a:r>
              <a:rPr lang="ru-RU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Е.Проявления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кризиса трёх лет в связи с особенностями родительского отношения к ребёнку (</a:t>
            </a:r>
            <a:r>
              <a:rPr lang="ru-RU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кросскультурный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аспект) // Вестник Санкт-Петербургского университета. Социология. 2013. №3. URL: https://cyberleninka.ru/article/n/proyavleniya-krizisa-tryoh-let-v-svyazi-s-osobennostyami-roditelskogo-otnosheniya-k-rebyonku-krosskulturnyy-aspekt (дата обращения: 28.03.2025).</a:t>
            </a: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Концепция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развития ранней помощи в Российской Федерации на период до 2020 г., утвержденная распоряжением Правительства Российской Федерации № 1839-р от 31.08.2016. – URL: </a:t>
            </a:r>
            <a:r>
              <a:rPr lang="ru-RU" dirty="0" smtClean="0">
                <a:hlinkClick r:id="rId1"/>
              </a:rPr>
              <a:t>http://www.consultant.ru/document/cons_doc_LAW_204218/</a:t>
            </a:r>
            <a:endParaRPr lang="ru-RU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Национальной стратегии действий в интересах детей на 2012-2017 годы / Указ Президента Российской Федерации от 01.06.2012 № 761. Доступен по: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https://base.garant.ru/70183566/</a:t>
            </a:r>
            <a:endParaRPr lang="ru-RU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Организация и содержание ранней помощи детям целевой группы и их семьям: методические рекомендации / сост. И.А. Волкова; под общ. ред. И. А. Журавлевой; автономное учреждение дополнительного профессионального образования Ханты-Мансийского автономного округа – Югры «Институт развития образования». – Ханты-Мансийск: Институт развития образования, 2023. – 40 с.</a:t>
            </a:r>
            <a:endParaRPr lang="ru-RU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Ранняя помощь детям и их семьям: становление и развитие / С. В. Павлова, А. В. Сокуров, Т. В. Ермоленко [и др.] // Физическая и реабилитационная медицина. – 2023. – Т. 5, № 1. – С. 19-30. – DOI 10.26211/2658-4522-2023-5-1-19-30. – EDN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FNTCIH</a:t>
            </a:r>
            <a:endParaRPr lang="ru-RU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ru-RU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ru-RU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457200" indent="-457200" algn="just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49316" y="539015"/>
            <a:ext cx="7766936" cy="1511166"/>
          </a:xfrm>
        </p:spPr>
        <p:txBody>
          <a:bodyPr/>
          <a:lstStyle/>
          <a:p>
            <a:pPr algn="ctr"/>
            <a:r>
              <a:rPr lang="ru-RU" sz="4000" b="1" dirty="0">
                <a:ln w="12700">
                  <a:solidFill>
                    <a:srgbClr val="4E67C8"/>
                  </a:solidFill>
                  <a:prstDash val="solid"/>
                </a:ln>
                <a:pattFill prst="pct50">
                  <a:fgClr>
                    <a:srgbClr val="4E67C8"/>
                  </a:fgClr>
                  <a:bgClr>
                    <a:srgbClr val="4E67C8">
                      <a:lumMod val="20000"/>
                      <a:lumOff val="80000"/>
                    </a:srgbClr>
                  </a:bgClr>
                </a:pattFill>
                <a:effectLst>
                  <a:outerShdw dist="38100" dir="2640000" algn="bl" rotWithShape="0">
                    <a:srgbClr val="4E67C8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КРИЗИС В РАННЕМ ВОЗРАСТЕ</a:t>
            </a:r>
            <a:endParaRPr lang="ru-RU" sz="4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656573" y="2983831"/>
            <a:ext cx="5510524" cy="10202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</a:t>
            </a:r>
            <a:endParaRPr lang="ru-RU" sz="36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4"/>
          <p:cNvSpPr txBox="1"/>
          <p:nvPr/>
        </p:nvSpPr>
        <p:spPr>
          <a:xfrm>
            <a:off x="5197508" y="4695523"/>
            <a:ext cx="4018609" cy="133791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panose="05040102010807070707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panose="05040102010807070707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panose="05040102010807070707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panose="05040102010807070707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panose="05040102010807070707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panose="05040102010807070707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panose="05040102010807070707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panose="05040102010807070707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panose="05040102010807070707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Писолян Соня Мкртичовна, </a:t>
            </a:r>
            <a:endParaRPr lang="ru-RU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психолог., </a:t>
            </a:r>
            <a:endParaRPr lang="ru-RU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+7-909-432-24-24</a:t>
            </a: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7617</Words>
  <Application>WPS Presentation</Application>
  <PresentationFormat>Широкоэкранный</PresentationFormat>
  <Paragraphs>68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Arial</vt:lpstr>
      <vt:lpstr>SimSun</vt:lpstr>
      <vt:lpstr>Wingdings</vt:lpstr>
      <vt:lpstr>Wingdings 3</vt:lpstr>
      <vt:lpstr>Arial</vt:lpstr>
      <vt:lpstr>Times New Roman</vt:lpstr>
      <vt:lpstr>Trebuchet MS</vt:lpstr>
      <vt:lpstr>Microsoft YaHei</vt:lpstr>
      <vt:lpstr>Arial Unicode MS</vt:lpstr>
      <vt:lpstr>Calibri</vt:lpstr>
      <vt:lpstr>Грань</vt:lpstr>
      <vt:lpstr>КРИЗИС В РАННЕМ ВОЗРАСТЕ</vt:lpstr>
      <vt:lpstr>Цель проекта - проведение консультаций и педагогической поддержкой детей и родителей в период кризиса</vt:lpstr>
      <vt:lpstr>Нормативная основа</vt:lpstr>
      <vt:lpstr>Научная основа</vt:lpstr>
      <vt:lpstr>Методическая основа</vt:lpstr>
      <vt:lpstr>Описание консультативной практики</vt:lpstr>
      <vt:lpstr>Ресурсы используемые при подготовке проекта</vt:lpstr>
      <vt:lpstr>КРИЗИС В РАННЕМ ВОЗРАСТЕ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Артем П</dc:creator>
  <cp:lastModifiedBy>acer3</cp:lastModifiedBy>
  <cp:revision>18</cp:revision>
  <dcterms:created xsi:type="dcterms:W3CDTF">2025-03-27T10:40:00Z</dcterms:created>
  <dcterms:modified xsi:type="dcterms:W3CDTF">2025-03-28T12:35:59Z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C54F2A97E8294476B566AF9A9DA0A854_12</vt:lpwstr>
  </property>
  <property fmtid="{D5CDD505-2E9C-101B-9397-08002B2CF9AE}" pid="3" name="KSOProductBuildVer">
    <vt:lpwstr>1049-12.2.0.20326</vt:lpwstr>
  </property>
</Properties>
</file>