
<file path=[Content_Types].xml><?xml version="1.0" encoding="utf-8"?>
<Types xmlns="http://schemas.openxmlformats.org/package/2006/content-types">
  <Default Extension="jfif" ContentType="image/j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330" r:id="rId2"/>
    <p:sldId id="301" r:id="rId3"/>
    <p:sldId id="302" r:id="rId4"/>
    <p:sldId id="303" r:id="rId5"/>
    <p:sldId id="304" r:id="rId6"/>
    <p:sldId id="305" r:id="rId7"/>
    <p:sldId id="306" r:id="rId8"/>
    <p:sldId id="307" r:id="rId9"/>
    <p:sldId id="308" r:id="rId10"/>
    <p:sldId id="309" r:id="rId11"/>
    <p:sldId id="310" r:id="rId12"/>
    <p:sldId id="311" r:id="rId13"/>
    <p:sldId id="257" r:id="rId14"/>
    <p:sldId id="272" r:id="rId15"/>
    <p:sldId id="275" r:id="rId16"/>
    <p:sldId id="277" r:id="rId17"/>
    <p:sldId id="279" r:id="rId18"/>
    <p:sldId id="316" r:id="rId19"/>
    <p:sldId id="281" r:id="rId20"/>
    <p:sldId id="283" r:id="rId21"/>
    <p:sldId id="285" r:id="rId22"/>
    <p:sldId id="287" r:id="rId23"/>
    <p:sldId id="289" r:id="rId24"/>
    <p:sldId id="321" r:id="rId25"/>
    <p:sldId id="291" r:id="rId26"/>
    <p:sldId id="293" r:id="rId27"/>
    <p:sldId id="295" r:id="rId28"/>
    <p:sldId id="297" r:id="rId29"/>
    <p:sldId id="299" r:id="rId30"/>
    <p:sldId id="326" r:id="rId3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0231"/>
    <a:srgbClr val="0402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9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4CA999-7A1E-428A-BA5A-38BA163114A5}" type="datetimeFigureOut">
              <a:rPr lang="ru-RU" smtClean="0"/>
              <a:t>26.05.2025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38A573-8E2E-4ED1-9910-AC7D32E045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535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8A573-8E2E-4ED1-9910-AC7D32E0455F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956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00725-FFDE-4A52-933E-D58F56C00FAB}" type="datetimeFigureOut">
              <a:rPr lang="ru-RU" smtClean="0"/>
              <a:t>26.05.2025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3541-1EEE-4CDA-8E2F-88A9059AD9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773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00725-FFDE-4A52-933E-D58F56C00FAB}" type="datetimeFigureOut">
              <a:rPr lang="ru-RU" smtClean="0"/>
              <a:t>26.05.2025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3541-1EEE-4CDA-8E2F-88A9059AD9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207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00725-FFDE-4A52-933E-D58F56C00FAB}" type="datetimeFigureOut">
              <a:rPr lang="ru-RU" smtClean="0"/>
              <a:t>26.05.2025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3541-1EEE-4CDA-8E2F-88A9059AD9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8733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00725-FFDE-4A52-933E-D58F56C00FAB}" type="datetimeFigureOut">
              <a:rPr lang="ru-RU" smtClean="0"/>
              <a:t>26.05.2025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3541-1EEE-4CDA-8E2F-88A9059AD9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543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00725-FFDE-4A52-933E-D58F56C00FAB}" type="datetimeFigureOut">
              <a:rPr lang="ru-RU" smtClean="0"/>
              <a:t>26.05.2025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3541-1EEE-4CDA-8E2F-88A9059AD9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299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00725-FFDE-4A52-933E-D58F56C00FAB}" type="datetimeFigureOut">
              <a:rPr lang="ru-RU" smtClean="0"/>
              <a:t>26.05.2025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3541-1EEE-4CDA-8E2F-88A9059AD9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151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00725-FFDE-4A52-933E-D58F56C00FAB}" type="datetimeFigureOut">
              <a:rPr lang="ru-RU" smtClean="0"/>
              <a:t>26.05.2025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3541-1EEE-4CDA-8E2F-88A9059AD9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53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00725-FFDE-4A52-933E-D58F56C00FAB}" type="datetimeFigureOut">
              <a:rPr lang="ru-RU" smtClean="0"/>
              <a:t>26.05.2025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3541-1EEE-4CDA-8E2F-88A9059AD9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599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00725-FFDE-4A52-933E-D58F56C00FAB}" type="datetimeFigureOut">
              <a:rPr lang="ru-RU" smtClean="0"/>
              <a:t>26.05.2025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3541-1EEE-4CDA-8E2F-88A9059AD9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040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00725-FFDE-4A52-933E-D58F56C00FAB}" type="datetimeFigureOut">
              <a:rPr lang="ru-RU" smtClean="0"/>
              <a:t>26.05.2025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3541-1EEE-4CDA-8E2F-88A9059AD9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677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00725-FFDE-4A52-933E-D58F56C00FAB}" type="datetimeFigureOut">
              <a:rPr lang="ru-RU" smtClean="0"/>
              <a:t>26.05.2025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6B3541-1EEE-4CDA-8E2F-88A9059AD9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660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00725-FFDE-4A52-933E-D58F56C00FAB}" type="datetimeFigureOut">
              <a:rPr lang="ru-RU" smtClean="0"/>
              <a:t>26.05.2025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6B3541-1EEE-4CDA-8E2F-88A9059AD9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298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fif"/><Relationship Id="rId4" Type="http://schemas.openxmlformats.org/officeDocument/2006/relationships/slide" Target="slide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fif"/><Relationship Id="rId4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fif"/><Relationship Id="rId4" Type="http://schemas.openxmlformats.org/officeDocument/2006/relationships/slide" Target="slide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fif"/><Relationship Id="rId4" Type="http://schemas.openxmlformats.org/officeDocument/2006/relationships/slide" Target="slide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fif"/><Relationship Id="rId5" Type="http://schemas.openxmlformats.org/officeDocument/2006/relationships/slide" Target="slide21.xml"/><Relationship Id="rId4" Type="http://schemas.openxmlformats.org/officeDocument/2006/relationships/slide" Target="slide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fif"/><Relationship Id="rId4" Type="http://schemas.openxmlformats.org/officeDocument/2006/relationships/slide" Target="slide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f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fif"/><Relationship Id="rId4" Type="http://schemas.openxmlformats.org/officeDocument/2006/relationships/slide" Target="slide2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fif"/><Relationship Id="rId4" Type="http://schemas.openxmlformats.org/officeDocument/2006/relationships/slide" Target="slide2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fif"/><Relationship Id="rId4" Type="http://schemas.openxmlformats.org/officeDocument/2006/relationships/slide" Target="slide2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fif"/><Relationship Id="rId4" Type="http://schemas.openxmlformats.org/officeDocument/2006/relationships/slide" Target="slide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f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f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f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f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fif"/><Relationship Id="rId5" Type="http://schemas.openxmlformats.org/officeDocument/2006/relationships/slide" Target="slide30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2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09911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Интеллектуально - финансовая игра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«Кто хочет стать миллионером?»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86743" y="4806724"/>
            <a:ext cx="9144000" cy="1655762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bg1"/>
                </a:solidFill>
              </a:rPr>
              <a:t>Подготовили</a:t>
            </a:r>
            <a:r>
              <a:rPr lang="en-US" dirty="0" smtClean="0">
                <a:solidFill>
                  <a:schemeClr val="bg1"/>
                </a:solidFill>
              </a:rPr>
              <a:t>:</a:t>
            </a:r>
            <a:r>
              <a:rPr lang="ru-RU" dirty="0" smtClean="0">
                <a:solidFill>
                  <a:schemeClr val="bg1"/>
                </a:solidFill>
              </a:rPr>
              <a:t> воспитатели  </a:t>
            </a:r>
            <a:r>
              <a:rPr lang="ru-RU" dirty="0" err="1" smtClean="0">
                <a:solidFill>
                  <a:schemeClr val="bg1"/>
                </a:solidFill>
              </a:rPr>
              <a:t>Гомозова</a:t>
            </a:r>
            <a:r>
              <a:rPr lang="ru-RU" dirty="0" smtClean="0">
                <a:solidFill>
                  <a:schemeClr val="bg1"/>
                </a:solidFill>
              </a:rPr>
              <a:t> Е. А.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Карташова Е. В., Ибрагимова Г. Н.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Еремина В. В., </a:t>
            </a:r>
            <a:r>
              <a:rPr lang="ru-RU" dirty="0" err="1" smtClean="0">
                <a:solidFill>
                  <a:schemeClr val="bg1"/>
                </a:solidFill>
              </a:rPr>
              <a:t>Лоханина</a:t>
            </a:r>
            <a:r>
              <a:rPr lang="ru-RU" dirty="0" smtClean="0">
                <a:solidFill>
                  <a:schemeClr val="bg1"/>
                </a:solidFill>
              </a:rPr>
              <a:t> С. Б.</a:t>
            </a:r>
          </a:p>
        </p:txBody>
      </p:sp>
    </p:spTree>
    <p:extLst>
      <p:ext uri="{BB962C8B-B14F-4D97-AF65-F5344CB8AC3E}">
        <p14:creationId xmlns:p14="http://schemas.microsoft.com/office/powerpoint/2010/main" val="249487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864437" y="3906982"/>
            <a:ext cx="1163782" cy="23552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167745" y="484909"/>
            <a:ext cx="38931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+mj-lt"/>
              </a:rPr>
              <a:t>2</a:t>
            </a:r>
            <a:r>
              <a:rPr lang="ru-RU" sz="3200" dirty="0" smtClean="0">
                <a:solidFill>
                  <a:schemeClr val="bg1"/>
                </a:solidFill>
                <a:latin typeface="+mj-lt"/>
              </a:rPr>
              <a:t> 50 на 50 обозначает, что компьютер уберет </a:t>
            </a:r>
            <a:r>
              <a:rPr lang="ru-RU" sz="3200" dirty="0">
                <a:solidFill>
                  <a:schemeClr val="bg1"/>
                </a:solidFill>
                <a:latin typeface="+mj-lt"/>
              </a:rPr>
              <a:t>2</a:t>
            </a:r>
            <a:r>
              <a:rPr lang="ru-RU" sz="3200" dirty="0" smtClean="0">
                <a:solidFill>
                  <a:schemeClr val="bg1"/>
                </a:solidFill>
                <a:latin typeface="+mj-lt"/>
              </a:rPr>
              <a:t> неправильных ответа  </a:t>
            </a:r>
            <a:endParaRPr lang="ru-RU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Стрелка вправо 1"/>
          <p:cNvSpPr/>
          <p:nvPr/>
        </p:nvSpPr>
        <p:spPr>
          <a:xfrm flipH="1">
            <a:off x="2241621" y="1643628"/>
            <a:ext cx="1274619" cy="5680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752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864437" y="3906982"/>
            <a:ext cx="1163782" cy="23552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167745" y="484909"/>
            <a:ext cx="38931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+mj-lt"/>
              </a:rPr>
              <a:t>3</a:t>
            </a:r>
            <a:r>
              <a:rPr lang="ru-RU" sz="3200" dirty="0" smtClean="0">
                <a:solidFill>
                  <a:schemeClr val="bg1"/>
                </a:solidFill>
                <a:latin typeface="+mj-lt"/>
              </a:rPr>
              <a:t> Вы можете попросить помощи у одного из своих друзей</a:t>
            </a:r>
            <a:endParaRPr lang="ru-RU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Стрелка вправо 1"/>
          <p:cNvSpPr/>
          <p:nvPr/>
        </p:nvSpPr>
        <p:spPr>
          <a:xfrm flipH="1">
            <a:off x="2146047" y="2860963"/>
            <a:ext cx="1274619" cy="5680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414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864437" y="3906982"/>
            <a:ext cx="1163782" cy="23552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325091" y="484909"/>
            <a:ext cx="57357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+mj-lt"/>
              </a:rPr>
              <a:t>Желаем удачной игры!</a:t>
            </a:r>
            <a:endParaRPr lang="ru-RU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78780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864437" y="3906982"/>
            <a:ext cx="1163782" cy="23552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634836" y="4668982"/>
            <a:ext cx="876992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+mj-lt"/>
              </a:rPr>
              <a:t>Что нашла Муха-Цокотуха , когда шла по полю</a:t>
            </a: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?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  <a:p>
            <a:endParaRPr lang="ru-RU" dirty="0"/>
          </a:p>
        </p:txBody>
      </p:sp>
      <p:sp>
        <p:nvSpPr>
          <p:cNvPr id="3" name="TextBox 2">
            <a:hlinkClick r:id="" action="ppaction://noaction"/>
          </p:cNvPr>
          <p:cNvSpPr txBox="1"/>
          <p:nvPr/>
        </p:nvSpPr>
        <p:spPr>
          <a:xfrm>
            <a:off x="983673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А. Валюту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hlinkClick r:id="" action="ppaction://noaction"/>
          </p:cNvPr>
          <p:cNvSpPr txBox="1"/>
          <p:nvPr/>
        </p:nvSpPr>
        <p:spPr>
          <a:xfrm>
            <a:off x="7620001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</a:t>
            </a:r>
            <a:r>
              <a:rPr lang="ru-RU" dirty="0" smtClean="0">
                <a:solidFill>
                  <a:schemeClr val="bg1"/>
                </a:solidFill>
              </a:rPr>
              <a:t>. Монету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hlinkClick r:id="" action="ppaction://noaction"/>
          </p:cNvPr>
          <p:cNvSpPr txBox="1"/>
          <p:nvPr/>
        </p:nvSpPr>
        <p:spPr>
          <a:xfrm>
            <a:off x="983673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</a:t>
            </a:r>
            <a:r>
              <a:rPr lang="ru-RU" dirty="0" smtClean="0">
                <a:solidFill>
                  <a:schemeClr val="bg1"/>
                </a:solidFill>
              </a:rPr>
              <a:t>. Купюру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hlinkClick r:id="" action="ppaction://noaction"/>
          </p:cNvPr>
          <p:cNvSpPr txBox="1"/>
          <p:nvPr/>
        </p:nvSpPr>
        <p:spPr>
          <a:xfrm>
            <a:off x="7620001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Г</a:t>
            </a:r>
            <a:r>
              <a:rPr lang="ru-RU" dirty="0" smtClean="0">
                <a:solidFill>
                  <a:schemeClr val="bg1"/>
                </a:solidFill>
              </a:rPr>
              <a:t>. Подарочный сертификат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Овал 12">
            <a:hlinkClick r:id="rId4" action="ppaction://hlinksldjump"/>
          </p:cNvPr>
          <p:cNvSpPr/>
          <p:nvPr/>
        </p:nvSpPr>
        <p:spPr>
          <a:xfrm>
            <a:off x="540327" y="1496291"/>
            <a:ext cx="1385455" cy="900545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50" t="8636" r="26875" b="7303"/>
          <a:stretch/>
        </p:blipFill>
        <p:spPr>
          <a:xfrm>
            <a:off x="3980390" y="362175"/>
            <a:ext cx="3837730" cy="3868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467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933710" y="3558733"/>
            <a:ext cx="1330036" cy="32054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540327" y="4322618"/>
            <a:ext cx="104934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Сколько золотых монет было у Буратино, когда на него напали разбойники? 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hlinkClick r:id="" action="ppaction://noaction"/>
          </p:cNvPr>
          <p:cNvSpPr txBox="1"/>
          <p:nvPr/>
        </p:nvSpPr>
        <p:spPr>
          <a:xfrm>
            <a:off x="983673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А. </a:t>
            </a:r>
            <a:r>
              <a:rPr lang="ru-RU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7" name="TextBox 6">
            <a:hlinkClick r:id="" action="ppaction://noaction"/>
          </p:cNvPr>
          <p:cNvSpPr txBox="1"/>
          <p:nvPr/>
        </p:nvSpPr>
        <p:spPr>
          <a:xfrm>
            <a:off x="7620001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>
                <a:solidFill>
                  <a:schemeClr val="bg1"/>
                </a:solidFill>
              </a:rPr>
              <a:t>4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hlinkClick r:id="" action="ppaction://noaction"/>
          </p:cNvPr>
          <p:cNvSpPr txBox="1"/>
          <p:nvPr/>
        </p:nvSpPr>
        <p:spPr>
          <a:xfrm>
            <a:off x="983673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2" name="TextBox 11">
            <a:hlinkClick r:id="" action="ppaction://noaction"/>
          </p:cNvPr>
          <p:cNvSpPr txBox="1"/>
          <p:nvPr/>
        </p:nvSpPr>
        <p:spPr>
          <a:xfrm>
            <a:off x="7620001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Г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smtClean="0">
                <a:solidFill>
                  <a:schemeClr val="bg1"/>
                </a:solidFill>
              </a:rPr>
              <a:t>10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Овал 12">
            <a:hlinkClick r:id="rId4" action="ppaction://hlinksldjump"/>
          </p:cNvPr>
          <p:cNvSpPr/>
          <p:nvPr/>
        </p:nvSpPr>
        <p:spPr>
          <a:xfrm>
            <a:off x="540327" y="1496291"/>
            <a:ext cx="1385455" cy="900545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50" t="8636" r="26875" b="7303"/>
          <a:stretch/>
        </p:blipFill>
        <p:spPr>
          <a:xfrm>
            <a:off x="3980390" y="362175"/>
            <a:ext cx="3837730" cy="3868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408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933710" y="3268730"/>
            <a:ext cx="1330036" cy="32054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535084" y="4668982"/>
            <a:ext cx="90941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Кого купил </a:t>
            </a:r>
            <a:r>
              <a:rPr lang="ru-RU" sz="2800" b="1" dirty="0" err="1" smtClean="0">
                <a:solidFill>
                  <a:schemeClr val="bg1"/>
                </a:solidFill>
                <a:latin typeface="+mj-lt"/>
              </a:rPr>
              <a:t>Матроскин</a:t>
            </a:r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 из мультфильма «Простоквашино»?</a:t>
            </a:r>
            <a:endParaRPr lang="ru-RU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83673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А. </a:t>
            </a:r>
            <a:r>
              <a:rPr lang="ru-RU" dirty="0" smtClean="0">
                <a:solidFill>
                  <a:schemeClr val="bg1"/>
                </a:solidFill>
              </a:rPr>
              <a:t>Корову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hlinkClick r:id="" action="ppaction://noaction"/>
          </p:cNvPr>
          <p:cNvSpPr txBox="1"/>
          <p:nvPr/>
        </p:nvSpPr>
        <p:spPr>
          <a:xfrm>
            <a:off x="7620001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smtClean="0">
                <a:solidFill>
                  <a:schemeClr val="bg1"/>
                </a:solidFill>
              </a:rPr>
              <a:t>Козу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hlinkClick r:id="" action="ppaction://noaction"/>
          </p:cNvPr>
          <p:cNvSpPr txBox="1"/>
          <p:nvPr/>
        </p:nvSpPr>
        <p:spPr>
          <a:xfrm>
            <a:off x="983673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smtClean="0">
                <a:solidFill>
                  <a:schemeClr val="bg1"/>
                </a:solidFill>
              </a:rPr>
              <a:t>Быка</a:t>
            </a:r>
            <a:r>
              <a:rPr lang="ru-RU" dirty="0" smtClean="0">
                <a:solidFill>
                  <a:schemeClr val="bg1"/>
                </a:solidFill>
              </a:rPr>
              <a:t> 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hlinkClick r:id="" action="ppaction://noaction"/>
          </p:cNvPr>
          <p:cNvSpPr txBox="1"/>
          <p:nvPr/>
        </p:nvSpPr>
        <p:spPr>
          <a:xfrm>
            <a:off x="7620001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Г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smtClean="0">
                <a:solidFill>
                  <a:schemeClr val="bg1"/>
                </a:solidFill>
              </a:rPr>
              <a:t>Козленка</a:t>
            </a:r>
            <a:r>
              <a:rPr lang="ru-RU" dirty="0" smtClean="0">
                <a:solidFill>
                  <a:schemeClr val="bg1"/>
                </a:solidFill>
              </a:rPr>
              <a:t> 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Овал 12">
            <a:hlinkClick r:id="rId4" action="ppaction://hlinksldjump"/>
          </p:cNvPr>
          <p:cNvSpPr/>
          <p:nvPr/>
        </p:nvSpPr>
        <p:spPr>
          <a:xfrm>
            <a:off x="540327" y="1496291"/>
            <a:ext cx="1385455" cy="900545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50" t="8636" r="26875" b="7303"/>
          <a:stretch/>
        </p:blipFill>
        <p:spPr>
          <a:xfrm>
            <a:off x="3980390" y="362175"/>
            <a:ext cx="3837730" cy="3868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930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933710" y="3034145"/>
            <a:ext cx="1330036" cy="24938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634836" y="4668982"/>
            <a:ext cx="8769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Сколько героев тянули репку?</a:t>
            </a:r>
            <a:endParaRPr lang="ru-RU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extBox 2">
            <a:hlinkClick r:id="" action="ppaction://noaction"/>
          </p:cNvPr>
          <p:cNvSpPr txBox="1"/>
          <p:nvPr/>
        </p:nvSpPr>
        <p:spPr>
          <a:xfrm>
            <a:off x="983673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А. </a:t>
            </a:r>
            <a:r>
              <a:rPr lang="ru-RU" dirty="0">
                <a:solidFill>
                  <a:schemeClr val="bg1"/>
                </a:solidFill>
              </a:rPr>
              <a:t>3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hlinkClick r:id="" action="ppaction://noaction"/>
          </p:cNvPr>
          <p:cNvSpPr txBox="1"/>
          <p:nvPr/>
        </p:nvSpPr>
        <p:spPr>
          <a:xfrm>
            <a:off x="7620001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smtClean="0">
                <a:solidFill>
                  <a:schemeClr val="bg1"/>
                </a:solidFill>
              </a:rPr>
              <a:t>4 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hlinkClick r:id="" action="ppaction://noaction"/>
          </p:cNvPr>
          <p:cNvSpPr txBox="1"/>
          <p:nvPr/>
        </p:nvSpPr>
        <p:spPr>
          <a:xfrm>
            <a:off x="983673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smtClean="0">
                <a:solidFill>
                  <a:schemeClr val="bg1"/>
                </a:solidFill>
              </a:rPr>
              <a:t>5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hlinkClick r:id="" action="ppaction://noaction"/>
          </p:cNvPr>
          <p:cNvSpPr txBox="1"/>
          <p:nvPr/>
        </p:nvSpPr>
        <p:spPr>
          <a:xfrm>
            <a:off x="7620001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Г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>
                <a:solidFill>
                  <a:schemeClr val="bg1"/>
                </a:solidFill>
              </a:rPr>
              <a:t>6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Овал 12">
            <a:hlinkClick r:id="rId4" action="ppaction://hlinksldjump"/>
          </p:cNvPr>
          <p:cNvSpPr/>
          <p:nvPr/>
        </p:nvSpPr>
        <p:spPr>
          <a:xfrm>
            <a:off x="540327" y="1496291"/>
            <a:ext cx="1385455" cy="900545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50" t="8636" r="26875" b="7303"/>
          <a:stretch/>
        </p:blipFill>
        <p:spPr>
          <a:xfrm>
            <a:off x="3980390" y="362175"/>
            <a:ext cx="3837730" cy="3868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174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8066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933710" y="2802293"/>
            <a:ext cx="1330036" cy="24938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514291" y="4689521"/>
            <a:ext cx="8769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+mj-lt"/>
              </a:rPr>
              <a:t>Что </a:t>
            </a:r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купил Буратино на деньги с продажи Азбуки</a:t>
            </a:r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?</a:t>
            </a:r>
            <a:endParaRPr lang="ru-RU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extBox 2">
            <a:hlinkClick r:id="" action="ppaction://noaction"/>
          </p:cNvPr>
          <p:cNvSpPr txBox="1"/>
          <p:nvPr/>
        </p:nvSpPr>
        <p:spPr>
          <a:xfrm>
            <a:off x="983673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А. </a:t>
            </a:r>
            <a:r>
              <a:rPr lang="ru-RU" dirty="0" smtClean="0">
                <a:solidFill>
                  <a:schemeClr val="bg1"/>
                </a:solidFill>
              </a:rPr>
              <a:t>Букварь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hlinkClick r:id="" action="ppaction://noaction"/>
          </p:cNvPr>
          <p:cNvSpPr txBox="1"/>
          <p:nvPr/>
        </p:nvSpPr>
        <p:spPr>
          <a:xfrm>
            <a:off x="7620001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Б. </a:t>
            </a:r>
            <a:r>
              <a:rPr lang="ru-RU" dirty="0" smtClean="0">
                <a:solidFill>
                  <a:schemeClr val="bg1"/>
                </a:solidFill>
              </a:rPr>
              <a:t>Одежду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983673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smtClean="0">
                <a:solidFill>
                  <a:schemeClr val="bg1"/>
                </a:solidFill>
              </a:rPr>
              <a:t>Билет на представление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hlinkClick r:id="" action="ppaction://noaction"/>
          </p:cNvPr>
          <p:cNvSpPr txBox="1"/>
          <p:nvPr/>
        </p:nvSpPr>
        <p:spPr>
          <a:xfrm>
            <a:off x="7620001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Г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smtClean="0">
                <a:solidFill>
                  <a:schemeClr val="bg1"/>
                </a:solidFill>
              </a:rPr>
              <a:t>Еду</a:t>
            </a:r>
            <a:r>
              <a:rPr lang="ru-RU" dirty="0" smtClean="0">
                <a:solidFill>
                  <a:schemeClr val="bg1"/>
                </a:solidFill>
              </a:rPr>
              <a:t> 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Овал 12">
            <a:hlinkClick r:id="rId5" action="ppaction://hlinksldjump"/>
          </p:cNvPr>
          <p:cNvSpPr/>
          <p:nvPr/>
        </p:nvSpPr>
        <p:spPr>
          <a:xfrm>
            <a:off x="540327" y="1496291"/>
            <a:ext cx="1385455" cy="900545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50" t="8636" r="26875" b="7303"/>
          <a:stretch/>
        </p:blipFill>
        <p:spPr>
          <a:xfrm>
            <a:off x="3980390" y="362175"/>
            <a:ext cx="3837730" cy="3868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20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02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13164" y="1039091"/>
            <a:ext cx="965661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chemeClr val="bg1"/>
                </a:solidFill>
              </a:rPr>
              <a:t>Это верный ответ!!!</a:t>
            </a:r>
          </a:p>
          <a:p>
            <a:endParaRPr lang="ru-RU" sz="8000" dirty="0" smtClean="0">
              <a:solidFill>
                <a:schemeClr val="bg1"/>
              </a:solidFill>
            </a:endParaRPr>
          </a:p>
          <a:p>
            <a:r>
              <a:rPr lang="ru-RU" sz="8000" dirty="0" smtClean="0">
                <a:solidFill>
                  <a:schemeClr val="accent2"/>
                </a:solidFill>
              </a:rPr>
              <a:t>Баланс:1000</a:t>
            </a:r>
          </a:p>
          <a:p>
            <a:r>
              <a:rPr lang="ru-RU" sz="8000" dirty="0" smtClean="0">
                <a:solidFill>
                  <a:schemeClr val="accent2"/>
                </a:solidFill>
              </a:rPr>
              <a:t>Несгораемая сумма </a:t>
            </a:r>
            <a:endParaRPr lang="ru-RU" sz="8000" dirty="0">
              <a:solidFill>
                <a:schemeClr val="accent2"/>
              </a:solidFill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9797143" y="5776686"/>
            <a:ext cx="1959428" cy="42091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Продолжить игру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360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933710" y="2490357"/>
            <a:ext cx="1330036" cy="24938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983673" y="4668982"/>
            <a:ext cx="102800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Сколько персонажей встретил Колобок, пока катился по дорожке</a:t>
            </a:r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? </a:t>
            </a:r>
            <a:endParaRPr lang="ru-RU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extBox 2">
            <a:hlinkClick r:id="" action="ppaction://noaction"/>
          </p:cNvPr>
          <p:cNvSpPr txBox="1"/>
          <p:nvPr/>
        </p:nvSpPr>
        <p:spPr>
          <a:xfrm>
            <a:off x="983673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А. </a:t>
            </a:r>
            <a:r>
              <a:rPr lang="ru-RU" dirty="0">
                <a:solidFill>
                  <a:schemeClr val="bg1"/>
                </a:solidFill>
              </a:rPr>
              <a:t>4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hlinkClick r:id="" action="ppaction://noaction"/>
          </p:cNvPr>
          <p:cNvSpPr txBox="1"/>
          <p:nvPr/>
        </p:nvSpPr>
        <p:spPr>
          <a:xfrm>
            <a:off x="7620001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Б. </a:t>
            </a:r>
            <a:r>
              <a:rPr lang="ru-RU" dirty="0">
                <a:solidFill>
                  <a:schemeClr val="bg1"/>
                </a:solidFill>
              </a:rPr>
              <a:t>3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hlinkClick r:id="" action="ppaction://noaction"/>
          </p:cNvPr>
          <p:cNvSpPr txBox="1"/>
          <p:nvPr/>
        </p:nvSpPr>
        <p:spPr>
          <a:xfrm>
            <a:off x="983673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</a:t>
            </a:r>
            <a:r>
              <a:rPr lang="ru-RU" dirty="0" smtClean="0">
                <a:solidFill>
                  <a:schemeClr val="bg1"/>
                </a:solidFill>
              </a:rPr>
              <a:t>. 2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hlinkClick r:id="" action="ppaction://noaction"/>
          </p:cNvPr>
          <p:cNvSpPr txBox="1"/>
          <p:nvPr/>
        </p:nvSpPr>
        <p:spPr>
          <a:xfrm>
            <a:off x="7620001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Г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smtClean="0">
                <a:solidFill>
                  <a:schemeClr val="bg1"/>
                </a:solidFill>
              </a:rPr>
              <a:t>1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Овал 12">
            <a:hlinkClick r:id="rId4" action="ppaction://hlinksldjump"/>
          </p:cNvPr>
          <p:cNvSpPr/>
          <p:nvPr/>
        </p:nvSpPr>
        <p:spPr>
          <a:xfrm>
            <a:off x="540327" y="1496291"/>
            <a:ext cx="1385455" cy="900545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50" t="8636" r="26875" b="7303"/>
          <a:stretch/>
        </p:blipFill>
        <p:spPr>
          <a:xfrm>
            <a:off x="3980390" y="362175"/>
            <a:ext cx="3837730" cy="3868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856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06"/>
            <a:ext cx="12192000" cy="6853187"/>
          </a:xfrm>
          <a:prstGeom prst="rect">
            <a:avLst/>
          </a:prstGeom>
        </p:spPr>
      </p:pic>
      <p:pic>
        <p:nvPicPr>
          <p:cNvPr id="2" name="Рисунок 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446" y="5786870"/>
            <a:ext cx="1905000" cy="74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860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933710" y="2171701"/>
            <a:ext cx="1330036" cy="33597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983673" y="4425848"/>
            <a:ext cx="95928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Утка-предприниматель, заработавшая свое состояние на горной промышленности?</a:t>
            </a:r>
            <a:endParaRPr lang="ru-RU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extBox 2">
            <a:hlinkClick r:id="" action="ppaction://noaction"/>
          </p:cNvPr>
          <p:cNvSpPr txBox="1"/>
          <p:nvPr/>
        </p:nvSpPr>
        <p:spPr>
          <a:xfrm>
            <a:off x="983673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А. </a:t>
            </a:r>
            <a:r>
              <a:rPr lang="ru-RU" dirty="0" err="1" smtClean="0">
                <a:solidFill>
                  <a:schemeClr val="bg1"/>
                </a:solidFill>
              </a:rPr>
              <a:t>Скрудж</a:t>
            </a:r>
            <a:r>
              <a:rPr lang="ru-RU" dirty="0" smtClean="0">
                <a:solidFill>
                  <a:schemeClr val="bg1"/>
                </a:solidFill>
              </a:rPr>
              <a:t> Мак-</a:t>
            </a:r>
            <a:r>
              <a:rPr lang="ru-RU" dirty="0" err="1" smtClean="0">
                <a:solidFill>
                  <a:schemeClr val="bg1"/>
                </a:solidFill>
              </a:rPr>
              <a:t>Дак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hlinkClick r:id="" action="ppaction://noaction"/>
          </p:cNvPr>
          <p:cNvSpPr txBox="1"/>
          <p:nvPr/>
        </p:nvSpPr>
        <p:spPr>
          <a:xfrm>
            <a:off x="7620001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Б. </a:t>
            </a:r>
            <a:r>
              <a:rPr lang="ru-RU" dirty="0" smtClean="0">
                <a:solidFill>
                  <a:schemeClr val="bg1"/>
                </a:solidFill>
              </a:rPr>
              <a:t>Серая Шейка</a:t>
            </a:r>
            <a:r>
              <a:rPr lang="ru-RU" dirty="0" smtClean="0">
                <a:solidFill>
                  <a:schemeClr val="bg1"/>
                </a:solidFill>
              </a:rPr>
              <a:t> 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hlinkClick r:id="" action="ppaction://noaction"/>
          </p:cNvPr>
          <p:cNvSpPr txBox="1"/>
          <p:nvPr/>
        </p:nvSpPr>
        <p:spPr>
          <a:xfrm>
            <a:off x="983673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smtClean="0">
                <a:solidFill>
                  <a:schemeClr val="bg1"/>
                </a:solidFill>
              </a:rPr>
              <a:t>Кря-кря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hlinkClick r:id="" action="ppaction://noaction"/>
          </p:cNvPr>
          <p:cNvSpPr txBox="1"/>
          <p:nvPr/>
        </p:nvSpPr>
        <p:spPr>
          <a:xfrm>
            <a:off x="7620001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Г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smtClean="0">
                <a:solidFill>
                  <a:schemeClr val="bg1"/>
                </a:solidFill>
              </a:rPr>
              <a:t>Гадкий Утенок</a:t>
            </a:r>
            <a:r>
              <a:rPr lang="ru-RU" dirty="0" smtClean="0">
                <a:solidFill>
                  <a:schemeClr val="bg1"/>
                </a:solidFill>
              </a:rPr>
              <a:t> 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Овал 12">
            <a:hlinkClick r:id="rId4" action="ppaction://hlinksldjump"/>
          </p:cNvPr>
          <p:cNvSpPr/>
          <p:nvPr/>
        </p:nvSpPr>
        <p:spPr>
          <a:xfrm>
            <a:off x="540327" y="1496291"/>
            <a:ext cx="1385455" cy="900545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50" t="8636" r="26875" b="7303"/>
          <a:stretch/>
        </p:blipFill>
        <p:spPr>
          <a:xfrm>
            <a:off x="3980390" y="362175"/>
            <a:ext cx="3837730" cy="3868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922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933710" y="1925782"/>
            <a:ext cx="1330036" cy="27087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983673" y="4526588"/>
            <a:ext cx="94972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Владелица магазина «Слеза ребенка», которая использовала для своего обогащения маленького поросенка</a:t>
            </a:r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?</a:t>
            </a:r>
            <a:endParaRPr lang="ru-RU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extBox 2">
            <a:hlinkClick r:id="" action="ppaction://noaction"/>
          </p:cNvPr>
          <p:cNvSpPr txBox="1"/>
          <p:nvPr/>
        </p:nvSpPr>
        <p:spPr>
          <a:xfrm>
            <a:off x="983673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А. </a:t>
            </a:r>
            <a:r>
              <a:rPr lang="ru-RU" dirty="0" err="1" smtClean="0">
                <a:solidFill>
                  <a:schemeClr val="bg1"/>
                </a:solidFill>
              </a:rPr>
              <a:t>Бэлла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hlinkClick r:id="" action="ppaction://noaction"/>
          </p:cNvPr>
          <p:cNvSpPr txBox="1"/>
          <p:nvPr/>
        </p:nvSpPr>
        <p:spPr>
          <a:xfrm>
            <a:off x="7620001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Б. </a:t>
            </a:r>
            <a:r>
              <a:rPr lang="ru-RU" dirty="0" err="1" smtClean="0">
                <a:solidFill>
                  <a:schemeClr val="bg1"/>
                </a:solidFill>
              </a:rPr>
              <a:t>Краснодонна</a:t>
            </a:r>
            <a:r>
              <a:rPr lang="ru-RU" dirty="0" smtClean="0">
                <a:solidFill>
                  <a:schemeClr val="bg1"/>
                </a:solidFill>
              </a:rPr>
              <a:t> 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hlinkClick r:id="" action="ppaction://noaction"/>
          </p:cNvPr>
          <p:cNvSpPr txBox="1"/>
          <p:nvPr/>
        </p:nvSpPr>
        <p:spPr>
          <a:xfrm>
            <a:off x="983673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smtClean="0">
                <a:solidFill>
                  <a:schemeClr val="bg1"/>
                </a:solidFill>
              </a:rPr>
              <a:t>Мама-донна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hlinkClick r:id="" action="ppaction://noaction"/>
          </p:cNvPr>
          <p:cNvSpPr txBox="1"/>
          <p:nvPr/>
        </p:nvSpPr>
        <p:spPr>
          <a:xfrm>
            <a:off x="7620001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Г</a:t>
            </a:r>
            <a:r>
              <a:rPr lang="ru-RU" dirty="0" smtClean="0">
                <a:solidFill>
                  <a:schemeClr val="bg1"/>
                </a:solidFill>
              </a:rPr>
              <a:t>.  </a:t>
            </a:r>
            <a:r>
              <a:rPr lang="ru-RU" dirty="0" err="1" smtClean="0">
                <a:solidFill>
                  <a:schemeClr val="bg1"/>
                </a:solidFill>
              </a:rPr>
              <a:t>Беладонна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Овал 12">
            <a:hlinkClick r:id="rId4" action="ppaction://hlinksldjump"/>
          </p:cNvPr>
          <p:cNvSpPr/>
          <p:nvPr/>
        </p:nvSpPr>
        <p:spPr>
          <a:xfrm>
            <a:off x="540327" y="1496291"/>
            <a:ext cx="1385455" cy="900545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50" t="8636" r="26875" b="7303"/>
          <a:stretch/>
        </p:blipFill>
        <p:spPr>
          <a:xfrm>
            <a:off x="3980390" y="362175"/>
            <a:ext cx="3837730" cy="3868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740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933710" y="1620982"/>
            <a:ext cx="1330036" cy="27087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807720" y="4526588"/>
            <a:ext cx="106375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Из какого мультфильма слова</a:t>
            </a:r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:</a:t>
            </a:r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 «Чтобы продать что-нибудь ненужное, нужно сначала купить что-нибудь ненужное, а у нас денег нет!»</a:t>
            </a:r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?</a:t>
            </a:r>
            <a:endParaRPr lang="ru-RU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extBox 2">
            <a:hlinkClick r:id="" action="ppaction://noaction"/>
          </p:cNvPr>
          <p:cNvSpPr txBox="1"/>
          <p:nvPr/>
        </p:nvSpPr>
        <p:spPr>
          <a:xfrm>
            <a:off x="983673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А. </a:t>
            </a:r>
            <a:r>
              <a:rPr lang="ru-RU" dirty="0" smtClean="0">
                <a:solidFill>
                  <a:schemeClr val="bg1"/>
                </a:solidFill>
              </a:rPr>
              <a:t>Ну, погоди!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hlinkClick r:id="" action="ppaction://noaction"/>
          </p:cNvPr>
          <p:cNvSpPr txBox="1"/>
          <p:nvPr/>
        </p:nvSpPr>
        <p:spPr>
          <a:xfrm>
            <a:off x="7620001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Б. </a:t>
            </a:r>
            <a:r>
              <a:rPr lang="ru-RU" dirty="0" smtClean="0">
                <a:solidFill>
                  <a:schemeClr val="bg1"/>
                </a:solidFill>
              </a:rPr>
              <a:t>Буратино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hlinkClick r:id="" action="ppaction://noaction"/>
          </p:cNvPr>
          <p:cNvSpPr txBox="1"/>
          <p:nvPr/>
        </p:nvSpPr>
        <p:spPr>
          <a:xfrm>
            <a:off x="983673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smtClean="0">
                <a:solidFill>
                  <a:schemeClr val="bg1"/>
                </a:solidFill>
              </a:rPr>
              <a:t>Простоквашино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hlinkClick r:id="" action="ppaction://noaction"/>
          </p:cNvPr>
          <p:cNvSpPr txBox="1"/>
          <p:nvPr/>
        </p:nvSpPr>
        <p:spPr>
          <a:xfrm>
            <a:off x="7620001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Г</a:t>
            </a:r>
            <a:r>
              <a:rPr lang="ru-RU" dirty="0" smtClean="0">
                <a:solidFill>
                  <a:schemeClr val="bg1"/>
                </a:solidFill>
              </a:rPr>
              <a:t>.  </a:t>
            </a:r>
            <a:r>
              <a:rPr lang="ru-RU" dirty="0" smtClean="0">
                <a:solidFill>
                  <a:schemeClr val="bg1"/>
                </a:solidFill>
              </a:rPr>
              <a:t>Винни-Пух 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Овал 12">
            <a:hlinkClick r:id="rId4" action="ppaction://hlinksldjump"/>
          </p:cNvPr>
          <p:cNvSpPr/>
          <p:nvPr/>
        </p:nvSpPr>
        <p:spPr>
          <a:xfrm>
            <a:off x="540327" y="1496291"/>
            <a:ext cx="1385455" cy="900545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50" t="8636" r="26875" b="7303"/>
          <a:stretch/>
        </p:blipFill>
        <p:spPr>
          <a:xfrm>
            <a:off x="3980390" y="362175"/>
            <a:ext cx="3837730" cy="3868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329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864437" y="1357745"/>
            <a:ext cx="1233054" cy="33594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711036" y="4526588"/>
            <a:ext cx="8769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Что купили и подарили Печкину родители Дяди Федора?</a:t>
            </a:r>
            <a:endParaRPr lang="ru-RU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extBox 2">
            <a:hlinkClick r:id="" action="ppaction://noaction"/>
          </p:cNvPr>
          <p:cNvSpPr txBox="1"/>
          <p:nvPr/>
        </p:nvSpPr>
        <p:spPr>
          <a:xfrm>
            <a:off x="983673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А. </a:t>
            </a:r>
            <a:r>
              <a:rPr lang="ru-RU" dirty="0" smtClean="0">
                <a:solidFill>
                  <a:schemeClr val="bg1"/>
                </a:solidFill>
              </a:rPr>
              <a:t>Велосипед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hlinkClick r:id="rId4" action="ppaction://hlinksldjump"/>
          </p:cNvPr>
          <p:cNvSpPr txBox="1"/>
          <p:nvPr/>
        </p:nvSpPr>
        <p:spPr>
          <a:xfrm>
            <a:off x="7620001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Б. </a:t>
            </a:r>
            <a:r>
              <a:rPr lang="ru-RU" dirty="0" smtClean="0">
                <a:solidFill>
                  <a:schemeClr val="bg1"/>
                </a:solidFill>
              </a:rPr>
              <a:t>Мопед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hlinkClick r:id="" action="ppaction://noaction"/>
          </p:cNvPr>
          <p:cNvSpPr txBox="1"/>
          <p:nvPr/>
        </p:nvSpPr>
        <p:spPr>
          <a:xfrm>
            <a:off x="983673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smtClean="0">
                <a:solidFill>
                  <a:schemeClr val="bg1"/>
                </a:solidFill>
              </a:rPr>
              <a:t>Самокат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hlinkClick r:id="" action="ppaction://noaction"/>
          </p:cNvPr>
          <p:cNvSpPr txBox="1"/>
          <p:nvPr/>
        </p:nvSpPr>
        <p:spPr>
          <a:xfrm>
            <a:off x="7620001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Г</a:t>
            </a:r>
            <a:r>
              <a:rPr lang="ru-RU" dirty="0" smtClean="0">
                <a:solidFill>
                  <a:schemeClr val="bg1"/>
                </a:solidFill>
              </a:rPr>
              <a:t>.  </a:t>
            </a:r>
            <a:r>
              <a:rPr lang="ru-RU" dirty="0" smtClean="0">
                <a:solidFill>
                  <a:schemeClr val="bg1"/>
                </a:solidFill>
              </a:rPr>
              <a:t>Машину «Ладу»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Овал 12">
            <a:hlinkClick r:id="" action="ppaction://noaction"/>
          </p:cNvPr>
          <p:cNvSpPr/>
          <p:nvPr/>
        </p:nvSpPr>
        <p:spPr>
          <a:xfrm>
            <a:off x="540327" y="1496291"/>
            <a:ext cx="1385455" cy="900545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50" t="8636" r="26875" b="7303"/>
          <a:stretch/>
        </p:blipFill>
        <p:spPr>
          <a:xfrm>
            <a:off x="3980390" y="362175"/>
            <a:ext cx="3837730" cy="3868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593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02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13164" y="1039091"/>
            <a:ext cx="9656618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chemeClr val="bg1"/>
                </a:solidFill>
              </a:rPr>
              <a:t>Это верный ответ!!!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Несгораемая сумма: 32000</a:t>
            </a: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r>
              <a:rPr lang="ru-RU" sz="8000" dirty="0" smtClean="0">
                <a:solidFill>
                  <a:schemeClr val="accent2"/>
                </a:solidFill>
              </a:rPr>
              <a:t>Баланс: 32000</a:t>
            </a:r>
          </a:p>
          <a:p>
            <a:r>
              <a:rPr lang="ru-RU" sz="8000" dirty="0" smtClean="0">
                <a:solidFill>
                  <a:schemeClr val="accent2"/>
                </a:solidFill>
              </a:rPr>
              <a:t>Несгораемая сумма</a:t>
            </a:r>
            <a:endParaRPr lang="ru-RU" sz="8000" dirty="0">
              <a:solidFill>
                <a:schemeClr val="accent2"/>
              </a:solidFill>
            </a:endParaRPr>
          </a:p>
        </p:txBody>
      </p:sp>
      <p:sp>
        <p:nvSpPr>
          <p:cNvPr id="3" name="Скругленный прямоугольник 2">
            <a:hlinkClick r:id="rId2" action="ppaction://hlinksldjump"/>
          </p:cNvPr>
          <p:cNvSpPr/>
          <p:nvPr/>
        </p:nvSpPr>
        <p:spPr>
          <a:xfrm>
            <a:off x="10090068" y="6276279"/>
            <a:ext cx="1959428" cy="42091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Продолжить игру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893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864437" y="1082045"/>
            <a:ext cx="1233054" cy="33594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711036" y="4526588"/>
            <a:ext cx="8769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Из какого мультфильма слова</a:t>
            </a:r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:</a:t>
            </a:r>
            <a:r>
              <a:rPr lang="ru-RU" sz="28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«Безвозмездно – то есть даром!»</a:t>
            </a:r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?</a:t>
            </a:r>
            <a:endParaRPr lang="ru-RU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extBox 2">
            <a:hlinkClick r:id="" action="ppaction://noaction"/>
          </p:cNvPr>
          <p:cNvSpPr txBox="1"/>
          <p:nvPr/>
        </p:nvSpPr>
        <p:spPr>
          <a:xfrm>
            <a:off x="983673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А. </a:t>
            </a:r>
            <a:r>
              <a:rPr lang="ru-RU" dirty="0" smtClean="0">
                <a:solidFill>
                  <a:schemeClr val="bg1"/>
                </a:solidFill>
              </a:rPr>
              <a:t>Простоквашино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hlinkClick r:id="" action="ppaction://noaction"/>
          </p:cNvPr>
          <p:cNvSpPr txBox="1"/>
          <p:nvPr/>
        </p:nvSpPr>
        <p:spPr>
          <a:xfrm>
            <a:off x="7620001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Б. </a:t>
            </a:r>
            <a:r>
              <a:rPr lang="ru-RU" dirty="0" smtClean="0">
                <a:solidFill>
                  <a:schemeClr val="bg1"/>
                </a:solidFill>
              </a:rPr>
              <a:t>Винни-Пух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hlinkClick r:id="" action="ppaction://noaction"/>
          </p:cNvPr>
          <p:cNvSpPr txBox="1"/>
          <p:nvPr/>
        </p:nvSpPr>
        <p:spPr>
          <a:xfrm>
            <a:off x="983673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smtClean="0">
                <a:solidFill>
                  <a:schemeClr val="bg1"/>
                </a:solidFill>
              </a:rPr>
              <a:t>Колобок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hlinkClick r:id="" action="ppaction://noaction"/>
          </p:cNvPr>
          <p:cNvSpPr txBox="1"/>
          <p:nvPr/>
        </p:nvSpPr>
        <p:spPr>
          <a:xfrm>
            <a:off x="7620001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Г</a:t>
            </a:r>
            <a:r>
              <a:rPr lang="ru-RU" dirty="0" smtClean="0">
                <a:solidFill>
                  <a:schemeClr val="bg1"/>
                </a:solidFill>
              </a:rPr>
              <a:t>.  </a:t>
            </a:r>
            <a:r>
              <a:rPr lang="ru-RU" dirty="0" smtClean="0">
                <a:solidFill>
                  <a:schemeClr val="bg1"/>
                </a:solidFill>
              </a:rPr>
              <a:t>Ну, погоди!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Овал 12">
            <a:hlinkClick r:id="" action="ppaction://noaction"/>
          </p:cNvPr>
          <p:cNvSpPr/>
          <p:nvPr/>
        </p:nvSpPr>
        <p:spPr>
          <a:xfrm>
            <a:off x="540327" y="1496291"/>
            <a:ext cx="1385455" cy="900545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50" t="8636" r="26875" b="7303"/>
          <a:stretch/>
        </p:blipFill>
        <p:spPr>
          <a:xfrm>
            <a:off x="3980390" y="362175"/>
            <a:ext cx="3837730" cy="3868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635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864437" y="832663"/>
            <a:ext cx="1233054" cy="26184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711036" y="4526588"/>
            <a:ext cx="8769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+mj-lt"/>
              </a:rPr>
              <a:t>Что </a:t>
            </a:r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купила себе Старуха Шапокляк, чтобы начать новую жизнь</a:t>
            </a:r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? </a:t>
            </a:r>
            <a:endParaRPr lang="ru-RU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extBox 2">
            <a:hlinkClick r:id="" action="ppaction://noaction"/>
          </p:cNvPr>
          <p:cNvSpPr txBox="1"/>
          <p:nvPr/>
        </p:nvSpPr>
        <p:spPr>
          <a:xfrm>
            <a:off x="983673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А. </a:t>
            </a:r>
            <a:r>
              <a:rPr lang="ru-RU" dirty="0" smtClean="0">
                <a:solidFill>
                  <a:schemeClr val="bg1"/>
                </a:solidFill>
              </a:rPr>
              <a:t>Школьную форму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hlinkClick r:id="" action="ppaction://noaction"/>
          </p:cNvPr>
          <p:cNvSpPr txBox="1"/>
          <p:nvPr/>
        </p:nvSpPr>
        <p:spPr>
          <a:xfrm>
            <a:off x="7620001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Б. </a:t>
            </a:r>
            <a:r>
              <a:rPr lang="ru-RU" dirty="0" smtClean="0">
                <a:solidFill>
                  <a:schemeClr val="bg1"/>
                </a:solidFill>
              </a:rPr>
              <a:t>Шляпу</a:t>
            </a:r>
            <a:r>
              <a:rPr lang="ru-RU" dirty="0" smtClean="0">
                <a:solidFill>
                  <a:schemeClr val="bg1"/>
                </a:solidFill>
              </a:rPr>
              <a:t> 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hlinkClick r:id="" action="ppaction://noaction"/>
          </p:cNvPr>
          <p:cNvSpPr txBox="1"/>
          <p:nvPr/>
        </p:nvSpPr>
        <p:spPr>
          <a:xfrm>
            <a:off x="983673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В. </a:t>
            </a:r>
            <a:r>
              <a:rPr lang="ru-RU" dirty="0" err="1" smtClean="0">
                <a:solidFill>
                  <a:schemeClr val="bg1"/>
                </a:solidFill>
              </a:rPr>
              <a:t>Крыску</a:t>
            </a:r>
            <a:r>
              <a:rPr lang="ru-RU" dirty="0" smtClean="0">
                <a:solidFill>
                  <a:schemeClr val="bg1"/>
                </a:solidFill>
              </a:rPr>
              <a:t> Лариску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hlinkClick r:id="" action="ppaction://noaction"/>
          </p:cNvPr>
          <p:cNvSpPr txBox="1"/>
          <p:nvPr/>
        </p:nvSpPr>
        <p:spPr>
          <a:xfrm>
            <a:off x="7620000" y="6231127"/>
            <a:ext cx="4128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Г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smtClean="0">
                <a:solidFill>
                  <a:schemeClr val="bg1"/>
                </a:solidFill>
              </a:rPr>
              <a:t>Сумочку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Овал 12">
            <a:hlinkClick r:id="" action="ppaction://noaction"/>
          </p:cNvPr>
          <p:cNvSpPr/>
          <p:nvPr/>
        </p:nvSpPr>
        <p:spPr>
          <a:xfrm>
            <a:off x="540327" y="1496291"/>
            <a:ext cx="1385455" cy="900545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50" t="8636" r="26875" b="7303"/>
          <a:stretch/>
        </p:blipFill>
        <p:spPr>
          <a:xfrm>
            <a:off x="3980390" y="362175"/>
            <a:ext cx="3837730" cy="3868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22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864437" y="569426"/>
            <a:ext cx="1233054" cy="26184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711036" y="4526588"/>
            <a:ext cx="8769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Кто, согласно пословице, платит дважды? </a:t>
            </a:r>
            <a:endParaRPr lang="ru-RU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extBox 2">
            <a:hlinkClick r:id="" action="ppaction://noaction"/>
          </p:cNvPr>
          <p:cNvSpPr txBox="1"/>
          <p:nvPr/>
        </p:nvSpPr>
        <p:spPr>
          <a:xfrm>
            <a:off x="983673" y="5805055"/>
            <a:ext cx="36437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А. </a:t>
            </a:r>
            <a:r>
              <a:rPr lang="ru-RU" dirty="0" smtClean="0">
                <a:solidFill>
                  <a:schemeClr val="bg1"/>
                </a:solidFill>
              </a:rPr>
              <a:t>Злой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hlinkClick r:id="" action="ppaction://noaction"/>
          </p:cNvPr>
          <p:cNvSpPr txBox="1"/>
          <p:nvPr/>
        </p:nvSpPr>
        <p:spPr>
          <a:xfrm>
            <a:off x="7620001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Б. </a:t>
            </a:r>
            <a:r>
              <a:rPr lang="ru-RU" dirty="0" smtClean="0">
                <a:solidFill>
                  <a:schemeClr val="bg1"/>
                </a:solidFill>
              </a:rPr>
              <a:t>Богатый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hlinkClick r:id="" action="ppaction://noaction"/>
          </p:cNvPr>
          <p:cNvSpPr txBox="1"/>
          <p:nvPr/>
        </p:nvSpPr>
        <p:spPr>
          <a:xfrm>
            <a:off x="983673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В. 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Бедный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hlinkClick r:id="" action="ppaction://noaction"/>
          </p:cNvPr>
          <p:cNvSpPr txBox="1"/>
          <p:nvPr/>
        </p:nvSpPr>
        <p:spPr>
          <a:xfrm>
            <a:off x="7620001" y="6338454"/>
            <a:ext cx="4128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Г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smtClean="0">
                <a:solidFill>
                  <a:schemeClr val="bg1"/>
                </a:solidFill>
              </a:rPr>
              <a:t>Скупой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Овал 12">
            <a:hlinkClick r:id="" action="ppaction://noaction"/>
          </p:cNvPr>
          <p:cNvSpPr/>
          <p:nvPr/>
        </p:nvSpPr>
        <p:spPr>
          <a:xfrm>
            <a:off x="540327" y="1496291"/>
            <a:ext cx="1385455" cy="900545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50" t="8636" r="26875" b="7303"/>
          <a:stretch/>
        </p:blipFill>
        <p:spPr>
          <a:xfrm>
            <a:off x="3980390" y="362175"/>
            <a:ext cx="3837730" cy="3868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06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864437" y="249923"/>
            <a:ext cx="1288472" cy="33196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711036" y="4526588"/>
            <a:ext cx="8769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В какой сказке простая труженица домашнего подворья создает изделие из драгоценного металла? </a:t>
            </a:r>
            <a:endParaRPr lang="ru-RU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extBox 2">
            <a:hlinkClick r:id="" action="ppaction://noaction"/>
          </p:cNvPr>
          <p:cNvSpPr txBox="1"/>
          <p:nvPr/>
        </p:nvSpPr>
        <p:spPr>
          <a:xfrm>
            <a:off x="983673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А. </a:t>
            </a:r>
            <a:r>
              <a:rPr lang="ru-RU" dirty="0" smtClean="0">
                <a:solidFill>
                  <a:schemeClr val="bg1"/>
                </a:solidFill>
              </a:rPr>
              <a:t>Курочка Ряба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hlinkClick r:id="" action="ppaction://noaction"/>
          </p:cNvPr>
          <p:cNvSpPr txBox="1"/>
          <p:nvPr/>
        </p:nvSpPr>
        <p:spPr>
          <a:xfrm>
            <a:off x="7620001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Б. </a:t>
            </a:r>
            <a:r>
              <a:rPr lang="ru-RU" dirty="0" smtClean="0">
                <a:solidFill>
                  <a:schemeClr val="bg1"/>
                </a:solidFill>
              </a:rPr>
              <a:t>Колобок</a:t>
            </a:r>
            <a:r>
              <a:rPr lang="ru-RU" dirty="0" smtClean="0">
                <a:solidFill>
                  <a:schemeClr val="bg1"/>
                </a:solidFill>
              </a:rPr>
              <a:t> 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hlinkClick r:id="" action="ppaction://noaction"/>
          </p:cNvPr>
          <p:cNvSpPr txBox="1"/>
          <p:nvPr/>
        </p:nvSpPr>
        <p:spPr>
          <a:xfrm>
            <a:off x="983673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В. </a:t>
            </a:r>
            <a:r>
              <a:rPr lang="ru-RU" dirty="0" smtClean="0">
                <a:solidFill>
                  <a:schemeClr val="bg1"/>
                </a:solidFill>
              </a:rPr>
              <a:t>Золотой Петушок</a:t>
            </a:r>
            <a:r>
              <a:rPr lang="ru-RU" dirty="0" smtClean="0">
                <a:solidFill>
                  <a:schemeClr val="bg1"/>
                </a:solidFill>
              </a:rPr>
              <a:t> 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hlinkClick r:id="" action="ppaction://noaction"/>
          </p:cNvPr>
          <p:cNvSpPr txBox="1"/>
          <p:nvPr/>
        </p:nvSpPr>
        <p:spPr>
          <a:xfrm>
            <a:off x="7620001" y="6338454"/>
            <a:ext cx="4128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Г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smtClean="0">
                <a:solidFill>
                  <a:schemeClr val="bg1"/>
                </a:solidFill>
              </a:rPr>
              <a:t>Репка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Овал 12">
            <a:hlinkClick r:id="" action="ppaction://noaction"/>
          </p:cNvPr>
          <p:cNvSpPr/>
          <p:nvPr/>
        </p:nvSpPr>
        <p:spPr>
          <a:xfrm>
            <a:off x="540327" y="1496291"/>
            <a:ext cx="1385455" cy="900545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50" t="8636" r="26875" b="7303"/>
          <a:stretch/>
        </p:blipFill>
        <p:spPr>
          <a:xfrm>
            <a:off x="3980390" y="362175"/>
            <a:ext cx="3837730" cy="3868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514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836727" y="0"/>
            <a:ext cx="1579417" cy="27709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983673" y="4425848"/>
            <a:ext cx="96538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Герой этой сказки с помощью рекламы помог простому крестьянину стать богатым</a:t>
            </a:r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?</a:t>
            </a:r>
            <a:endParaRPr lang="ru-RU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extBox 2">
            <a:hlinkClick r:id="rId5" action="ppaction://hlinksldjump"/>
          </p:cNvPr>
          <p:cNvSpPr txBox="1"/>
          <p:nvPr/>
        </p:nvSpPr>
        <p:spPr>
          <a:xfrm>
            <a:off x="983673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А. </a:t>
            </a:r>
            <a:r>
              <a:rPr lang="ru-RU" dirty="0" smtClean="0">
                <a:solidFill>
                  <a:schemeClr val="bg1"/>
                </a:solidFill>
              </a:rPr>
              <a:t>Золушка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hlinkClick r:id="" action="ppaction://noaction"/>
          </p:cNvPr>
          <p:cNvSpPr txBox="1"/>
          <p:nvPr/>
        </p:nvSpPr>
        <p:spPr>
          <a:xfrm>
            <a:off x="7620001" y="5805055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Б. </a:t>
            </a:r>
            <a:r>
              <a:rPr lang="ru-RU" dirty="0" smtClean="0">
                <a:solidFill>
                  <a:schemeClr val="bg1"/>
                </a:solidFill>
              </a:rPr>
              <a:t>Красная Шапочка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hlinkClick r:id="" action="ppaction://noaction"/>
          </p:cNvPr>
          <p:cNvSpPr txBox="1"/>
          <p:nvPr/>
        </p:nvSpPr>
        <p:spPr>
          <a:xfrm>
            <a:off x="983673" y="6369627"/>
            <a:ext cx="3643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В. </a:t>
            </a:r>
            <a:r>
              <a:rPr lang="ru-RU" dirty="0" smtClean="0">
                <a:solidFill>
                  <a:schemeClr val="bg1"/>
                </a:solidFill>
              </a:rPr>
              <a:t>Кот в сапогах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hlinkClick r:id="" action="ppaction://noaction"/>
          </p:cNvPr>
          <p:cNvSpPr txBox="1"/>
          <p:nvPr/>
        </p:nvSpPr>
        <p:spPr>
          <a:xfrm>
            <a:off x="7620001" y="6338454"/>
            <a:ext cx="4128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Г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smtClean="0">
                <a:solidFill>
                  <a:schemeClr val="bg1"/>
                </a:solidFill>
              </a:rPr>
              <a:t>Серебряное копытце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Овал 12">
            <a:hlinkClick r:id="" action="ppaction://noaction"/>
          </p:cNvPr>
          <p:cNvSpPr/>
          <p:nvPr/>
        </p:nvSpPr>
        <p:spPr>
          <a:xfrm>
            <a:off x="540327" y="1496291"/>
            <a:ext cx="1385455" cy="900545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50" t="8636" r="26875" b="7303"/>
          <a:stretch/>
        </p:blipFill>
        <p:spPr>
          <a:xfrm>
            <a:off x="3980390" y="362175"/>
            <a:ext cx="3837730" cy="3868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080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864437" y="3906982"/>
            <a:ext cx="1163782" cy="23552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034145" y="484909"/>
            <a:ext cx="60267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+mj-lt"/>
              </a:rPr>
              <a:t>Добро пожаловать в интеллектуальную игру: 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  <a:latin typeface="+mj-lt"/>
              </a:rPr>
              <a:t>«Кто хочет стать миллионером?»</a:t>
            </a:r>
            <a:endParaRPr lang="ru-RU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48290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75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402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13164" y="1039091"/>
            <a:ext cx="965661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solidFill>
                  <a:schemeClr val="accent2"/>
                </a:solidFill>
              </a:rPr>
              <a:t>Поздравляем вы выиграли 1000000 баллов!!!!</a:t>
            </a:r>
          </a:p>
        </p:txBody>
      </p:sp>
    </p:spTree>
    <p:extLst>
      <p:ext uri="{BB962C8B-B14F-4D97-AF65-F5344CB8AC3E}">
        <p14:creationId xmlns:p14="http://schemas.microsoft.com/office/powerpoint/2010/main" val="414310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864437" y="3906982"/>
            <a:ext cx="1163782" cy="23552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713018" y="1413164"/>
            <a:ext cx="50984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+mj-lt"/>
              </a:rPr>
              <a:t>Познакомимся с правилами </a:t>
            </a:r>
            <a:endParaRPr lang="ru-RU" sz="2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33260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864437" y="3906982"/>
            <a:ext cx="1163782" cy="23552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034145" y="484909"/>
            <a:ext cx="60267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+mj-lt"/>
              </a:rPr>
              <a:t>Вам будут даны вопросы и четыре варианта ответа, один из которых верный </a:t>
            </a:r>
            <a:endParaRPr lang="ru-RU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94848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864437" y="3906982"/>
            <a:ext cx="1163782" cy="23552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034145" y="484909"/>
            <a:ext cx="60267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+mj-lt"/>
              </a:rPr>
              <a:t>За каждый правильный ответ вы получите баллы и подниметесь по лесенке </a:t>
            </a:r>
          </a:p>
        </p:txBody>
      </p:sp>
      <p:sp>
        <p:nvSpPr>
          <p:cNvPr id="2" name="Стрелка вправо 1"/>
          <p:cNvSpPr/>
          <p:nvPr/>
        </p:nvSpPr>
        <p:spPr>
          <a:xfrm>
            <a:off x="8534400" y="3676497"/>
            <a:ext cx="1052946" cy="3274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523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864437" y="3906982"/>
            <a:ext cx="1163782" cy="23552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034145" y="484909"/>
            <a:ext cx="60267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+mj-lt"/>
              </a:rPr>
              <a:t>У вас будет возможность 3 раза получить несгораемую сумму баллов, они выделены белым цветом </a:t>
            </a:r>
          </a:p>
        </p:txBody>
      </p:sp>
      <p:sp>
        <p:nvSpPr>
          <p:cNvPr id="2" name="Стрелка вправо 1"/>
          <p:cNvSpPr/>
          <p:nvPr/>
        </p:nvSpPr>
        <p:spPr>
          <a:xfrm>
            <a:off x="8756073" y="2743200"/>
            <a:ext cx="1108364" cy="2679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445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864437" y="3906982"/>
            <a:ext cx="1163782" cy="23552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082636" y="1381399"/>
            <a:ext cx="6026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+mj-lt"/>
              </a:rPr>
              <a:t>У вас есть три бонуса </a:t>
            </a:r>
            <a:endParaRPr lang="ru-RU" sz="3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71888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6199"/>
            <a:ext cx="12192000" cy="7010399"/>
          </a:xfrm>
          <a:prstGeom prst="rect">
            <a:avLst/>
          </a:prstGeom>
        </p:spPr>
      </p:pic>
      <p:pic>
        <p:nvPicPr>
          <p:cNvPr id="9" name="Рисунок 15" descr="подсказки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72" y="380847"/>
            <a:ext cx="170497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864437" y="3906982"/>
            <a:ext cx="1163782" cy="23552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167745" y="484909"/>
            <a:ext cx="3893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+mj-lt"/>
              </a:rPr>
              <a:t>1 право на ошибку </a:t>
            </a:r>
            <a:endParaRPr lang="ru-RU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Стрелка вправо 1"/>
          <p:cNvSpPr/>
          <p:nvPr/>
        </p:nvSpPr>
        <p:spPr>
          <a:xfrm flipH="1">
            <a:off x="2258290" y="609599"/>
            <a:ext cx="1274619" cy="5680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822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644</TotalTime>
  <Words>522</Words>
  <Application>Microsoft Office PowerPoint</Application>
  <PresentationFormat>Широкоэкранный</PresentationFormat>
  <Paragraphs>104</Paragraphs>
  <Slides>30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4" baseType="lpstr">
      <vt:lpstr>Arial</vt:lpstr>
      <vt:lpstr>Calibri</vt:lpstr>
      <vt:lpstr>Calibri Light</vt:lpstr>
      <vt:lpstr>Тема Office</vt:lpstr>
      <vt:lpstr>Интеллектуально - финансовая игра  «Кто хочет стать миллионером?»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Strelschoh_22</dc:creator>
  <cp:lastModifiedBy>Пользователь</cp:lastModifiedBy>
  <cp:revision>40</cp:revision>
  <dcterms:created xsi:type="dcterms:W3CDTF">2023-11-02T05:38:13Z</dcterms:created>
  <dcterms:modified xsi:type="dcterms:W3CDTF">2025-05-26T08:49:32Z</dcterms:modified>
</cp:coreProperties>
</file>