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2" r:id="rId5"/>
    <p:sldId id="270" r:id="rId6"/>
    <p:sldId id="263" r:id="rId7"/>
    <p:sldId id="269" r:id="rId8"/>
    <p:sldId id="268" r:id="rId9"/>
    <p:sldId id="265" r:id="rId10"/>
    <p:sldId id="272" r:id="rId11"/>
    <p:sldId id="271" r:id="rId12"/>
    <p:sldId id="266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3380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6904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117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978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456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371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0799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13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643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1916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682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D05C0-BE0C-43CD-87D5-F78B851FFD99}" type="datetimeFigureOut">
              <a:rPr lang="ru-RU" smtClean="0"/>
              <a:t>17.04.2025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95B5E-7EEC-497B-A1AA-3CAFDFFF45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1804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5920" y="801788"/>
            <a:ext cx="8778239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СТЕНДОВАЯ</a:t>
            </a:r>
            <a:r>
              <a:rPr kumimoji="0" lang="ru-RU" sz="4400" b="0" i="0" u="none" strike="noStrike" kern="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 ЗАЩИТА </a:t>
            </a:r>
            <a: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УРОКА</a:t>
            </a:r>
            <a:endParaRPr kumimoji="0" lang="en-US" sz="44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eorgia" panose="02040502050405020303" pitchFamily="18" charset="0"/>
              <a:ea typeface="+mj-ea"/>
              <a:cs typeface="+mj-cs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kern="0" dirty="0">
                <a:solidFill>
                  <a:prstClr val="black"/>
                </a:solidFill>
                <a:latin typeface="Georgia" panose="02040502050405020303" pitchFamily="18" charset="0"/>
                <a:ea typeface="+mj-ea"/>
                <a:cs typeface="+mj-cs"/>
              </a:rPr>
              <a:t>во _</a:t>
            </a:r>
            <a:r>
              <a:rPr lang="ru-RU" sz="4400" u="sng" kern="0" dirty="0">
                <a:solidFill>
                  <a:prstClr val="black"/>
                </a:solidFill>
                <a:latin typeface="Georgia" panose="02040502050405020303" pitchFamily="18" charset="0"/>
                <a:ea typeface="+mj-ea"/>
                <a:cs typeface="+mj-cs"/>
              </a:rPr>
              <a:t>2</a:t>
            </a:r>
            <a:r>
              <a:rPr lang="ru-RU" sz="4400" kern="0" dirty="0">
                <a:solidFill>
                  <a:prstClr val="black"/>
                </a:solidFill>
                <a:latin typeface="Georgia" panose="02040502050405020303" pitchFamily="18" charset="0"/>
                <a:ea typeface="+mj-ea"/>
                <a:cs typeface="+mj-cs"/>
              </a:rPr>
              <a:t>_ классе</a:t>
            </a:r>
            <a: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/>
            </a:r>
            <a:b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/>
            </a:r>
            <a:b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r>
              <a:rPr kumimoji="0" lang="ru-RU" sz="44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по теме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sng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«Буквенные выражения. Уравнения»</a:t>
            </a:r>
            <a:endParaRPr kumimoji="0" lang="ru-RU" sz="1800" b="0" i="0" u="sng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987039" y="4923687"/>
            <a:ext cx="6096000" cy="137268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1600" b="1" spc="150" dirty="0">
                <a:ln w="11430"/>
                <a:solidFill>
                  <a:srgbClr val="A5D028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Муниципальное общеобразовательное учреждение Южно-Дубровинская средняя общеобразовательная школа</a:t>
            </a:r>
          </a:p>
          <a:p>
            <a:pPr lvl="0" algn="ctr">
              <a:spcBef>
                <a:spcPct val="20000"/>
              </a:spcBef>
            </a:pPr>
            <a:r>
              <a:rPr lang="ru-RU" sz="1600" b="1" spc="150" dirty="0">
                <a:ln w="11430"/>
                <a:solidFill>
                  <a:srgbClr val="A5D028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itchFamily="18" charset="0"/>
              </a:rPr>
              <a:t>Никитина Ирина Валерьевна, учитель начальных классов</a:t>
            </a:r>
          </a:p>
        </p:txBody>
      </p:sp>
    </p:spTree>
    <p:extLst>
      <p:ext uri="{BB962C8B-B14F-4D97-AF65-F5344CB8AC3E}">
        <p14:creationId xmlns:p14="http://schemas.microsoft.com/office/powerpoint/2010/main" val="6463635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4589" y="486958"/>
            <a:ext cx="95358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Изучение нового материала</a:t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968086"/>
              </p:ext>
            </p:extLst>
          </p:nvPr>
        </p:nvGraphicFramePr>
        <p:xfrm>
          <a:off x="646612" y="1811384"/>
          <a:ext cx="10911840" cy="4830070"/>
        </p:xfrm>
        <a:graphic>
          <a:graphicData uri="http://schemas.openxmlformats.org/drawingml/2006/table">
            <a:tbl>
              <a:tblPr/>
              <a:tblGrid>
                <a:gridCol w="3971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3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27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2.Объяснение учителя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Математики решили заменить «окошки» латинскими буквами.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При записи буквенного выражения используются буквы латинского алфавита.</a:t>
                      </a: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а) Историческая справка.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б)Чтение  букв латинского алфавита.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(Вывешиваю таблицу некоторых букв латинского  алфавита)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-Найдите  сходство в написании букв латинского, русского, английского алфавитов.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– Чтобы вы легче и быстрее их запомнили, возле каждой буквы написано ее название.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-Ребята, остальные буквы латинского алфавита написаны в  учебнике  на с. 96 и с ними можно познакомиться самостоятельно 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Сообщение делает специально подготовленный ученик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Таблица  на доске.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Дети хором читают название букв.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37492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4589" y="486958"/>
            <a:ext cx="95358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Изучение нового материала</a:t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632311"/>
              </p:ext>
            </p:extLst>
          </p:nvPr>
        </p:nvGraphicFramePr>
        <p:xfrm>
          <a:off x="646612" y="1811384"/>
          <a:ext cx="10911840" cy="5008046"/>
        </p:xfrm>
        <a:graphic>
          <a:graphicData uri="http://schemas.openxmlformats.org/drawingml/2006/table">
            <a:tbl>
              <a:tblPr/>
              <a:tblGrid>
                <a:gridCol w="3971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3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27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в) Упражнение в письме строчных букв латинского алфавита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Учитель пишет с объяснением на доске:  a, b, c, d, k, l, x.</a:t>
                      </a: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г) Упражнение в чтении буквенных выражений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Ребята, а как вы думаете, как читаются буквенные выражения?</a:t>
                      </a:r>
                    </a:p>
                    <a:p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На доске записаны выражения. Прочитайте их.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8 + 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d     с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– 5     7 – 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х     k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+ 2	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k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+ 2	7 – 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х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д) Упражнение в решении буквенных выражений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-- Как же  решать буквенные выражения, какие будут предположения?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Посмотрите, как            правильно оформлять запись  при нахождении значений буквенных выражений.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Дети  записывают в </a:t>
                      </a: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тетрадь:a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, b, c, d, k, l, x.</a:t>
                      </a:r>
                    </a:p>
                    <a:p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Так же как и числовые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Чтение «цепочкой»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8 плюс дэ; </a:t>
                      </a: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цэ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минус 5;7 минус </a:t>
                      </a: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икс;ка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плюс 2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Вместо буквы надо подставить число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Дети записывают вместе с учителем              х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+7,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при х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=10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Если 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+7, то 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х</a:t>
                      </a:r>
                      <a:r>
                        <a:rPr lang="ru-RU" sz="14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+7=10+7=17.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0208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1750" y="487553"/>
            <a:ext cx="92223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Самоконтроль и самооценка</a:t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1061682"/>
              </p:ext>
            </p:extLst>
          </p:nvPr>
        </p:nvGraphicFramePr>
        <p:xfrm>
          <a:off x="690154" y="1767841"/>
          <a:ext cx="10911840" cy="4847487"/>
        </p:xfrm>
        <a:graphic>
          <a:graphicData uri="http://schemas.openxmlformats.org/drawingml/2006/table">
            <a:tbl>
              <a:tblPr/>
              <a:tblGrid>
                <a:gridCol w="3971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3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8018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-Ребята, предлагаю вам  поработать в парах.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 вас на партах карточки разного цвета.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На карточке синего цвета задание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сложнее и объёмнее, зелёного-задание легче. Выберите для своей пары задание и выполните его сообща.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Работа в парах по  карточкам: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Дети выберите для своей пары задание и выполните его сообща.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Фронтальная, индивидуальная, парная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73646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6217" y="0"/>
            <a:ext cx="863019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/>
            </a:r>
            <a:b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Рефлексия учебной деятельности</a:t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146065"/>
              </p:ext>
            </p:extLst>
          </p:nvPr>
        </p:nvGraphicFramePr>
        <p:xfrm>
          <a:off x="705394" y="1739649"/>
          <a:ext cx="10911840" cy="4824536"/>
        </p:xfrm>
        <a:graphic>
          <a:graphicData uri="http://schemas.openxmlformats.org/drawingml/2006/table">
            <a:tbl>
              <a:tblPr/>
              <a:tblGrid>
                <a:gridCol w="3971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3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72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Оцени свою работу на уроке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“Букет настроения”: если вам на уроке было всё понятно, прикрепите к вазе голубой цветок, а если испытывали трудности – красный цветок.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Дети выбирают цветок и крепят его к вазе на доске.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Индивидуальная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6589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58240" y="1187457"/>
            <a:ext cx="105942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3200" b="1" dirty="0">
                <a:solidFill>
                  <a:prstClr val="black"/>
                </a:solidFill>
                <a:latin typeface="Georgia" panose="02040502050405020303" pitchFamily="18" charset="0"/>
                <a:cs typeface="Times New Roman" pitchFamily="18" charset="0"/>
              </a:rPr>
              <a:t>Тип урока</a:t>
            </a:r>
            <a:r>
              <a:rPr lang="en-US" sz="3200" b="1" dirty="0">
                <a:solidFill>
                  <a:prstClr val="black"/>
                </a:solidFill>
                <a:latin typeface="Georgia" panose="02040502050405020303" pitchFamily="18" charset="0"/>
                <a:cs typeface="Times New Roman" pitchFamily="18" charset="0"/>
              </a:rPr>
              <a:t>:</a:t>
            </a:r>
            <a:r>
              <a:rPr lang="ru-RU" sz="3200" b="1" dirty="0">
                <a:solidFill>
                  <a:prstClr val="black"/>
                </a:solidFill>
                <a:latin typeface="Georgia" panose="02040502050405020303" pitchFamily="18" charset="0"/>
                <a:cs typeface="Times New Roman" pitchFamily="18" charset="0"/>
              </a:rPr>
              <a:t> урок открытия новых знаний</a:t>
            </a:r>
          </a:p>
          <a:p>
            <a:pPr lvl="0" algn="ctr"/>
            <a:endParaRPr lang="ru-RU" sz="3200" b="1" dirty="0">
              <a:solidFill>
                <a:prstClr val="black"/>
              </a:solidFill>
              <a:latin typeface="Georgia" panose="02040502050405020303" pitchFamily="18" charset="0"/>
              <a:cs typeface="Times New Roman" pitchFamily="18" charset="0"/>
            </a:endParaRPr>
          </a:p>
          <a:p>
            <a:pPr lvl="0" algn="just"/>
            <a:r>
              <a:rPr lang="ru-RU" sz="3200" b="1" dirty="0">
                <a:solidFill>
                  <a:prstClr val="black"/>
                </a:solidFill>
                <a:latin typeface="Georgia" panose="02040502050405020303" pitchFamily="18" charset="0"/>
                <a:cs typeface="Times New Roman" pitchFamily="18" charset="0"/>
              </a:rPr>
              <a:t>Цель урока: усвоение обучающимися понятий «буквенные выражения»</a:t>
            </a:r>
          </a:p>
          <a:p>
            <a:pPr lvl="0" algn="just"/>
            <a:endParaRPr lang="ru-RU" sz="3200" b="1" dirty="0">
              <a:solidFill>
                <a:prstClr val="black"/>
              </a:solidFill>
              <a:latin typeface="Georgia" panose="02040502050405020303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750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8348259"/>
              </p:ext>
            </p:extLst>
          </p:nvPr>
        </p:nvGraphicFramePr>
        <p:xfrm>
          <a:off x="594360" y="452845"/>
          <a:ext cx="11144794" cy="5871041"/>
        </p:xfrm>
        <a:graphic>
          <a:graphicData uri="http://schemas.openxmlformats.org/drawingml/2006/table">
            <a:tbl>
              <a:tblPr firstRow="1" firstCol="1" bandRow="1"/>
              <a:tblGrid>
                <a:gridCol w="27170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08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11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058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52975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Личностные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УУД</a:t>
                      </a:r>
                      <a:endParaRPr lang="ru-RU" sz="2000" b="1" i="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Calibri"/>
                          <a:cs typeface="Times New Roman"/>
                        </a:rPr>
                        <a:t>Познавательные УУД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Коммуникативные УУД</a:t>
                      </a:r>
                      <a:endParaRPr lang="ru-RU" sz="2000" b="1" i="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Регулятивные УУД</a:t>
                      </a:r>
                      <a:endParaRPr lang="ru-RU" sz="2000" b="1" i="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i="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</a:rPr>
                        <a:t> </a:t>
                      </a:r>
                      <a:endParaRPr lang="ru-RU" sz="2000" b="1" i="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614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400" b="1" dirty="0">
                          <a:effectLst/>
                          <a:latin typeface="Georgia" panose="02040502050405020303" pitchFamily="18" charset="0"/>
                        </a:rPr>
                        <a:t> 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развитие мотивов учебной деятельности и формирование личностного смысла учения;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укрепление здоровья младших школьников, развитие мелкой и общей моторики детей;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умение чётко структурировать полученные знания;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характеризовать свои успехи в изучении математики, стремиться углублять свои математические знания и умения, намечать пути устранения трудностей;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ориентация на социальные мотивы, на понимание причин успеха или неудач.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структурировать знания, выбор наиболее эффективного способа решения задачи;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овладение логическими операциями анализа и сопоставление;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умение анализировать, планировать, воспроизводить информацию, необходимую для решения учебной задачи;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отбор и структурирования  необходимой информации, оценка процесса и результатов деятельности.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умение выражать свои мысли умение участвовать в учебном диалоге, правильно строить своё высказывание, управлять поведением партнера при работе в паре;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умения слушать и понимать других;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умение сформулировать проблему, сотрудничество в поиске информации, способов решения учебной задачи.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самонастрой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, установка на целенаправленную деятельность, самоконтроль и самооценка;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умение определять и формулировать цель на уроке с помощью учителя;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умение планировать;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самостоятельное выполнение учащимися задания на новый способ действия;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рефлексия чужой и своей деятельности;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коррекция своих действий и оценки успешности усвоения;</a:t>
                      </a:r>
                    </a:p>
                    <a:p>
                      <a:pPr marL="285750" indent="-285750">
                        <a:buFont typeface="Wingdings" panose="05000000000000000000" pitchFamily="2" charset="2"/>
                        <a:buChar char="ü"/>
                      </a:pP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волевая саморегуляция, выделение и осознание учащимися того, что уже усвоено и над чем ещё надо работать, прогнозирование своей деятельности.</a:t>
                      </a:r>
                    </a:p>
                  </a:txBody>
                  <a:tcPr marL="68580" marR="68580" marT="0" marB="0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02332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6811" y="70731"/>
            <a:ext cx="79248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 </a:t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Мотивационно-целевой этап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/>
            </a:r>
            <a:b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7498254"/>
              </p:ext>
            </p:extLst>
          </p:nvPr>
        </p:nvGraphicFramePr>
        <p:xfrm>
          <a:off x="679269" y="1808208"/>
          <a:ext cx="10911840" cy="4824536"/>
        </p:xfrm>
        <a:graphic>
          <a:graphicData uri="http://schemas.openxmlformats.org/drawingml/2006/table">
            <a:tbl>
              <a:tblPr/>
              <a:tblGrid>
                <a:gridCol w="3971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3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72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Приветствие учащихся. Эмоциональный настрой на продуктивную работу на уроке</a:t>
                      </a:r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.</a:t>
                      </a:r>
                      <a:endParaRPr lang="ru-RU" sz="18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Прозвенел звонок для нас,</a:t>
                      </a:r>
                    </a:p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Встали все у парт красиво,</a:t>
                      </a:r>
                    </a:p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Поздоровались учтиво,</a:t>
                      </a:r>
                    </a:p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Тихо сели, спинки прямо.</a:t>
                      </a:r>
                    </a:p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Все с улыбочкой вздохнем</a:t>
                      </a:r>
                    </a:p>
                    <a:p>
                      <a:r>
                        <a:rPr lang="ru-RU" sz="1800" i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И наш урок начнем.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Дети, оцените свою готовность к уроку.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-Откройте тетради и запишите число, классная работа.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Учебная организация учащихся (наличие на рабочем месте учебника, дневника, принадлежностей), правильность посадки.</a:t>
                      </a:r>
                    </a:p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Дети открывают тетради, записывают число, классная работа.</a:t>
                      </a: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Фронтальная, индивидуальная</a:t>
                      </a: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253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46811" y="70731"/>
            <a:ext cx="792480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 </a:t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Мотивационно-целевой этап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/>
            </a:r>
            <a:b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313598"/>
              </p:ext>
            </p:extLst>
          </p:nvPr>
        </p:nvGraphicFramePr>
        <p:xfrm>
          <a:off x="679269" y="1808208"/>
          <a:ext cx="10911840" cy="5002512"/>
        </p:xfrm>
        <a:graphic>
          <a:graphicData uri="http://schemas.openxmlformats.org/drawingml/2006/table">
            <a:tbl>
              <a:tblPr/>
              <a:tblGrid>
                <a:gridCol w="3971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3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72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На доске записаны выражения: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 58 + 2   70 - 20      30 + а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-Значения  каких выражений мы можем найти?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-Запишите эти выражения в тетрадь и найдите их значение.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Соблюдаем правила посадки при письме.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-Прочитайте выражения, которые вы записали?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-Как называются такие  выражения? Почему?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-Значение  какого выражения вы не смогли найти? Прочитайте его. Почему?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-Что такое а?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-Как вы думаете, как могут называться выражения, в записи которых есть буква?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-Попробуйте сформулировать тему урока.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-Предположите,  какие у нас задачи, цели урока?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800" kern="1200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58 + 2   70-20     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58+2=60, 70-20=50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 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Числовые. Они составлены из чисел, знаков математических действий.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58+а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Буква.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Буквенные.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Буквенные выражения.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Знать, что такое “Буквенные выражения”, научиться их читать, писать и решать.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22473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4594" y="0"/>
            <a:ext cx="8717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Актуализация опорных знаний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694089"/>
                  </p:ext>
                </p:extLst>
              </p:nvPr>
            </p:nvGraphicFramePr>
            <p:xfrm>
              <a:off x="635726" y="1825625"/>
              <a:ext cx="10911840" cy="4824536"/>
            </p:xfrm>
            <a:graphic>
              <a:graphicData uri="http://schemas.openxmlformats.org/drawingml/2006/table">
                <a:tbl>
                  <a:tblPr/>
                  <a:tblGrid>
                    <a:gridCol w="50814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9964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307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85723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400" b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Деятельность учителя</a:t>
                          </a:r>
                          <a:endParaRPr kumimoji="0" lang="ru-RU" sz="24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Georgia" panose="02040502050405020303" pitchFamily="18" charset="0"/>
                          </a:endParaRP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400" b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Деятельность обучающихся</a:t>
                          </a:r>
                          <a:endParaRPr kumimoji="0" lang="ru-RU" sz="24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Georgia" panose="02040502050405020303" pitchFamily="18" charset="0"/>
                          </a:endParaRP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4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Форма работы</a:t>
                          </a: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7304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ru-RU" sz="1400" b="1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1)Минутка каллиграфии.</a:t>
                          </a:r>
                          <a:endParaRPr lang="ru-RU" sz="1400" kern="1200" dirty="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-Какие цифры будем прописывать, вы узнаете, отгадав загадки: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а) Эта цифра просто чудо.</a:t>
                          </a:r>
                          <a:b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</a:br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У нее родня повсюду.</a:t>
                          </a:r>
                          <a:b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</a:br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Даже в алфавите есть,</a:t>
                          </a:r>
                          <a:b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</a:br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У нее сестра-близнец.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б) Циферка, как бегемотик,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Круглый у неё животик,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Шейку ловко изгибает,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За </a:t>
                          </a:r>
                          <a:r>
                            <a:rPr lang="ru-RU" sz="1400" kern="1200" dirty="0" err="1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пятёркою</a:t>
                          </a:r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 ступает. 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Какие двузначные числа можем составить их них?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Сколько в каждом десятков и единиц?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Что общего у этих чисел? 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 Запишите их, начиная с наибольшего. 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-Одинакова ли роль цифры 6 в числах 36 и 63? Докажите</a:t>
                          </a:r>
                          <a14:m>
                            <m:oMath xmlns:m="http://schemas.openxmlformats.org/officeDocument/2006/math">
                              <m:r>
                                <a:rPr lang="ru-RU" sz="1400" i="1" kern="1200">
                                  <a:solidFill>
                                    <a:schemeClr val="tx1"/>
                                  </a:solidFill>
                                  <a:effectLst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?</m:t>
                              </m:r>
                            </m:oMath>
                          </a14:m>
                          <a:endParaRPr lang="ru-RU" sz="1400" kern="1200" dirty="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-Постарайтесь красиво записать данные цифры.</a:t>
                          </a:r>
                          <a:endParaRPr lang="ru-RU" sz="900" kern="1200" dirty="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ru-RU" sz="1800" kern="1200" dirty="0">
                              <a:solidFill>
                                <a:schemeClr val="tx1"/>
                              </a:solidFill>
                              <a:effectLst/>
                              <a:latin typeface="Calibri"/>
                              <a:ea typeface="+mn-ea"/>
                              <a:cs typeface="+mn-cs"/>
                            </a:rPr>
                            <a:t> </a:t>
                          </a:r>
                          <a:endParaRPr lang="ru-RU" sz="1400" kern="1200" dirty="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Ответы учащихся: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Это цифра 3.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Это цифра  6.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33 66 36 63 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3 дес.3 ед.,6 дес.6 ед.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3 дес.6 ед.,6 дес.3 ед.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Эти числа двузначные.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66, 63, 36, 33.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Нет. 36:6 – это количество единиц; 63: 6 - это количество десятков.</a:t>
                          </a: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4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Фронтальная, индивидуальная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ru-RU" sz="2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Georgia" panose="02040502050405020303" pitchFamily="18" charset="0"/>
                          </a:endParaRP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4694089"/>
                  </p:ext>
                </p:extLst>
              </p:nvPr>
            </p:nvGraphicFramePr>
            <p:xfrm>
              <a:off x="635726" y="1825625"/>
              <a:ext cx="10911840" cy="4824536"/>
            </p:xfrm>
            <a:graphic>
              <a:graphicData uri="http://schemas.openxmlformats.org/drawingml/2006/table">
                <a:tbl>
                  <a:tblPr/>
                  <a:tblGrid>
                    <a:gridCol w="5081493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99643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03070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857232"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400" b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Деятельность учителя</a:t>
                          </a:r>
                          <a:endParaRPr kumimoji="0" lang="ru-RU" sz="24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Georgia" panose="02040502050405020303" pitchFamily="18" charset="0"/>
                          </a:endParaRP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400" b="1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Деятельность обучающихся</a:t>
                          </a:r>
                          <a:endParaRPr kumimoji="0" lang="ru-RU" sz="2400" b="1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FF0000"/>
                            </a:solidFill>
                            <a:effectLst/>
                            <a:latin typeface="Georgia" panose="02040502050405020303" pitchFamily="18" charset="0"/>
                          </a:endParaRP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400" b="1" i="0" u="none" strike="noStrike" cap="none" normalizeH="0" baseline="0" dirty="0">
                              <a:ln>
                                <a:noFill/>
                              </a:ln>
                              <a:solidFill>
                                <a:srgbClr val="FF0000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Форма работы</a:t>
                          </a: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96730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360" t="-22888" r="-114988" b="-307"/>
                          </a:stretch>
                        </a:blip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tx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r>
                            <a:rPr lang="ru-RU" sz="1800" kern="1200" dirty="0">
                              <a:solidFill>
                                <a:schemeClr val="tx1"/>
                              </a:solidFill>
                              <a:effectLst/>
                              <a:latin typeface="Calibri"/>
                              <a:ea typeface="+mn-ea"/>
                              <a:cs typeface="+mn-cs"/>
                            </a:rPr>
                            <a:t> </a:t>
                          </a:r>
                          <a:endParaRPr lang="ru-RU" sz="1400" kern="1200" dirty="0">
                            <a:solidFill>
                              <a:schemeClr val="tx1"/>
                            </a:solidFill>
                            <a:effectLst/>
                            <a:latin typeface="Georgia" panose="02040502050405020303" pitchFamily="18" charset="0"/>
                            <a:ea typeface="+mn-ea"/>
                            <a:cs typeface="+mn-cs"/>
                          </a:endParaRP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Ответы учащихся: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Это цифра 3.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Это цифра  6.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33 66 36 63 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 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3 дес.3 ед.,6 дес.6 ед.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3 дес.6 ед.,6 дес.3 ед.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Эти числа двузначные.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66, 63, 36, 33.</a:t>
                          </a:r>
                        </a:p>
                        <a:p>
                          <a:r>
                            <a:rPr lang="ru-RU" sz="1400" kern="1200" dirty="0">
                              <a:solidFill>
                                <a:schemeClr val="tx1"/>
                              </a:solidFill>
                              <a:effectLst/>
                              <a:latin typeface="Georgia" panose="02040502050405020303" pitchFamily="18" charset="0"/>
                              <a:ea typeface="+mn-ea"/>
                              <a:cs typeface="+mn-cs"/>
                            </a:rPr>
                            <a:t>Нет. 36:6 – это количество единиц; 63: 6 - это количество десятков.</a:t>
                          </a: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tc>
                      <a:txBody>
                        <a:bodyPr/>
                        <a:lstStyle>
                          <a:lvl1pPr marL="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1pPr>
                          <a:lvl2pPr marL="457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2pPr>
                          <a:lvl3pPr marL="914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3pPr>
                          <a:lvl4pPr marL="1371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4pPr>
                          <a:lvl5pPr marL="18288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5pPr>
                          <a:lvl6pPr marL="22860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6pPr>
                          <a:lvl7pPr marL="27432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7pPr>
                          <a:lvl8pPr marL="32004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8pPr>
                          <a:lvl9pPr marL="3657600" algn="l" defTabSz="914400" rtl="0" eaLnBrk="1" latinLnBrk="0" hangingPunct="1">
                            <a:defRPr sz="1800" kern="1200">
                              <a:solidFill>
                                <a:schemeClr val="dk1"/>
                              </a:solidFill>
                              <a:latin typeface="Calibri"/>
                            </a:defRPr>
                          </a:lvl9pPr>
                        </a:lstStyle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0" lang="ru-RU" sz="1400" b="0" i="0" u="none" strike="noStrike" cap="none" normalizeH="0" baseline="0" dirty="0" smtClean="0">
                              <a:ln>
                                <a:noFill/>
                              </a:ln>
                              <a:solidFill>
                                <a:srgbClr val="000000"/>
                              </a:solidFill>
                              <a:effectLst/>
                              <a:latin typeface="Georgia" panose="02040502050405020303" pitchFamily="18" charset="0"/>
                            </a:rPr>
                            <a:t>Фронтальная, индивидуальная</a:t>
                          </a:r>
                        </a:p>
                        <a:p>
                          <a:pPr marL="0" marR="0" lvl="0" indent="0" algn="l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endParaRPr kumimoji="0" lang="ru-RU" sz="2400" b="0" i="0" u="none" strike="noStrike" cap="none" normalizeH="0" baseline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latin typeface="Georgia" panose="02040502050405020303" pitchFamily="18" charset="0"/>
                          </a:endParaRPr>
                        </a:p>
                      </a:txBody>
                      <a:tcPr horzOverflow="overflow">
                        <a:lnL w="12700" cmpd="sng">
                          <a:solidFill>
                            <a:sysClr val="windowText" lastClr="000000"/>
                          </a:solidFill>
                        </a:lnL>
                        <a:lnR w="12700" cmpd="sng">
                          <a:solidFill>
                            <a:sysClr val="windowText" lastClr="000000"/>
                          </a:solidFill>
                        </a:lnR>
                        <a:lnT w="12700" cmpd="sng">
                          <a:solidFill>
                            <a:sysClr val="windowText" lastClr="000000"/>
                          </a:solidFill>
                        </a:lnT>
                        <a:lnB w="12700" cmpd="sng">
                          <a:solidFill>
                            <a:sysClr val="windowText" lastClr="000000"/>
                          </a:solidFill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solidFill>
                          <a:sysClr val="windowText" lastClr="000000">
                            <a:tint val="20000"/>
                          </a:sys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3346602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4594" y="0"/>
            <a:ext cx="8717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Актуализация опорных знаний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154358"/>
              </p:ext>
            </p:extLst>
          </p:nvPr>
        </p:nvGraphicFramePr>
        <p:xfrm>
          <a:off x="635726" y="1784412"/>
          <a:ext cx="10911840" cy="5043725"/>
        </p:xfrm>
        <a:graphic>
          <a:graphicData uri="http://schemas.openxmlformats.org/drawingml/2006/table">
            <a:tbl>
              <a:tblPr/>
              <a:tblGrid>
                <a:gridCol w="3971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3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42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7943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2) Индивидуальная  работа по карточкам.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3) Устный счёт.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Математическая разминка.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Сколько ушей у трёх котов?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Сколько лап у двух медвежат?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-У семи братьев по одной сестре.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Сколько всего сестёр?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У бабушки Даши внучка Маша, кот Пушок и собака Дружок. Сколько всего внуков у бабушки?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Над рекой летели птицы: голубь, щука, 2 синицы, 2 стрижа и 5 угрей. Сколько птиц? Ответь скорей!</a:t>
                      </a: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3) Продолжите числовой ряд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90, 80, 70, 60,…, …, …, …, … 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15, 26, 37, 48, …, …, …, … 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l"/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Учащихся работают по карточкам.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 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6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  8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  Одна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Одна внучка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  5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В 1 ряду каждое последующее число уменьшается на 10 : 50, 40, 30, 20, 10.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Во втором ряду каждое последующее число увеличивается на 11: 59, 70, 81, 92.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6268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4594" y="0"/>
            <a:ext cx="8717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Актуализация опорных знаний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349073"/>
              </p:ext>
            </p:extLst>
          </p:nvPr>
        </p:nvGraphicFramePr>
        <p:xfrm>
          <a:off x="635726" y="1825625"/>
          <a:ext cx="10911840" cy="4824536"/>
        </p:xfrm>
        <a:graphic>
          <a:graphicData uri="http://schemas.openxmlformats.org/drawingml/2006/table">
            <a:tbl>
              <a:tblPr/>
              <a:tblGrid>
                <a:gridCol w="3971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3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5723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4) Работа с геометрическим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материалом.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-Сколько треугольников на чертеже?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Проверяем индивидуальную работу учеников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Организует </a:t>
                      </a:r>
                      <a:r>
                        <a:rPr lang="ru-RU" sz="1400" kern="1200" dirty="0" err="1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физминутку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 для глаз.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11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 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Дети под музыку  глазками выполняют движения.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8698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4589" y="486958"/>
            <a:ext cx="95358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  <a:t>Изучение нового материала</a:t>
            </a:r>
            <a:br>
              <a:rPr kumimoji="0" lang="ru-RU" sz="3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eorgia" panose="02040502050405020303" pitchFamily="18" charset="0"/>
                <a:ea typeface="+mj-ea"/>
                <a:cs typeface="+mj-cs"/>
              </a:rPr>
            </a:br>
            <a:endParaRPr kumimoji="0" lang="ru-RU" sz="3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8200803"/>
              </p:ext>
            </p:extLst>
          </p:nvPr>
        </p:nvGraphicFramePr>
        <p:xfrm>
          <a:off x="646612" y="1811384"/>
          <a:ext cx="10911840" cy="4830070"/>
        </p:xfrm>
        <a:graphic>
          <a:graphicData uri="http://schemas.openxmlformats.org/drawingml/2006/table">
            <a:tbl>
              <a:tblPr/>
              <a:tblGrid>
                <a:gridCol w="39711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69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37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627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учителя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Деятельность обучающихся</a:t>
                      </a:r>
                      <a:endParaRPr kumimoji="0" lang="ru-RU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eorgia" panose="02040502050405020303" pitchFamily="18" charset="0"/>
                        </a:rPr>
                        <a:t>Форма работы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73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1. Подготовительная работа.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b="1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Работа с учебником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Рассмотрите рисунок на с. 76. Какое выражение стоит на пеньке? 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Какое выражение получится, если подставим число, которое держит Зайчик?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Лиса?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Белочка?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-Ёжик?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- Что можно сказать о выражении с окошком? 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Дети открывают учебники на с.76 и дают ответы на вопросы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2+</a:t>
                      </a:r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  <a:sym typeface="Symbol" panose="05050102010706020507" pitchFamily="18" charset="2"/>
                        </a:rPr>
                        <a:t></a:t>
                      </a:r>
                      <a:endParaRPr lang="ru-RU" sz="1400" kern="1200" dirty="0">
                        <a:solidFill>
                          <a:schemeClr val="tx1"/>
                        </a:solidFill>
                        <a:effectLst/>
                        <a:latin typeface="Georgia" panose="02040502050405020303" pitchFamily="18" charset="0"/>
                        <a:ea typeface="+mn-ea"/>
                        <a:cs typeface="+mn-cs"/>
                      </a:endParaRP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2+3=5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2+6=8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2+4=6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2+5=7</a:t>
                      </a:r>
                    </a:p>
                    <a:p>
                      <a:r>
                        <a:rPr lang="ru-RU" sz="1400" kern="1200" dirty="0">
                          <a:solidFill>
                            <a:schemeClr val="tx1"/>
                          </a:solidFill>
                          <a:effectLst/>
                          <a:latin typeface="Georgia" panose="02040502050405020303" pitchFamily="18" charset="0"/>
                          <a:ea typeface="+mn-ea"/>
                          <a:cs typeface="+mn-cs"/>
                        </a:rPr>
                        <a:t>На место окошка можно подставить любое число и вычислить значение выражения.</a:t>
                      </a: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eorgia" panose="02040502050405020303" pitchFamily="18" charset="0"/>
                        </a:rPr>
                        <a:t>Фронтальная, индивидуальная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Georgia" panose="02040502050405020303" pitchFamily="18" charset="0"/>
                      </a:endParaRPr>
                    </a:p>
                  </a:txBody>
                  <a:tcPr horzOverflow="overflow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73541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864</Words>
  <Application>Microsoft Office PowerPoint</Application>
  <PresentationFormat>Широкоэкранный</PresentationFormat>
  <Paragraphs>254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Georgia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8</cp:revision>
  <dcterms:created xsi:type="dcterms:W3CDTF">2022-04-12T03:49:59Z</dcterms:created>
  <dcterms:modified xsi:type="dcterms:W3CDTF">2025-04-17T09:51:05Z</dcterms:modified>
</cp:coreProperties>
</file>