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E0C9CA-D7D9-BDBB-E181-77D4EA723E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0386020-ACD6-F591-1614-2C999575D3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4C498F-CE0E-7375-CE3A-C3902E63A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6922-2031-4895-8441-29AF2A5AB549}" type="datetimeFigureOut">
              <a:rPr lang="ru-RU" smtClean="0"/>
              <a:t>29.03.2025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2D157BD-9E20-A416-69BB-4ABF5B880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BCE7B3-F4CF-F153-61C6-45AE470B6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C677-809C-4372-8A8B-5333FD0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061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A93403-1B59-62DB-9E5A-874376F98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C22151E-C621-A9F9-0D17-06273BF316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680B72-0D7D-74E1-300E-C000AD739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6922-2031-4895-8441-29AF2A5AB549}" type="datetimeFigureOut">
              <a:rPr lang="ru-RU" smtClean="0"/>
              <a:t>29.03.2025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6CC184B-C882-84B8-65FA-EF277021D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28CD0A-7D40-254C-883D-A7BF122B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C677-809C-4372-8A8B-5333FD0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842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ECB871F-3906-579D-05E5-9652C69C93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625848F-729E-AA1D-9AA0-8BB960A8A4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AF2A7E-AB16-F198-B958-C6C5F9484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6922-2031-4895-8441-29AF2A5AB549}" type="datetimeFigureOut">
              <a:rPr lang="ru-RU" smtClean="0"/>
              <a:t>29.03.2025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36D452-9429-B68D-F307-3C97C62C7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870185-58BD-DD88-3E0E-9C81BE986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C677-809C-4372-8A8B-5333FD0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268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9C2F89-4534-6070-16FB-C28EB6436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705827-72AD-E7A0-E14C-2037101BA2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65A8B1-BF7B-14A4-D349-2070C312F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6922-2031-4895-8441-29AF2A5AB549}" type="datetimeFigureOut">
              <a:rPr lang="ru-RU" smtClean="0"/>
              <a:t>29.03.2025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50DF41-7E73-2A2F-5B94-58C5ECA6C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A7A71A-99BE-1955-1F12-AED397CA6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C677-809C-4372-8A8B-5333FD0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380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73BF8A-5E53-165F-83BF-D9052381D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986B816-B800-0A81-FECC-FE0B8151B8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0B9BE33-6A52-1059-A335-36B58EB86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6922-2031-4895-8441-29AF2A5AB549}" type="datetimeFigureOut">
              <a:rPr lang="ru-RU" smtClean="0"/>
              <a:t>29.03.2025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B00EDC-57CF-4FF5-8330-5B3A87178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5B081A-2E7C-A57E-CFE4-CF9B90629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C677-809C-4372-8A8B-5333FD0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9635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E98C5C-CA7F-026A-628B-49C2972BF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A04435-1D85-3E4D-A981-E05892FD36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2DC9A96-57F8-AA09-EF7E-43F2404C9B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9E7BE74-367D-EE9A-98C9-012B1997B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6922-2031-4895-8441-29AF2A5AB549}" type="datetimeFigureOut">
              <a:rPr lang="ru-RU" smtClean="0"/>
              <a:t>29.03.2025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1BD9F16-96EF-7A49-626D-3DBDDEC7F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112475B-A123-450A-E1D6-26C4C5A68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C677-809C-4372-8A8B-5333FD0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624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395440-B7EC-BF47-F802-BC49A6B74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F08EF7C-5233-B5F9-6D46-6B93DABE6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88D1DE4-6A73-1755-5687-7FFDFB5CF7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7C7ED18-1B64-1666-3E92-DE9E6A68F3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B98B8C6-4FB1-B785-F626-7613B81BD5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BC24F17-9443-7AC9-5410-9BA8ED33F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6922-2031-4895-8441-29AF2A5AB549}" type="datetimeFigureOut">
              <a:rPr lang="ru-RU" smtClean="0"/>
              <a:t>29.03.2025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715310A-B144-388D-66AD-9AF82BA56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32E4B3E-5618-BD3F-3E83-7E8ACB7EA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C677-809C-4372-8A8B-5333FD0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541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A0252A-5039-B962-26FD-69BE70F05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B85FFC4-95D4-9A39-2709-9DAFEC05F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6922-2031-4895-8441-29AF2A5AB549}" type="datetimeFigureOut">
              <a:rPr lang="ru-RU" smtClean="0"/>
              <a:t>29.03.2025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103F560-7D5A-2631-C02C-56182DF76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C29C8EE-3916-BAE0-9CF1-CE5885770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C677-809C-4372-8A8B-5333FD0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631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0D8089E-8729-0ABF-CE7D-8CAF9E1B5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6922-2031-4895-8441-29AF2A5AB549}" type="datetimeFigureOut">
              <a:rPr lang="ru-RU" smtClean="0"/>
              <a:t>29.03.2025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37A5644-CBD9-F6FB-DDF0-BB4F62B44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47DA4C6-E0BE-81D7-0713-2DB9A78C9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C677-809C-4372-8A8B-5333FD0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621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40654A-8589-BBAD-E71E-A3BD2255F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81B274-6799-B511-894B-D8254E9C27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6964155-2E4F-E53E-7CEA-4EF5945864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818CCC1-E53C-2C1B-7BB2-431578422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6922-2031-4895-8441-29AF2A5AB549}" type="datetimeFigureOut">
              <a:rPr lang="ru-RU" smtClean="0"/>
              <a:t>29.03.2025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7E765C8-3A56-5451-D5D8-1DE72DC0C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9BB1214-09F5-A427-5C9A-954A2986A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C677-809C-4372-8A8B-5333FD0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996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D80C04-2310-61B6-6453-58ED972C1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93FAEEC-097E-C539-C7C3-3E7970352E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082A39A-48BF-C037-1404-5A3043E9B5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6F259B9-AFB7-9216-C9F3-16A720029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36922-2031-4895-8441-29AF2A5AB549}" type="datetimeFigureOut">
              <a:rPr lang="ru-RU" smtClean="0"/>
              <a:t>29.03.2025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0949857-7391-05B1-C13D-850CF29DB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19B2671-51F1-660E-7CD5-FD377B046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FC677-809C-4372-8A8B-5333FD0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079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60B885-E0C6-775E-99FC-3AEE3E019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83A6401-BE83-AA80-939F-927E6CB936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451BED-F0D8-FAC3-9245-33EB47D0DD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36922-2031-4895-8441-29AF2A5AB549}" type="datetimeFigureOut">
              <a:rPr lang="ru-RU" smtClean="0"/>
              <a:t>29.03.2025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9369D1-2038-8608-7FE7-67F203403D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43FF54-4368-2CE5-EC0A-5BCD3777F3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DFC677-809C-4372-8A8B-5333FD0A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72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8EC6B4-1364-4FE7-5E10-8167D8B241F1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841522" y="323850"/>
            <a:ext cx="9350477" cy="2596331"/>
          </a:xfrm>
        </p:spPr>
        <p:txBody>
          <a:bodyPr>
            <a:normAutofit fontScale="90000"/>
          </a:bodyPr>
          <a:lstStyle/>
          <a:p>
            <a:r>
              <a:rPr lang="ru-RU" altLang="ru-RU" sz="6000" b="1" i="1" dirty="0">
                <a:solidFill>
                  <a:schemeClr val="accent2">
                    <a:lumMod val="75000"/>
                  </a:schemeClr>
                </a:solidFill>
              </a:rPr>
              <a:t>Воспитательные ресурсы в преподавании русского языка и литературы</a:t>
            </a:r>
            <a:br>
              <a:rPr lang="ru-RU" altLang="ru-RU" sz="6000" b="1" i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91327550-F1D4-DA9C-5844-251A009B52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507709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3759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7D0D54F7-2A49-C6E3-B7E7-9F22D5EF21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529E924-F1EB-B186-24CE-2850F03CF062}"/>
              </a:ext>
            </a:extLst>
          </p:cNvPr>
          <p:cNvSpPr txBox="1"/>
          <p:nvPr/>
        </p:nvSpPr>
        <p:spPr>
          <a:xfrm>
            <a:off x="3382963" y="78659"/>
            <a:ext cx="8629649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Прием «Адресный вопрос». </a:t>
            </a:r>
          </a:p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 Его суть заключается в том, что после прочтения текста учащиеся составляют вопросы к нему, а затем задают их своим одноклассникам, адресуя каждый вопрос конкретному человеку. К прочитанному тексту нужно самим подготовить несколько вопросов на знание содержания произведения. Вопросы могут быть «тонкими», типа: Кто герой произведения? Где произошла встреча героев? И «толстыми», типа: Когда произошла переоценка ценностей главным героем? Почему не сложилась любовь героини? Ученики адресуют свой вопрос однокласснику и получают ответы, сами оценивают работу свою и товарищей.</a:t>
            </a:r>
          </a:p>
        </p:txBody>
      </p:sp>
    </p:spTree>
    <p:extLst>
      <p:ext uri="{BB962C8B-B14F-4D97-AF65-F5344CB8AC3E}">
        <p14:creationId xmlns:p14="http://schemas.microsoft.com/office/powerpoint/2010/main" val="365020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B9240962-80A2-5D21-720A-A1F762E4AE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974AD8C-EAE6-CDD1-F58F-49CE0744CB70}"/>
              </a:ext>
            </a:extLst>
          </p:cNvPr>
          <p:cNvSpPr txBox="1"/>
          <p:nvPr/>
        </p:nvSpPr>
        <p:spPr>
          <a:xfrm>
            <a:off x="3382964" y="452284"/>
            <a:ext cx="8629648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Прием «Восстановление информации». </a:t>
            </a:r>
          </a:p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 Он заключается в том, что ключевая информация, содержащаяся в тексте, с которым должны познакомиться ученики, выписана на отдельные разрезные карточки. После чтения текста дети должны восстановить «рассыпавшуюся» информацию, установив определенные связи, логику, придав нужную форму. </a:t>
            </a:r>
          </a:p>
        </p:txBody>
      </p:sp>
    </p:spTree>
    <p:extLst>
      <p:ext uri="{BB962C8B-B14F-4D97-AF65-F5344CB8AC3E}">
        <p14:creationId xmlns:p14="http://schemas.microsoft.com/office/powerpoint/2010/main" val="3594744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002ABB45-D947-11A2-B728-4E605EC4E6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BDF9046-E4F1-B03C-666C-6E4AFF203573}"/>
              </a:ext>
            </a:extLst>
          </p:cNvPr>
          <p:cNvSpPr txBox="1"/>
          <p:nvPr/>
        </p:nvSpPr>
        <p:spPr>
          <a:xfrm>
            <a:off x="3382963" y="206477"/>
            <a:ext cx="8629649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Прием «Отражение». </a:t>
            </a:r>
          </a:p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Многие реальные (исторические) события отражаются в произведениях искусства (литературы, живописи, музыки, кино). Данный прием помогает организовать сопоставительный анализ документов (отрывков из писем, мемуаров, дневников реальных лиц) о том или ином событии и произведений искусства. Задания для сравнения могут быть самые разные: найти сходства и различия в изображении событий, подобрать цитаты из произведений к картине, найти общие черты в ритме, интонации стихотворения и музыкального произведения; написать отзыв о фильме (мультфильме), сравнив его с произведением. </a:t>
            </a:r>
          </a:p>
        </p:txBody>
      </p:sp>
    </p:spTree>
    <p:extLst>
      <p:ext uri="{BB962C8B-B14F-4D97-AF65-F5344CB8AC3E}">
        <p14:creationId xmlns:p14="http://schemas.microsoft.com/office/powerpoint/2010/main" val="2166281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6F957BAA-E802-6808-9E6F-1A681F4FD4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564AA4-8D00-2AA6-A26F-FE2839A16D4A}"/>
              </a:ext>
            </a:extLst>
          </p:cNvPr>
          <p:cNvSpPr txBox="1"/>
          <p:nvPr/>
        </p:nvSpPr>
        <p:spPr>
          <a:xfrm>
            <a:off x="3529780" y="117987"/>
            <a:ext cx="8662220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Прием «Творческая мастерская».</a:t>
            </a:r>
          </a:p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 Он способствует не только творческому осмыслению, но и интерпретации текста, создания на его основе собственных творческих работ: диафильмов, видеороликов, фильмов, мультфильмов. Например, в 5 классе можно создать диафильм по стихотворению М. Ю. Лермонтова «Бородино». Сначала работаем над текстом произведения, делим на части, составляем цитатный план. Затем учитель подготавливает набор иллюстраций. Ученики работают в программе Power Point: в соответствии с составленным планом вставляют картинки, текст. В итоге получается диафильм</a:t>
            </a:r>
          </a:p>
        </p:txBody>
      </p:sp>
    </p:spTree>
    <p:extLst>
      <p:ext uri="{BB962C8B-B14F-4D97-AF65-F5344CB8AC3E}">
        <p14:creationId xmlns:p14="http://schemas.microsoft.com/office/powerpoint/2010/main" val="1501202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7B8A463F-5085-B18B-0033-3D08055B60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AC69F6-0150-8D0B-2E04-510B5A22B2E0}"/>
              </a:ext>
            </a:extLst>
          </p:cNvPr>
          <p:cNvSpPr txBox="1"/>
          <p:nvPr/>
        </p:nvSpPr>
        <p:spPr>
          <a:xfrm>
            <a:off x="3382962" y="186814"/>
            <a:ext cx="8629649" cy="6678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Прием «Напиши письмо литературному герою».</a:t>
            </a:r>
          </a:p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Учащиеся пишут письмо литературному персонажу, соблюдая все требования к эпистолярному жанру. В работе должны выразить свое отношение к поступкам героя, подсказать ему что-то, поддержать или осудить его поведение. Например: после изучения повести </a:t>
            </a:r>
            <a:r>
              <a:rPr lang="ru-RU" sz="2800" b="1" i="1" dirty="0" err="1">
                <a:solidFill>
                  <a:schemeClr val="accent2">
                    <a:lumMod val="75000"/>
                  </a:schemeClr>
                </a:solidFill>
              </a:rPr>
              <a:t>В.Короленко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 «Дети подземелья» ребята пишут письма со словами поддержки </a:t>
            </a:r>
            <a:r>
              <a:rPr lang="ru-RU" sz="2800" b="1" i="1" dirty="0" err="1">
                <a:solidFill>
                  <a:schemeClr val="accent2">
                    <a:lumMod val="75000"/>
                  </a:schemeClr>
                </a:solidFill>
              </a:rPr>
              <a:t>Валеку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, герою произведения, высказывают свое мнение о том, как в дальнейшем сложится его судьба. В 10 классе особенно девушки обращаются к Наташе </a:t>
            </a:r>
            <a:r>
              <a:rPr lang="ru-RU" sz="2800" b="1" i="1" dirty="0" err="1">
                <a:solidFill>
                  <a:schemeClr val="accent2">
                    <a:lumMod val="75000"/>
                  </a:schemeClr>
                </a:solidFill>
              </a:rPr>
              <a:t>Ростовой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, предлагая ей помощь в нелегком выборе между князем Андреем и Анатолем Курагиным. </a:t>
            </a:r>
          </a:p>
        </p:txBody>
      </p:sp>
    </p:spTree>
    <p:extLst>
      <p:ext uri="{BB962C8B-B14F-4D97-AF65-F5344CB8AC3E}">
        <p14:creationId xmlns:p14="http://schemas.microsoft.com/office/powerpoint/2010/main" val="3554066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9D932E68-4EAC-E382-ABB2-83C953B86A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768D7A1-FCC8-F392-EC77-0BC4C0E21920}"/>
              </a:ext>
            </a:extLst>
          </p:cNvPr>
          <p:cNvSpPr txBox="1"/>
          <p:nvPr/>
        </p:nvSpPr>
        <p:spPr>
          <a:xfrm>
            <a:off x="3382962" y="167149"/>
            <a:ext cx="8629649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Прием «Исследовательская лаборатория».</a:t>
            </a:r>
          </a:p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 Этот прием можно использовать в старших классах, когда ученики в достаточной степени овладели приемами исследования текста: анализом, сравнением, обобщением, умением делать выводы. Для исследования учащимся предлагается или одно произведение, или два для сопоставления. Даются критерии, по которым нужно проводить работу, формируются группы учащихся. Учитель должен четко сформулировать цель: что и для чего исследуется. Предметом такой работы может стать герой (герои) произведения (произведений), композиция, художественные средства, идейное содержание или комплексный анализ. </a:t>
            </a:r>
          </a:p>
        </p:txBody>
      </p:sp>
    </p:spTree>
    <p:extLst>
      <p:ext uri="{BB962C8B-B14F-4D97-AF65-F5344CB8AC3E}">
        <p14:creationId xmlns:p14="http://schemas.microsoft.com/office/powerpoint/2010/main" val="3727773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EE261C70-7EB6-0AB8-177C-D1067B507E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52704DC-E0E5-396E-132C-745617417765}"/>
              </a:ext>
            </a:extLst>
          </p:cNvPr>
          <p:cNvSpPr txBox="1"/>
          <p:nvPr/>
        </p:nvSpPr>
        <p:spPr>
          <a:xfrm>
            <a:off x="3470786" y="491613"/>
            <a:ext cx="8426245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УРОКИ ЛИТЕРАТУРЫ И РУССКОГО ЯЗЫКА ОБЛАДАЮТ ВЫСОКИМ ВОСПИТАТЕЛЬНЫМ ПОТЕНЦИАЛОМ: </a:t>
            </a:r>
          </a:p>
          <a:p>
            <a:pPr algn="just"/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 - ВЕДУТ УЧЕНИКА ПО СТУПЕНЬКАМ ПОЗНАНИЯ, </a:t>
            </a:r>
          </a:p>
          <a:p>
            <a:pPr algn="just"/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-ПОМОГАЮТ ЕМУ ПОДНЯТЬСЯ НА ВЕРШИНУ АВТОРСКОГО ОБРАЗНОГО ВОСПРИЯТИЯ МИРА, </a:t>
            </a:r>
          </a:p>
          <a:p>
            <a:pPr algn="just"/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-ОБОГАЩАЮТ ЕГО НРАВСТВЕННО-ЭСТЕТИЧЕСКИЙ, ИНТЕЛЛЕКТУАЛЬНО- ПОЗНАВАТЕЛЬНЫЙ ОПЫТ, ПОЗВОЛЯЮЩИЙ РЕБЕНКУ СОВЕРШЕНСТВОВАТЬ СЕБЯ КАК ЛИЧНОСТЬ</a:t>
            </a:r>
          </a:p>
        </p:txBody>
      </p:sp>
    </p:spTree>
    <p:extLst>
      <p:ext uri="{BB962C8B-B14F-4D97-AF65-F5344CB8AC3E}">
        <p14:creationId xmlns:p14="http://schemas.microsoft.com/office/powerpoint/2010/main" val="3926376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E7E17956-2ADA-F389-8B0E-F6A03F886F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44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3DE3ECA9-A15B-590E-9E5A-7486B537FA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5863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C93A32E2-1A78-1801-67C0-CBAC955BD8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0455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9CD7B80B-0F16-CEFF-614A-A162B49D6B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E542F8-93BE-88C5-B545-FE61308F45C4}"/>
              </a:ext>
            </a:extLst>
          </p:cNvPr>
          <p:cNvSpPr txBox="1"/>
          <p:nvPr/>
        </p:nvSpPr>
        <p:spPr>
          <a:xfrm>
            <a:off x="3382963" y="304800"/>
            <a:ext cx="8317423" cy="62016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  <a:buNone/>
            </a:pP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effectLst/>
                <a:latin typeface="Georgia" panose="02040502050405020303" pitchFamily="18" charset="0"/>
                <a:ea typeface="Verdana" panose="020B0604030504040204" pitchFamily="34" charset="0"/>
              </a:rPr>
              <a:t>Развивающемуся обществу нужны ** современно образованные, нравственные, предприимчивые люди**, которые могут самостоятельно принимать решения в ситуации выбора, прогнозируя их возможные последствия.  </a:t>
            </a:r>
          </a:p>
          <a:p>
            <a:pPr algn="l">
              <a:spcAft>
                <a:spcPts val="600"/>
              </a:spcAft>
            </a:pP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effectLst/>
                <a:latin typeface="Georgia" panose="02040502050405020303" pitchFamily="18" charset="0"/>
                <a:ea typeface="Verdana" panose="020B0604030504040204" pitchFamily="34" charset="0"/>
              </a:rPr>
              <a:t>Такие люди также способны к сотрудничеству, отличаются мобильностью, динамизмом, конструктивностью, готовы к межкультурному взаимодействию и обладают чувством ответственности за судьбу страны. </a:t>
            </a:r>
          </a:p>
        </p:txBody>
      </p:sp>
    </p:spTree>
    <p:extLst>
      <p:ext uri="{BB962C8B-B14F-4D97-AF65-F5344CB8AC3E}">
        <p14:creationId xmlns:p14="http://schemas.microsoft.com/office/powerpoint/2010/main" val="3270736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76FB3C3D-C281-608C-7AD9-6EF16B0906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3621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DD59BB51-6F52-34CD-6B9A-87135D537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8733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CAD37190-90FC-2301-27D0-1599051C2B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4733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2EEE0157-5DAA-F21F-2ED5-56449ABED6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797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2ED5AE5D-86C4-D961-12D5-40DEC0497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285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7E93DF18-0195-C13C-C3B0-6B4A3FFE05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430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32B1D123-EA84-E285-986C-8430BFBD32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9455CA2-F689-E928-F21E-D871C08A4F74}"/>
              </a:ext>
            </a:extLst>
          </p:cNvPr>
          <p:cNvSpPr txBox="1"/>
          <p:nvPr/>
        </p:nvSpPr>
        <p:spPr>
          <a:xfrm>
            <a:off x="4247536" y="314632"/>
            <a:ext cx="7511846" cy="64781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азвивающемуся обществу нужны современно образованные, нравственные, предприимчивые люди, которые могут самостоятельно принимать решения выбора, способны к сотрудничеству, отличаются мобильностью, динамизмом, конструктивностью, готовы к международному взаимодействию, обладающие чувством ответственности за судьбы страны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553993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07D1E376-2E7E-F924-84AA-4C6E94BE1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0D8A921-7AA0-30B5-3B8D-9B9BB6FFFD04}"/>
              </a:ext>
            </a:extLst>
          </p:cNvPr>
          <p:cNvSpPr txBox="1"/>
          <p:nvPr/>
        </p:nvSpPr>
        <p:spPr>
          <a:xfrm>
            <a:off x="4070555" y="245806"/>
            <a:ext cx="7649497" cy="64781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Проблемный подход, личностно ориентированное обучение способны помочь процессам вхождения в жизнь общества, жизненного самоопределения, социально-психологической адаптации личности ребёнка. При проблемном подходе на уроках происходит диалог с культурой, интеграция знаний в целостную картину мира, принятие решений в ситуации выбора, жизнетворчество, саморазвитие.</a:t>
            </a:r>
          </a:p>
        </p:txBody>
      </p:sp>
    </p:spTree>
    <p:extLst>
      <p:ext uri="{BB962C8B-B14F-4D97-AF65-F5344CB8AC3E}">
        <p14:creationId xmlns:p14="http://schemas.microsoft.com/office/powerpoint/2010/main" val="127316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14D3DCCE-6082-A4F0-2C2A-5F7328E540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E426AA2-89AE-65AE-3E1D-7EACC3437564}"/>
              </a:ext>
            </a:extLst>
          </p:cNvPr>
          <p:cNvSpPr txBox="1"/>
          <p:nvPr/>
        </p:nvSpPr>
        <p:spPr>
          <a:xfrm>
            <a:off x="3746090" y="186814"/>
            <a:ext cx="8266522" cy="51855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19100" algn="just">
              <a:lnSpc>
                <a:spcPct val="150000"/>
              </a:lnSpc>
              <a:spcAft>
                <a:spcPts val="1000"/>
              </a:spcAft>
            </a:pP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При использовании технологии проблемного обучения в процессе изучения литературы и русского языка реализуются, прежде всего, такие его элементы, как дискуссионность, развитие креативных способностей 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учащихся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раскрытие их интеллектуального потенциала, углублённое внимание к задачам исследовательского, литературоведческого характера.</a:t>
            </a:r>
          </a:p>
        </p:txBody>
      </p:sp>
    </p:spTree>
    <p:extLst>
      <p:ext uri="{BB962C8B-B14F-4D97-AF65-F5344CB8AC3E}">
        <p14:creationId xmlns:p14="http://schemas.microsoft.com/office/powerpoint/2010/main" val="499344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B1813078-BCFE-E5A4-1DDF-EF22F58916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931C19E-5566-7FAD-7B03-E3D62BB3BF05}"/>
              </a:ext>
            </a:extLst>
          </p:cNvPr>
          <p:cNvSpPr txBox="1"/>
          <p:nvPr/>
        </p:nvSpPr>
        <p:spPr>
          <a:xfrm>
            <a:off x="3657600" y="88491"/>
            <a:ext cx="8355012" cy="64114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Sitka Heading Semibold" pitchFamily="2" charset="0"/>
              </a:rPr>
              <a:t>МЕТОДЫ ВОСПИТАНИЯ УЧАЩИХСЯ НА УРОКАХ</a:t>
            </a:r>
          </a:p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latin typeface="Sitka Heading Semibold" pitchFamily="2" charset="0"/>
              </a:rPr>
              <a:t>- </a:t>
            </a:r>
            <a:r>
              <a:rPr lang="en-US" sz="2800" b="1" i="1" dirty="0">
                <a:solidFill>
                  <a:schemeClr val="accent2">
                    <a:lumMod val="75000"/>
                  </a:schemeClr>
                </a:solidFill>
                <a:latin typeface="Sitka Heading Semibold" pitchFamily="2" charset="0"/>
              </a:rPr>
              <a:t> 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Sitka Heading Semibold" pitchFamily="2" charset="0"/>
              </a:rPr>
              <a:t>попутные разъяснения учителя, раскрывающие воспитательный смысл содержания текстов упражнений учебника или текстов изложений;</a:t>
            </a:r>
            <a:endParaRPr lang="en-US" sz="2400" b="1" i="1" dirty="0">
              <a:solidFill>
                <a:schemeClr val="accent2">
                  <a:lumMod val="75000"/>
                </a:schemeClr>
              </a:solidFill>
              <a:latin typeface="Sitka Heading Semibold" pitchFamily="2" charset="0"/>
            </a:endParaRPr>
          </a:p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Sitka Heading Semibold" pitchFamily="2" charset="0"/>
            </a:endParaRPr>
          </a:p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Sitka Heading Semibold" pitchFamily="2" charset="0"/>
              </a:rPr>
              <a:t>-</a:t>
            </a: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  <a:latin typeface="Sitka Heading Semibold" pitchFamily="2" charset="0"/>
              </a:rPr>
              <a:t>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Sitka Heading Semibold" pitchFamily="2" charset="0"/>
              </a:rPr>
              <a:t>фронтальная беседа, направленная на разъяснение </a:t>
            </a: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  <a:latin typeface="Sitka Heading Semibold" pitchFamily="2" charset="0"/>
              </a:rPr>
              <a:t> 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Sitka Heading Semibold" pitchFamily="2" charset="0"/>
              </a:rPr>
              <a:t>воспитательного смысла темы, по которой учащиеся будут составлять предложения или писать сочинения;</a:t>
            </a:r>
            <a:endParaRPr lang="en-US" sz="2400" b="1" i="1" dirty="0">
              <a:solidFill>
                <a:schemeClr val="accent2">
                  <a:lumMod val="75000"/>
                </a:schemeClr>
              </a:solidFill>
              <a:latin typeface="Sitka Heading Semibold" pitchFamily="2" charset="0"/>
            </a:endParaRPr>
          </a:p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Sitka Heading Semibold" pitchFamily="2" charset="0"/>
            </a:endParaRPr>
          </a:p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Sitka Heading Semibold" pitchFamily="2" charset="0"/>
              </a:rPr>
              <a:t>- </a:t>
            </a: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  <a:latin typeface="Sitka Heading Semibold" pitchFamily="2" charset="0"/>
              </a:rPr>
              <a:t>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Sitka Heading Semibold" pitchFamily="2" charset="0"/>
              </a:rPr>
              <a:t>словесное поощрение учащихся, добивающихся настойчивым трудом, упорными занятиями известных успехов или преодолевающих учебные трудности, собравших интересный материал для уроков русского языка и т.д.;</a:t>
            </a:r>
            <a:endParaRPr lang="en-US" sz="2400" b="1" i="1" dirty="0">
              <a:solidFill>
                <a:schemeClr val="accent2">
                  <a:lumMod val="75000"/>
                </a:schemeClr>
              </a:solidFill>
              <a:latin typeface="Sitka Heading Semibold" pitchFamily="2" charset="0"/>
            </a:endParaRPr>
          </a:p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Sitka Heading Semibold" pitchFamily="2" charset="0"/>
            </a:endParaRPr>
          </a:p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Sitka Heading Semibold" pitchFamily="2" charset="0"/>
              </a:rPr>
              <a:t>- </a:t>
            </a: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  <a:latin typeface="Sitka Heading Semibold" pitchFamily="2" charset="0"/>
              </a:rPr>
              <a:t> 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Sitka Heading Semibold" pitchFamily="2" charset="0"/>
              </a:rPr>
              <a:t>эмоциональное чтение текстов, используемых на уроке;</a:t>
            </a:r>
            <a:endParaRPr lang="en-US" sz="2400" b="1" i="1" dirty="0">
              <a:solidFill>
                <a:schemeClr val="accent2">
                  <a:lumMod val="75000"/>
                </a:schemeClr>
              </a:solidFill>
              <a:latin typeface="Sitka Heading Semibold" pitchFamily="2" charset="0"/>
            </a:endParaRPr>
          </a:p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2400" b="1" i="1" dirty="0">
              <a:solidFill>
                <a:schemeClr val="accent2">
                  <a:lumMod val="75000"/>
                </a:schemeClr>
              </a:solidFill>
              <a:latin typeface="Sitka Heading Semibold" pitchFamily="2" charset="0"/>
            </a:endParaRPr>
          </a:p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b="1" i="1" dirty="0">
              <a:solidFill>
                <a:schemeClr val="accent2">
                  <a:lumMod val="75000"/>
                </a:schemeClr>
              </a:solidFill>
              <a:latin typeface="Sitka Heading Semibold" pitchFamily="2" charset="0"/>
            </a:endParaRPr>
          </a:p>
          <a:p>
            <a:pPr algn="just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Sitka Heading Semibold" pitchFamily="2" charset="0"/>
              </a:rPr>
              <a:t>- </a:t>
            </a:r>
            <a:r>
              <a:rPr lang="en-US" sz="2400" b="1" i="1" dirty="0">
                <a:solidFill>
                  <a:schemeClr val="accent2">
                    <a:lumMod val="75000"/>
                  </a:schemeClr>
                </a:solidFill>
                <a:latin typeface="Sitka Heading Semibold" pitchFamily="2" charset="0"/>
              </a:rPr>
              <a:t>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Sitka Heading Semibold" pitchFamily="2" charset="0"/>
              </a:rPr>
              <a:t>написание сочинений на патриотические, морально-этические, трудовые и другие воспитательные темы.</a:t>
            </a:r>
          </a:p>
        </p:txBody>
      </p:sp>
    </p:spTree>
    <p:extLst>
      <p:ext uri="{BB962C8B-B14F-4D97-AF65-F5344CB8AC3E}">
        <p14:creationId xmlns:p14="http://schemas.microsoft.com/office/powerpoint/2010/main" val="2582038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56EECA8A-9514-3D49-91AC-1DB5668E1E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7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FD2003-9734-B709-03D1-D532F9825C54}"/>
              </a:ext>
            </a:extLst>
          </p:cNvPr>
          <p:cNvSpPr txBox="1"/>
          <p:nvPr/>
        </p:nvSpPr>
        <p:spPr>
          <a:xfrm>
            <a:off x="3382962" y="147484"/>
            <a:ext cx="8629649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1" spc="-70" dirty="0"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Работа с понятиями: сострадание, уважение, забота, чуткость, сопереживание,</a:t>
            </a:r>
            <a:r>
              <a:rPr lang="en-US" sz="2400" b="1" i="1" spc="-70" dirty="0"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 </a:t>
            </a:r>
            <a:r>
              <a:rPr lang="ru-RU" sz="2400" b="1" i="1" spc="-70" dirty="0"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любовь, нежность, сердечность, </a:t>
            </a:r>
            <a:r>
              <a:rPr lang="ru-RU" sz="2400" b="1" i="1" spc="70" dirty="0"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сочувствие, миролюбие, совесть, благородство, стыд, память, жертвенность, чувство вины, порядочность, угрызение совести.</a:t>
            </a:r>
            <a:br>
              <a:rPr lang="ru-RU" sz="2400" b="1" i="1" spc="70" dirty="0"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</a:br>
            <a:r>
              <a:rPr lang="ru-RU" sz="2400" b="1" i="1" spc="70" dirty="0"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	Совместная работа с учениками может строиться двумя способами: учитель предлагает ученикам продумать и записать понятия, близкие данному, затем каждый знакомит с результатами своей работы, и составляется общий ряд, анализируются основные оттенки, отличающие каждое понятие; совместно в процессе обсуждения выстраивается ряд близких по значению понятий, записывается на доске, а каждый в тетради анализирует их смысловое содержание</a:t>
            </a:r>
            <a:r>
              <a:rPr lang="ru-RU" sz="2400" spc="70" dirty="0">
                <a:solidFill>
                  <a:schemeClr val="accent2">
                    <a:lumMod val="75000"/>
                  </a:schemeClr>
                </a:solidFill>
                <a:latin typeface="Century Schoolbook" panose="02040604050505020304" pitchFamily="18" charset="0"/>
              </a:rPr>
              <a:t>.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Century Schoolbook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136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E861BF4D-239D-468D-0362-8277B0D041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826F12-1DC0-92DE-31F9-4FC6B3C31B30}"/>
              </a:ext>
            </a:extLst>
          </p:cNvPr>
          <p:cNvSpPr txBox="1"/>
          <p:nvPr/>
        </p:nvSpPr>
        <p:spPr>
          <a:xfrm>
            <a:off x="4247534" y="176981"/>
            <a:ext cx="760033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7200" dirty="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  <a:ea typeface="Yu Gothic UI Semibold" panose="020B0700000000000000" pitchFamily="34" charset="-128"/>
              </a:rPr>
              <a:t>Работа с текстом</a:t>
            </a:r>
          </a:p>
        </p:txBody>
      </p:sp>
    </p:spTree>
    <p:extLst>
      <p:ext uri="{BB962C8B-B14F-4D97-AF65-F5344CB8AC3E}">
        <p14:creationId xmlns:p14="http://schemas.microsoft.com/office/powerpoint/2010/main" val="690027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711FB153-F563-84E3-F6FC-13E682735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FF4224E-BB69-1C9F-F0CA-8213D9B2C6EB}"/>
              </a:ext>
            </a:extLst>
          </p:cNvPr>
          <p:cNvSpPr txBox="1"/>
          <p:nvPr/>
        </p:nvSpPr>
        <p:spPr>
          <a:xfrm>
            <a:off x="3323969" y="294968"/>
            <a:ext cx="8543566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defTabSz="68580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Прием «Прогнозирование».</a:t>
            </a:r>
          </a:p>
          <a:p>
            <a:pPr marL="0" indent="0" defTabSz="685800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Первый и очень важный этап работы с текстом – это анализ заголовка, первичной информации. Это этап прогнозирования и актуализации знаний. Работа с заголовком может дать очень многое: через него мы можем определить начальные знания учащихся, поставить проблемный вопрос, задачи урока, нацелить на понимание содержания текста. Анализируя название, ученик сразу включается в активную мыслительную деятельность, начинает анализировать. Прогнозирование может происходить по названию текста, по картине, с помощью проблемных ситуаций и вопросов</a:t>
            </a:r>
            <a:r>
              <a:rPr lang="ru-RU" sz="1600" dirty="0"/>
              <a:t>. </a:t>
            </a:r>
            <a:endParaRPr lang="ru-RU" altLang="ru-RU" sz="1600" b="1" dirty="0">
              <a:solidFill>
                <a:schemeClr val="accent2">
                  <a:lumMod val="75000"/>
                </a:schemeClr>
              </a:solidFill>
              <a:latin typeface="Segoe UI Variable Text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54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7E7F2FE4-3CED-2C8A-010E-B106CA5051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06638"/>
            <a:ext cx="3203575" cy="455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2F513E7-6C6E-D7D3-3909-5A29976664CB}"/>
              </a:ext>
            </a:extLst>
          </p:cNvPr>
          <p:cNvSpPr txBox="1"/>
          <p:nvPr/>
        </p:nvSpPr>
        <p:spPr>
          <a:xfrm>
            <a:off x="3559276" y="255640"/>
            <a:ext cx="8101781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Прием «Чтение с остановками». </a:t>
            </a:r>
          </a:p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Этот прием широко используется учителями не только русского языка и литературы, но и других предметов. Особенности приема известны: текст читается по частям, после прочтения каждой части следует обсуждение прочитанного и прогнозирование последующего содержания. Можно использовать и свою разновидность этого приема. Например, перед чтением части дается некоторый ориентир для учеников: на что следует обратить внимание. Это может быть обычный вопрос, или вопрос-метафора, или пустая (иногда частично не заполненная) схема (таблица). </a:t>
            </a:r>
          </a:p>
        </p:txBody>
      </p:sp>
    </p:spTree>
    <p:extLst>
      <p:ext uri="{BB962C8B-B14F-4D97-AF65-F5344CB8AC3E}">
        <p14:creationId xmlns:p14="http://schemas.microsoft.com/office/powerpoint/2010/main" val="1698784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1160</Words>
  <Application>Microsoft Office PowerPoint</Application>
  <PresentationFormat>Широкоэкранный</PresentationFormat>
  <Paragraphs>39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7" baseType="lpstr">
      <vt:lpstr>Arial</vt:lpstr>
      <vt:lpstr>Calibri</vt:lpstr>
      <vt:lpstr>Calibri Light</vt:lpstr>
      <vt:lpstr>Century Schoolbook</vt:lpstr>
      <vt:lpstr>Georgia</vt:lpstr>
      <vt:lpstr>Monotype Corsiva</vt:lpstr>
      <vt:lpstr>Segoe UI Variable Text</vt:lpstr>
      <vt:lpstr>Sitka Heading Semibold</vt:lpstr>
      <vt:lpstr>Times New Roman</vt:lpstr>
      <vt:lpstr>Wingdings</vt:lpstr>
      <vt:lpstr>Тема Office</vt:lpstr>
      <vt:lpstr>Воспитательные ресурсы в преподавании русского языка и литературы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Ирина Королева</dc:creator>
  <cp:lastModifiedBy>Ирина Королева</cp:lastModifiedBy>
  <cp:revision>3</cp:revision>
  <dcterms:created xsi:type="dcterms:W3CDTF">2025-03-29T00:02:22Z</dcterms:created>
  <dcterms:modified xsi:type="dcterms:W3CDTF">2025-03-29T06:37:43Z</dcterms:modified>
</cp:coreProperties>
</file>