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57" r:id="rId3"/>
    <p:sldId id="261" r:id="rId4"/>
    <p:sldId id="260" r:id="rId5"/>
    <p:sldId id="259" r:id="rId6"/>
    <p:sldId id="270" r:id="rId7"/>
    <p:sldId id="269" r:id="rId8"/>
    <p:sldId id="285" r:id="rId9"/>
    <p:sldId id="286" r:id="rId10"/>
    <p:sldId id="287" r:id="rId11"/>
    <p:sldId id="282" r:id="rId12"/>
    <p:sldId id="284" r:id="rId13"/>
    <p:sldId id="283" r:id="rId14"/>
    <p:sldId id="288" r:id="rId15"/>
    <p:sldId id="275" r:id="rId16"/>
    <p:sldId id="281"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0" autoAdjust="0"/>
    <p:restoredTop sz="94660"/>
  </p:normalViewPr>
  <p:slideViewPr>
    <p:cSldViewPr>
      <p:cViewPr varScale="1">
        <p:scale>
          <a:sx n="53" d="100"/>
          <a:sy n="53" d="100"/>
        </p:scale>
        <p:origin x="1325" y="4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9A96724-7152-4589-84F1-A4BD10F49564}" type="datetimeFigureOut">
              <a:rPr lang="ru-RU"/>
              <a:pPr>
                <a:defRPr/>
              </a:pPr>
              <a:t>08.04.2025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B2A7C3A-0CF9-4711-9C67-DA9BAA6ABFC1}" type="slidenum">
              <a:rPr lang="ru-RU"/>
              <a:pPr>
                <a:defRPr/>
              </a:pPr>
              <a:t>‹#›</a:t>
            </a:fld>
            <a:endParaRPr lang="ru-RU"/>
          </a:p>
        </p:txBody>
      </p:sp>
    </p:spTree>
    <p:extLst>
      <p:ext uri="{BB962C8B-B14F-4D97-AF65-F5344CB8AC3E}">
        <p14:creationId xmlns:p14="http://schemas.microsoft.com/office/powerpoint/2010/main" val="21685530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E471D27-6269-4EEC-ADAD-F5D0FEDFF068}" type="datetime1">
              <a:rPr lang="ru-RU"/>
              <a:pPr>
                <a:defRPr/>
              </a:pPr>
              <a:t>08.04.2025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10D8299B-9777-44FB-9571-EB9A1122306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4CB9A2-5A96-4278-902D-718BFFF15176}" type="datetime1">
              <a:rPr lang="ru-RU"/>
              <a:pPr>
                <a:defRPr/>
              </a:pPr>
              <a:t>08.04.2025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940565DD-FB59-40B3-BB85-B8F6FCA0907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F3FE029-D217-4547-BE7F-E14F52285C63}" type="datetime1">
              <a:rPr lang="ru-RU"/>
              <a:pPr>
                <a:defRPr/>
              </a:pPr>
              <a:t>08.04.2025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3BB860CF-D6BD-45FD-A019-16FD42DFC28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826220-7E5C-4CA9-8B81-0F1723C6C9DE}" type="datetime1">
              <a:rPr lang="ru-RU"/>
              <a:pPr>
                <a:defRPr/>
              </a:pPr>
              <a:t>08.04.2025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665BE27C-8E14-47CC-83AF-6CDAB4896D9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64C3EE8-F1EC-43D3-AB46-2A1FB3D5878F}" type="datetime1">
              <a:rPr lang="ru-RU"/>
              <a:pPr>
                <a:defRPr/>
              </a:pPr>
              <a:t>08.04.2025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AEB1CF54-6BFD-44BF-AA2A-BE094007C5D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810E315-F3D5-4D41-84CC-BB3F7E37CF1D}" type="datetime1">
              <a:rPr lang="ru-RU"/>
              <a:pPr>
                <a:defRPr/>
              </a:pPr>
              <a:t>08.04.2025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7D584BB3-4228-4703-BF7C-EF15E3015D5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EB15E5A-12E2-4526-B9D5-BF6E454E2235}" type="datetime1">
              <a:rPr lang="ru-RU"/>
              <a:pPr>
                <a:defRPr/>
              </a:pPr>
              <a:t>08.04.2025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9" name="Номер слайда 5"/>
          <p:cNvSpPr>
            <a:spLocks noGrp="1"/>
          </p:cNvSpPr>
          <p:nvPr>
            <p:ph type="sldNum" sz="quarter" idx="12"/>
          </p:nvPr>
        </p:nvSpPr>
        <p:spPr/>
        <p:txBody>
          <a:bodyPr/>
          <a:lstStyle>
            <a:lvl1pPr>
              <a:defRPr/>
            </a:lvl1pPr>
          </a:lstStyle>
          <a:p>
            <a:pPr>
              <a:defRPr/>
            </a:pPr>
            <a:fld id="{14F45720-B0D3-40B6-BCD5-5848C2A08CE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8123CBC-FF13-41AE-81D2-AF165B8989DF}" type="datetime1">
              <a:rPr lang="ru-RU"/>
              <a:pPr>
                <a:defRPr/>
              </a:pPr>
              <a:t>08.04.2025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5" name="Номер слайда 5"/>
          <p:cNvSpPr>
            <a:spLocks noGrp="1"/>
          </p:cNvSpPr>
          <p:nvPr>
            <p:ph type="sldNum" sz="quarter" idx="12"/>
          </p:nvPr>
        </p:nvSpPr>
        <p:spPr/>
        <p:txBody>
          <a:bodyPr/>
          <a:lstStyle>
            <a:lvl1pPr>
              <a:defRPr/>
            </a:lvl1pPr>
          </a:lstStyle>
          <a:p>
            <a:pPr>
              <a:defRPr/>
            </a:pPr>
            <a:fld id="{3F889E7C-3BBA-4006-867C-D8D38AC42CA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3359AB3-43DD-4935-921F-D42E979A64FC}" type="datetime1">
              <a:rPr lang="ru-RU"/>
              <a:pPr>
                <a:defRPr/>
              </a:pPr>
              <a:t>08.04.2025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4" name="Номер слайда 5"/>
          <p:cNvSpPr>
            <a:spLocks noGrp="1"/>
          </p:cNvSpPr>
          <p:nvPr>
            <p:ph type="sldNum" sz="quarter" idx="12"/>
          </p:nvPr>
        </p:nvSpPr>
        <p:spPr/>
        <p:txBody>
          <a:bodyPr/>
          <a:lstStyle>
            <a:lvl1pPr>
              <a:defRPr/>
            </a:lvl1pPr>
          </a:lstStyle>
          <a:p>
            <a:pPr>
              <a:defRPr/>
            </a:pPr>
            <a:fld id="{130DB9C5-9E02-4FD7-B503-7B1275343FC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F257D2C-F66B-474B-8C4C-8A3EEB98D7A0}" type="datetime1">
              <a:rPr lang="ru-RU"/>
              <a:pPr>
                <a:defRPr/>
              </a:pPr>
              <a:t>08.04.2025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FF01954E-D145-4F62-B397-61E467E9BC4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8B3FF3C-B0F6-49EE-8E27-80BEF488F196}" type="datetime1">
              <a:rPr lang="ru-RU"/>
              <a:pPr>
                <a:defRPr/>
              </a:pPr>
              <a:t>08.04.2025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136949F7-B8F9-49F9-9A8F-7DFE378D7BF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CDA7FB5-B139-4D4D-92C3-ACBDCFE09F70}" type="datetime1">
              <a:rPr lang="ru-RU"/>
              <a:pPr>
                <a:defRPr/>
              </a:pPr>
              <a:t>08.04.2025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http://aida.ucoz.ru</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F50DA94-0F4E-4E6A-A8DD-7262D528134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404664"/>
            <a:ext cx="8424936" cy="3312889"/>
          </a:xfrm>
        </p:spPr>
        <p:txBody>
          <a:bodyPr rtlCol="0">
            <a:noAutofit/>
          </a:bodyPr>
          <a:lstStyle/>
          <a:p>
            <a:pPr fontAlgn="auto">
              <a:spcAft>
                <a:spcPts val="0"/>
              </a:spcAft>
              <a:defRPr/>
            </a:pPr>
            <a:r>
              <a:rPr lang="ru-RU" sz="3200" b="1" i="1" dirty="0" smtClean="0">
                <a:solidFill>
                  <a:schemeClr val="accent3">
                    <a:lumMod val="50000"/>
                  </a:schemeClr>
                </a:solidFill>
                <a:latin typeface="Arial" pitchFamily="34" charset="0"/>
                <a:cs typeface="Arial" pitchFamily="34" charset="0"/>
              </a:rPr>
              <a:t>Развитие логического мышления на уроках математики в начальной школе </a:t>
            </a:r>
            <a:br>
              <a:rPr lang="ru-RU" sz="3200" b="1" i="1" dirty="0" smtClean="0">
                <a:solidFill>
                  <a:schemeClr val="accent3">
                    <a:lumMod val="50000"/>
                  </a:schemeClr>
                </a:solidFill>
                <a:latin typeface="Arial" pitchFamily="34" charset="0"/>
                <a:cs typeface="Arial" pitchFamily="34" charset="0"/>
              </a:rPr>
            </a:br>
            <a:r>
              <a:rPr lang="ru-RU" sz="3200" b="1" i="1" dirty="0" smtClean="0">
                <a:solidFill>
                  <a:schemeClr val="accent3">
                    <a:lumMod val="50000"/>
                  </a:schemeClr>
                </a:solidFill>
                <a:latin typeface="Arial" pitchFamily="34" charset="0"/>
                <a:cs typeface="Arial" pitchFamily="34" charset="0"/>
              </a:rPr>
              <a:t>в условиях реализации ФГОС</a:t>
            </a:r>
          </a:p>
        </p:txBody>
      </p:sp>
      <p:sp>
        <p:nvSpPr>
          <p:cNvPr id="3" name="Подзаголовок 2"/>
          <p:cNvSpPr>
            <a:spLocks noGrp="1"/>
          </p:cNvSpPr>
          <p:nvPr>
            <p:ph type="subTitle" idx="1"/>
          </p:nvPr>
        </p:nvSpPr>
        <p:spPr>
          <a:xfrm>
            <a:off x="5580112" y="5013176"/>
            <a:ext cx="3240360" cy="1392560"/>
          </a:xfrm>
        </p:spPr>
        <p:txBody>
          <a:bodyPr rtlCol="0">
            <a:normAutofit/>
          </a:bodyPr>
          <a:lstStyle/>
          <a:p>
            <a:pPr fontAlgn="auto">
              <a:spcAft>
                <a:spcPts val="0"/>
              </a:spcAft>
              <a:buFont typeface="Arial" pitchFamily="34" charset="0"/>
              <a:buNone/>
              <a:defRPr/>
            </a:pPr>
            <a:r>
              <a:rPr lang="ru-RU" sz="1600" b="1" i="1" dirty="0" smtClean="0">
                <a:solidFill>
                  <a:srgbClr val="FF0000"/>
                </a:solidFill>
              </a:rPr>
              <a:t>Подготовила </a:t>
            </a:r>
          </a:p>
          <a:p>
            <a:pPr fontAlgn="auto">
              <a:spcAft>
                <a:spcPts val="0"/>
              </a:spcAft>
              <a:buFont typeface="Arial" pitchFamily="34" charset="0"/>
              <a:buNone/>
              <a:defRPr/>
            </a:pPr>
            <a:r>
              <a:rPr lang="ru-RU" sz="1600" b="1" i="1" dirty="0" smtClean="0">
                <a:solidFill>
                  <a:srgbClr val="FF0000"/>
                </a:solidFill>
              </a:rPr>
              <a:t>учитель начальных классов</a:t>
            </a:r>
          </a:p>
          <a:p>
            <a:pPr fontAlgn="auto">
              <a:spcAft>
                <a:spcPts val="0"/>
              </a:spcAft>
              <a:buFont typeface="Arial" pitchFamily="34" charset="0"/>
              <a:buNone/>
              <a:defRPr/>
            </a:pPr>
            <a:r>
              <a:rPr lang="ru-RU" sz="1600" b="1" i="1" dirty="0" smtClean="0">
                <a:solidFill>
                  <a:srgbClr val="FF0000"/>
                </a:solidFill>
              </a:rPr>
              <a:t>МБОУ </a:t>
            </a:r>
            <a:r>
              <a:rPr lang="ru-RU" sz="1600" b="1" i="1" dirty="0">
                <a:solidFill>
                  <a:srgbClr val="FF0000"/>
                </a:solidFill>
              </a:rPr>
              <a:t> </a:t>
            </a:r>
            <a:r>
              <a:rPr lang="ru-RU" sz="1600" b="1" i="1" dirty="0" smtClean="0">
                <a:solidFill>
                  <a:srgbClr val="FF0000"/>
                </a:solidFill>
              </a:rPr>
              <a:t>СОШ №14</a:t>
            </a:r>
          </a:p>
          <a:p>
            <a:pPr fontAlgn="auto">
              <a:spcAft>
                <a:spcPts val="0"/>
              </a:spcAft>
              <a:buFont typeface="Arial" pitchFamily="34" charset="0"/>
              <a:buNone/>
              <a:defRPr/>
            </a:pPr>
            <a:r>
              <a:rPr lang="ru-RU" sz="1600" b="1" i="1" dirty="0" smtClean="0">
                <a:solidFill>
                  <a:srgbClr val="FF0000"/>
                </a:solidFill>
              </a:rPr>
              <a:t>Макеева И.Н.</a:t>
            </a:r>
          </a:p>
        </p:txBody>
      </p:sp>
      <p:pic>
        <p:nvPicPr>
          <p:cNvPr id="5" name="Picture 4" descr="H:\Documents and Settings\Aida\Рабочий стол\МОИ шаблоны ЭКСПЕРИМЕНТы\18112_0-550-700-1.jpg"/>
          <p:cNvPicPr>
            <a:picLocks noChangeAspect="1" noChangeArrowheads="1"/>
          </p:cNvPicPr>
          <p:nvPr/>
        </p:nvPicPr>
        <p:blipFill>
          <a:blip r:embed="rId2" cstate="print"/>
          <a:srcRect/>
          <a:stretch>
            <a:fillRect/>
          </a:stretch>
        </p:blipFill>
        <p:spPr bwMode="auto">
          <a:xfrm>
            <a:off x="1357282" y="3478333"/>
            <a:ext cx="2419176" cy="1774064"/>
          </a:xfrm>
          <a:prstGeom prst="rect">
            <a:avLst/>
          </a:prstGeom>
          <a:noFill/>
          <a:ln w="9525">
            <a:noFill/>
            <a:miter lim="800000"/>
            <a:headEnd/>
            <a:tailEnd/>
          </a:ln>
        </p:spPr>
      </p:pic>
      <p:pic>
        <p:nvPicPr>
          <p:cNvPr id="2054" name="Picture 8" descr="H:\Documents and Settings\Aida\Рабочий стол\текстуры и фоны, клипарты\новеньки картинки\addition 2 plus 2 ha.gif"/>
          <p:cNvPicPr>
            <a:picLocks noChangeAspect="1" noChangeArrowheads="1" noCrop="1"/>
          </p:cNvPicPr>
          <p:nvPr/>
        </p:nvPicPr>
        <p:blipFill>
          <a:blip r:embed="rId3" cstate="print"/>
          <a:srcRect/>
          <a:stretch>
            <a:fillRect/>
          </a:stretch>
        </p:blipFill>
        <p:spPr bwMode="auto">
          <a:xfrm>
            <a:off x="3677605" y="5589240"/>
            <a:ext cx="714375" cy="4587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10</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003022"/>
            <a:ext cx="2700604" cy="3632017"/>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9432" y="723001"/>
            <a:ext cx="4014976" cy="5351483"/>
          </a:xfrm>
          <a:prstGeom prst="rect">
            <a:avLst/>
          </a:prstGeom>
        </p:spPr>
      </p:pic>
    </p:spTree>
    <p:extLst>
      <p:ext uri="{BB962C8B-B14F-4D97-AF65-F5344CB8AC3E}">
        <p14:creationId xmlns:p14="http://schemas.microsoft.com/office/powerpoint/2010/main" val="1953693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11</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980728"/>
            <a:ext cx="3290773" cy="4650005"/>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587201"/>
            <a:ext cx="3797945" cy="5437058"/>
          </a:xfrm>
          <a:prstGeom prst="rect">
            <a:avLst/>
          </a:prstGeom>
        </p:spPr>
      </p:pic>
    </p:spTree>
    <p:extLst>
      <p:ext uri="{BB962C8B-B14F-4D97-AF65-F5344CB8AC3E}">
        <p14:creationId xmlns:p14="http://schemas.microsoft.com/office/powerpoint/2010/main" val="604802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12</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8974" y="388878"/>
            <a:ext cx="4320480" cy="5967472"/>
          </a:xfrm>
          <a:prstGeom prst="rect">
            <a:avLst/>
          </a:prstGeom>
        </p:spPr>
      </p:pic>
    </p:spTree>
    <p:extLst>
      <p:ext uri="{BB962C8B-B14F-4D97-AF65-F5344CB8AC3E}">
        <p14:creationId xmlns:p14="http://schemas.microsoft.com/office/powerpoint/2010/main" val="1041184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13</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332656"/>
            <a:ext cx="3456384" cy="4891219"/>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623052"/>
            <a:ext cx="3836097" cy="5733298"/>
          </a:xfrm>
          <a:prstGeom prst="rect">
            <a:avLst/>
          </a:prstGeom>
        </p:spPr>
      </p:pic>
    </p:spTree>
    <p:extLst>
      <p:ext uri="{BB962C8B-B14F-4D97-AF65-F5344CB8AC3E}">
        <p14:creationId xmlns:p14="http://schemas.microsoft.com/office/powerpoint/2010/main" val="4240311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14</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6893" y="317138"/>
            <a:ext cx="4410213" cy="6225831"/>
          </a:xfrm>
          <a:prstGeom prst="rect">
            <a:avLst/>
          </a:prstGeom>
        </p:spPr>
      </p:pic>
    </p:spTree>
    <p:extLst>
      <p:ext uri="{BB962C8B-B14F-4D97-AF65-F5344CB8AC3E}">
        <p14:creationId xmlns:p14="http://schemas.microsoft.com/office/powerpoint/2010/main" val="2056961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solidFill>
                  <a:schemeClr val="accent3">
                    <a:lumMod val="50000"/>
                  </a:schemeClr>
                </a:solidFill>
              </a:rPr>
              <a:t>Заключение</a:t>
            </a:r>
            <a:endParaRPr lang="ru-RU" sz="2800" b="1" dirty="0">
              <a:solidFill>
                <a:schemeClr val="accent3">
                  <a:lumMod val="50000"/>
                </a:schemeClr>
              </a:solidFill>
            </a:endParaRPr>
          </a:p>
        </p:txBody>
      </p: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15</a:t>
            </a:fld>
            <a:endParaRPr lang="ru-RU"/>
          </a:p>
        </p:txBody>
      </p:sp>
      <p:sp>
        <p:nvSpPr>
          <p:cNvPr id="6" name="TextBox 5"/>
          <p:cNvSpPr txBox="1"/>
          <p:nvPr/>
        </p:nvSpPr>
        <p:spPr>
          <a:xfrm>
            <a:off x="539552" y="1412776"/>
            <a:ext cx="8136904" cy="3970318"/>
          </a:xfrm>
          <a:prstGeom prst="rect">
            <a:avLst/>
          </a:prstGeom>
          <a:noFill/>
        </p:spPr>
        <p:txBody>
          <a:bodyPr wrap="square" rtlCol="0">
            <a:spAutoFit/>
          </a:bodyPr>
          <a:lstStyle/>
          <a:p>
            <a:pPr algn="just"/>
            <a:r>
              <a:rPr lang="ru-RU" sz="2400" dirty="0" smtClean="0">
                <a:solidFill>
                  <a:srgbClr val="002060"/>
                </a:solidFill>
              </a:rPr>
              <a:t>      Систематическое </a:t>
            </a:r>
            <a:r>
              <a:rPr lang="ru-RU" sz="2400" dirty="0">
                <a:solidFill>
                  <a:srgbClr val="002060"/>
                </a:solidFill>
              </a:rPr>
              <a:t>использование на уроках математики </a:t>
            </a:r>
            <a:r>
              <a:rPr lang="ru-RU" sz="2400" dirty="0" smtClean="0">
                <a:solidFill>
                  <a:srgbClr val="002060"/>
                </a:solidFill>
              </a:rPr>
              <a:t>и внеурочных </a:t>
            </a:r>
            <a:r>
              <a:rPr lang="ru-RU" sz="2400" dirty="0">
                <a:solidFill>
                  <a:srgbClr val="002060"/>
                </a:solidFill>
              </a:rPr>
              <a:t>занятиях специальных задач и заданий, направленных на развитие логического мышления, расширяет математический кругозор младших школьников и позволяет более уверенно ориентироваться в простейших закономерностях окружающей их действительности и активнее использовать математические знания в повседневной жизни. </a:t>
            </a:r>
            <a:r>
              <a:rPr lang="ru-RU" sz="2400" dirty="0"/>
              <a:t/>
            </a:r>
            <a:br>
              <a:rPr lang="ru-RU" sz="2400" dirty="0"/>
            </a:br>
            <a:endParaRPr lang="ru-RU" sz="3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http://7oom.ru/powerpoint/krasivie-fony-dlya-prezentacii-10.jpg?ver=3.0"/>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180528" y="764704"/>
            <a:ext cx="9144000" cy="2554545"/>
          </a:xfrm>
          <a:prstGeom prst="rect">
            <a:avLst/>
          </a:prstGeom>
          <a:noFill/>
        </p:spPr>
        <p:txBody>
          <a:bodyPr wrap="square" rtlCol="0">
            <a:spAutoFit/>
          </a:bodyPr>
          <a:lstStyle/>
          <a:p>
            <a:pPr algn="ctr"/>
            <a:r>
              <a:rPr lang="ru-RU" sz="8000" dirty="0" smtClean="0">
                <a:solidFill>
                  <a:srgbClr val="FF0000"/>
                </a:solidFill>
                <a:latin typeface="Times New Roman" pitchFamily="18" charset="0"/>
                <a:cs typeface="Times New Roman" pitchFamily="18" charset="0"/>
              </a:rPr>
              <a:t>Спасибо за внимание!</a:t>
            </a:r>
            <a:endParaRPr lang="ru-RU" sz="8000" dirty="0">
              <a:solidFill>
                <a:srgbClr val="FF0000"/>
              </a:solidFill>
              <a:latin typeface="Times New Roman" pitchFamily="18" charset="0"/>
              <a:cs typeface="Times New Roman" pitchFamily="18" charset="0"/>
            </a:endParaRPr>
          </a:p>
        </p:txBody>
      </p:sp>
      <p:pic>
        <p:nvPicPr>
          <p:cNvPr id="23554" name="Picture 2" descr="https://avatars.mds.yandex.net/get-pdb/1813491/f854fbac-b400-4372-b0ab-3ea0f58d4ed9/s1200?webp=false"/>
          <p:cNvPicPr>
            <a:picLocks noChangeAspect="1" noChangeArrowheads="1"/>
          </p:cNvPicPr>
          <p:nvPr/>
        </p:nvPicPr>
        <p:blipFill>
          <a:blip r:embed="rId3" cstate="print"/>
          <a:srcRect/>
          <a:stretch>
            <a:fillRect/>
          </a:stretch>
        </p:blipFill>
        <p:spPr bwMode="auto">
          <a:xfrm>
            <a:off x="2555776" y="3781535"/>
            <a:ext cx="3779912" cy="3076465"/>
          </a:xfrm>
          <a:prstGeom prst="rect">
            <a:avLst/>
          </a:prstGeom>
          <a:noFill/>
        </p:spPr>
      </p:pic>
    </p:spTree>
    <p:extLst>
      <p:ext uri="{BB962C8B-B14F-4D97-AF65-F5344CB8AC3E}">
        <p14:creationId xmlns:p14="http://schemas.microsoft.com/office/powerpoint/2010/main" val="2617667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539552" y="260648"/>
            <a:ext cx="8229600" cy="922114"/>
          </a:xfrm>
        </p:spPr>
        <p:txBody>
          <a:bodyPr/>
          <a:lstStyle/>
          <a:p>
            <a:r>
              <a:rPr lang="ru-RU" sz="2800" b="1" dirty="0" smtClean="0">
                <a:solidFill>
                  <a:srgbClr val="C00000"/>
                </a:solidFill>
              </a:rPr>
              <a:t>Новые цели начального образования</a:t>
            </a:r>
          </a:p>
        </p:txBody>
      </p:sp>
      <p:sp>
        <p:nvSpPr>
          <p:cNvPr id="3075" name="Содержимое 2"/>
          <p:cNvSpPr>
            <a:spLocks noGrp="1"/>
          </p:cNvSpPr>
          <p:nvPr>
            <p:ph idx="1"/>
          </p:nvPr>
        </p:nvSpPr>
        <p:spPr>
          <a:xfrm>
            <a:off x="467544" y="1340769"/>
            <a:ext cx="8229600" cy="2808312"/>
          </a:xfrm>
        </p:spPr>
        <p:txBody>
          <a:bodyPr/>
          <a:lstStyle/>
          <a:p>
            <a:pPr algn="just">
              <a:buNone/>
            </a:pPr>
            <a:r>
              <a:rPr lang="ru-RU" sz="1800" dirty="0" smtClean="0"/>
              <a:t>		По новым образовательным стандартам</a:t>
            </a:r>
            <a:r>
              <a:rPr lang="en-US" sz="1800" dirty="0" smtClean="0"/>
              <a:t> в </a:t>
            </a:r>
            <a:r>
              <a:rPr lang="en-US" sz="1800" dirty="0" err="1" smtClean="0"/>
              <a:t>начальной</a:t>
            </a:r>
            <a:r>
              <a:rPr lang="en-US" sz="1800" dirty="0" smtClean="0"/>
              <a:t> </a:t>
            </a:r>
            <a:r>
              <a:rPr lang="en-US" sz="1800" dirty="0" err="1" smtClean="0"/>
              <a:t>школе</a:t>
            </a:r>
            <a:r>
              <a:rPr lang="en-US" sz="1800" dirty="0" smtClean="0"/>
              <a:t> </a:t>
            </a:r>
            <a:r>
              <a:rPr lang="en-US" sz="1800" dirty="0" err="1" smtClean="0"/>
              <a:t>ребёнка</a:t>
            </a:r>
            <a:r>
              <a:rPr lang="en-US" sz="1800" dirty="0" smtClean="0"/>
              <a:t> </a:t>
            </a:r>
            <a:r>
              <a:rPr lang="en-US" sz="1800" dirty="0" err="1" smtClean="0"/>
              <a:t>должны</a:t>
            </a:r>
            <a:r>
              <a:rPr lang="en-US" sz="1800" dirty="0" smtClean="0"/>
              <a:t> </a:t>
            </a:r>
            <a:r>
              <a:rPr lang="en-US" sz="1800" dirty="0" err="1" smtClean="0"/>
              <a:t>научить</a:t>
            </a:r>
            <a:r>
              <a:rPr lang="en-US" sz="1800" dirty="0" smtClean="0"/>
              <a:t> </a:t>
            </a:r>
            <a:r>
              <a:rPr lang="en-US" sz="1800" dirty="0" err="1" smtClean="0"/>
              <a:t>не</a:t>
            </a:r>
            <a:r>
              <a:rPr lang="en-US" sz="1800" dirty="0" smtClean="0"/>
              <a:t> </a:t>
            </a:r>
            <a:r>
              <a:rPr lang="en-US" sz="1800" dirty="0" err="1" smtClean="0"/>
              <a:t>только</a:t>
            </a:r>
            <a:r>
              <a:rPr lang="en-US" sz="1800" dirty="0" smtClean="0"/>
              <a:t> </a:t>
            </a:r>
            <a:r>
              <a:rPr lang="en-US" sz="1800" dirty="0" err="1" smtClean="0"/>
              <a:t>читать</a:t>
            </a:r>
            <a:r>
              <a:rPr lang="en-US" sz="1800" dirty="0" smtClean="0"/>
              <a:t>, </a:t>
            </a:r>
            <a:r>
              <a:rPr lang="en-US" sz="1800" dirty="0" err="1" smtClean="0"/>
              <a:t>считать</a:t>
            </a:r>
            <a:r>
              <a:rPr lang="en-US" sz="1800" dirty="0" smtClean="0"/>
              <a:t> и </a:t>
            </a:r>
            <a:r>
              <a:rPr lang="en-US" sz="1800" dirty="0" err="1" smtClean="0"/>
              <a:t>писать</a:t>
            </a:r>
            <a:r>
              <a:rPr lang="ru-RU" sz="1800" dirty="0" smtClean="0"/>
              <a:t>.</a:t>
            </a:r>
            <a:r>
              <a:rPr lang="en-US" sz="1800" dirty="0" smtClean="0"/>
              <a:t> </a:t>
            </a:r>
            <a:r>
              <a:rPr lang="en-US" sz="1800" dirty="0" err="1" smtClean="0"/>
              <a:t>Ему</a:t>
            </a:r>
            <a:r>
              <a:rPr lang="en-US" sz="1800" dirty="0" smtClean="0"/>
              <a:t> </a:t>
            </a:r>
            <a:r>
              <a:rPr lang="ru-RU" sz="1800" dirty="0" smtClean="0"/>
              <a:t>нужно</a:t>
            </a:r>
            <a:r>
              <a:rPr lang="en-US" sz="1800" dirty="0" smtClean="0"/>
              <a:t> </a:t>
            </a:r>
            <a:r>
              <a:rPr lang="en-US" sz="1800" dirty="0" err="1" smtClean="0"/>
              <a:t>привить</a:t>
            </a:r>
            <a:r>
              <a:rPr lang="en-US" sz="1800" dirty="0" smtClean="0"/>
              <a:t> </a:t>
            </a:r>
            <a:r>
              <a:rPr lang="en-US" sz="1800" dirty="0" err="1" smtClean="0"/>
              <a:t>две</a:t>
            </a:r>
            <a:r>
              <a:rPr lang="en-US" sz="1800" dirty="0" smtClean="0"/>
              <a:t> </a:t>
            </a:r>
            <a:r>
              <a:rPr lang="en-US" sz="1800" dirty="0" err="1" smtClean="0"/>
              <a:t>группы</a:t>
            </a:r>
            <a:r>
              <a:rPr lang="en-US" sz="1800" dirty="0" smtClean="0"/>
              <a:t> </a:t>
            </a:r>
            <a:r>
              <a:rPr lang="en-US" sz="1800" dirty="0" err="1" smtClean="0"/>
              <a:t>новых</a:t>
            </a:r>
            <a:r>
              <a:rPr lang="en-US" sz="1800" dirty="0" smtClean="0"/>
              <a:t> </a:t>
            </a:r>
            <a:r>
              <a:rPr lang="en-US" sz="1800" dirty="0" err="1" smtClean="0"/>
              <a:t>умений</a:t>
            </a:r>
            <a:r>
              <a:rPr lang="en-US" sz="1800" dirty="0" smtClean="0"/>
              <a:t>. </a:t>
            </a:r>
            <a:r>
              <a:rPr lang="en-US" sz="1800" dirty="0" err="1" smtClean="0"/>
              <a:t>Речь</a:t>
            </a:r>
            <a:r>
              <a:rPr lang="en-US" sz="1800" dirty="0" smtClean="0"/>
              <a:t> </a:t>
            </a:r>
            <a:r>
              <a:rPr lang="en-US" sz="1800" dirty="0" err="1" smtClean="0"/>
              <a:t>идёт</a:t>
            </a:r>
            <a:r>
              <a:rPr lang="ru-RU" sz="1800" dirty="0" smtClean="0"/>
              <a:t>: </a:t>
            </a:r>
            <a:r>
              <a:rPr lang="en-US" sz="1800" dirty="0" smtClean="0"/>
              <a:t> </a:t>
            </a:r>
            <a:endParaRPr lang="ru-RU" sz="1800" dirty="0" smtClean="0"/>
          </a:p>
          <a:p>
            <a:pPr algn="just">
              <a:buFont typeface="Wingdings" pitchFamily="2" charset="2"/>
              <a:buChar char="Ø"/>
            </a:pPr>
            <a:r>
              <a:rPr lang="en-US" sz="1800" b="1" dirty="0" err="1" smtClean="0"/>
              <a:t>во-первых</a:t>
            </a:r>
            <a:r>
              <a:rPr lang="en-US" sz="1800" dirty="0" smtClean="0"/>
              <a:t>, </a:t>
            </a:r>
            <a:r>
              <a:rPr lang="en-US" sz="1800" u="sng" dirty="0" err="1" smtClean="0"/>
              <a:t>об</a:t>
            </a:r>
            <a:r>
              <a:rPr lang="en-US" sz="1800" u="sng" dirty="0" smtClean="0"/>
              <a:t> </a:t>
            </a:r>
            <a:r>
              <a:rPr lang="en-US" sz="1800" u="sng" dirty="0" err="1" smtClean="0"/>
              <a:t>универсальных</a:t>
            </a:r>
            <a:r>
              <a:rPr lang="en-US" sz="1800" u="sng" dirty="0" smtClean="0"/>
              <a:t> </a:t>
            </a:r>
            <a:r>
              <a:rPr lang="en-US" sz="1800" u="sng" dirty="0" err="1" smtClean="0"/>
              <a:t>учебных</a:t>
            </a:r>
            <a:r>
              <a:rPr lang="en-US" sz="1800" u="sng" dirty="0" smtClean="0"/>
              <a:t> </a:t>
            </a:r>
            <a:r>
              <a:rPr lang="en-US" sz="1800" u="sng" dirty="0" err="1" smtClean="0"/>
              <a:t>действиях</a:t>
            </a:r>
            <a:r>
              <a:rPr lang="en-US" sz="1800" u="sng" dirty="0" smtClean="0"/>
              <a:t>, </a:t>
            </a:r>
            <a:r>
              <a:rPr lang="en-US" sz="1800" u="sng" dirty="0" err="1" smtClean="0"/>
              <a:t>составляющих</a:t>
            </a:r>
            <a:r>
              <a:rPr lang="en-US" sz="1800" u="sng" dirty="0" smtClean="0"/>
              <a:t> </a:t>
            </a:r>
            <a:r>
              <a:rPr lang="en-US" sz="1800" u="sng" dirty="0" err="1" smtClean="0"/>
              <a:t>умения</a:t>
            </a:r>
            <a:r>
              <a:rPr lang="en-US" sz="1800" u="sng" dirty="0" smtClean="0"/>
              <a:t> </a:t>
            </a:r>
            <a:r>
              <a:rPr lang="en-US" sz="1800" u="sng" dirty="0" err="1" smtClean="0"/>
              <a:t>учиться</a:t>
            </a:r>
            <a:r>
              <a:rPr lang="en-US" sz="1800" u="sng" dirty="0" smtClean="0"/>
              <a:t>: </a:t>
            </a:r>
            <a:r>
              <a:rPr lang="en-US" sz="1800" u="sng" dirty="0" err="1" smtClean="0"/>
              <a:t>навыках</a:t>
            </a:r>
            <a:r>
              <a:rPr lang="en-US" sz="1800" u="sng" dirty="0" smtClean="0"/>
              <a:t> </a:t>
            </a:r>
            <a:r>
              <a:rPr lang="en-US" sz="1800" u="sng" dirty="0" err="1" smtClean="0"/>
              <a:t>решения</a:t>
            </a:r>
            <a:r>
              <a:rPr lang="en-US" sz="1800" u="sng" dirty="0" smtClean="0"/>
              <a:t> </a:t>
            </a:r>
            <a:r>
              <a:rPr lang="en-US" sz="1800" u="sng" dirty="0" err="1" smtClean="0"/>
              <a:t>творческих</a:t>
            </a:r>
            <a:r>
              <a:rPr lang="en-US" sz="1800" u="sng" dirty="0" smtClean="0"/>
              <a:t> </a:t>
            </a:r>
            <a:r>
              <a:rPr lang="en-US" sz="1800" u="sng" dirty="0" err="1" smtClean="0"/>
              <a:t>задач</a:t>
            </a:r>
            <a:r>
              <a:rPr lang="en-US" sz="1800" u="sng" dirty="0" smtClean="0"/>
              <a:t> и </a:t>
            </a:r>
            <a:r>
              <a:rPr lang="en-US" sz="1800" u="sng" dirty="0" err="1" smtClean="0"/>
              <a:t>навыка</a:t>
            </a:r>
            <a:r>
              <a:rPr lang="en-US" sz="1800" u="sng" dirty="0" smtClean="0"/>
              <a:t> </a:t>
            </a:r>
            <a:r>
              <a:rPr lang="en-US" sz="1800" u="sng" dirty="0" err="1" smtClean="0"/>
              <a:t>поиска</a:t>
            </a:r>
            <a:r>
              <a:rPr lang="en-US" sz="1800" u="sng" dirty="0" smtClean="0"/>
              <a:t>, </a:t>
            </a:r>
            <a:r>
              <a:rPr lang="en-US" sz="1800" u="sng" dirty="0" err="1" smtClean="0"/>
              <a:t>анализа</a:t>
            </a:r>
            <a:r>
              <a:rPr lang="en-US" sz="1800" u="sng" dirty="0" smtClean="0"/>
              <a:t> и </a:t>
            </a:r>
            <a:r>
              <a:rPr lang="en-US" sz="1800" u="sng" dirty="0" err="1" smtClean="0"/>
              <a:t>интерпретации</a:t>
            </a:r>
            <a:r>
              <a:rPr lang="en-US" sz="1800" u="sng" dirty="0" smtClean="0"/>
              <a:t> </a:t>
            </a:r>
            <a:r>
              <a:rPr lang="en-US" sz="1800" u="sng" dirty="0" err="1" smtClean="0"/>
              <a:t>информации</a:t>
            </a:r>
            <a:r>
              <a:rPr lang="ru-RU" sz="1800" u="sng" dirty="0" smtClean="0"/>
              <a:t>;</a:t>
            </a:r>
          </a:p>
          <a:p>
            <a:pPr algn="just">
              <a:buFont typeface="Wingdings" pitchFamily="2" charset="2"/>
              <a:buChar char="Ø"/>
            </a:pPr>
            <a:r>
              <a:rPr lang="ru-RU" sz="1800" b="1" dirty="0" smtClean="0"/>
              <a:t> в</a:t>
            </a:r>
            <a:r>
              <a:rPr lang="en-US" sz="1800" b="1" dirty="0" smtClean="0"/>
              <a:t>о-</a:t>
            </a:r>
            <a:r>
              <a:rPr lang="en-US" sz="1800" b="1" dirty="0" err="1" smtClean="0"/>
              <a:t>вторых</a:t>
            </a:r>
            <a:r>
              <a:rPr lang="en-US" sz="1800" dirty="0" smtClean="0"/>
              <a:t>, </a:t>
            </a:r>
            <a:r>
              <a:rPr lang="en-US" sz="1800" dirty="0" err="1" smtClean="0"/>
              <a:t>речь</a:t>
            </a:r>
            <a:r>
              <a:rPr lang="en-US" sz="1800" dirty="0" smtClean="0"/>
              <a:t> </a:t>
            </a:r>
            <a:r>
              <a:rPr lang="en-US" sz="1800" dirty="0" err="1" smtClean="0"/>
              <a:t>идёт</a:t>
            </a:r>
            <a:r>
              <a:rPr lang="en-US" sz="1800" dirty="0" smtClean="0"/>
              <a:t> </a:t>
            </a:r>
            <a:r>
              <a:rPr lang="en-US" sz="1800" u="sng" dirty="0" smtClean="0"/>
              <a:t>о </a:t>
            </a:r>
            <a:r>
              <a:rPr lang="en-US" sz="1800" u="sng" dirty="0" err="1" smtClean="0"/>
              <a:t>формировании</a:t>
            </a:r>
            <a:r>
              <a:rPr lang="en-US" sz="1800" u="sng" dirty="0" smtClean="0"/>
              <a:t> у </a:t>
            </a:r>
            <a:r>
              <a:rPr lang="en-US" sz="1800" u="sng" dirty="0" err="1" smtClean="0"/>
              <a:t>детей</a:t>
            </a:r>
            <a:r>
              <a:rPr lang="en-US" sz="1800" u="sng" dirty="0" smtClean="0"/>
              <a:t> </a:t>
            </a:r>
            <a:r>
              <a:rPr lang="en-US" sz="1800" u="sng" dirty="0" err="1" smtClean="0"/>
              <a:t>мотивации</a:t>
            </a:r>
            <a:r>
              <a:rPr lang="en-US" sz="1800" u="sng" dirty="0" smtClean="0"/>
              <a:t> к </a:t>
            </a:r>
            <a:r>
              <a:rPr lang="en-US" sz="1800" u="sng" dirty="0" err="1" smtClean="0"/>
              <a:t>обучению</a:t>
            </a:r>
            <a:r>
              <a:rPr lang="en-US" sz="1800" u="sng" dirty="0" smtClean="0"/>
              <a:t>, </a:t>
            </a:r>
            <a:r>
              <a:rPr lang="en-US" sz="1800" u="sng" dirty="0" err="1" smtClean="0"/>
              <a:t>саморазвитию</a:t>
            </a:r>
            <a:r>
              <a:rPr lang="en-US" sz="1800" u="sng" dirty="0" smtClean="0"/>
              <a:t>, </a:t>
            </a:r>
            <a:r>
              <a:rPr lang="en-US" sz="1800" u="sng" dirty="0" err="1" smtClean="0"/>
              <a:t>самопознанию</a:t>
            </a:r>
            <a:r>
              <a:rPr lang="en-US" sz="1800" u="sng" dirty="0" smtClean="0"/>
              <a:t>.</a:t>
            </a:r>
            <a:endParaRPr lang="ru-RU" sz="1800" dirty="0" smtClean="0"/>
          </a:p>
        </p:txBody>
      </p:sp>
      <p:sp>
        <p:nvSpPr>
          <p:cNvPr id="7" name="Дата 6"/>
          <p:cNvSpPr>
            <a:spLocks noGrp="1"/>
          </p:cNvSpPr>
          <p:nvPr>
            <p:ph type="dt" sz="quarter" idx="10"/>
          </p:nvPr>
        </p:nvSpPr>
        <p:spPr/>
        <p:txBody>
          <a:bodyPr/>
          <a:lstStyle/>
          <a:p>
            <a:pPr>
              <a:defRPr/>
            </a:pPr>
            <a:fld id="{93157E2E-BE2C-4E31-A160-F799412C368E}" type="datetime1">
              <a:rPr lang="ru-RU"/>
              <a:pPr>
                <a:defRPr/>
              </a:pPr>
              <a:t>08.04.2025</a:t>
            </a:fld>
            <a:endParaRPr lang="ru-RU"/>
          </a:p>
        </p:txBody>
      </p:sp>
      <p:sp>
        <p:nvSpPr>
          <p:cNvPr id="8" name="Номер слайда 7"/>
          <p:cNvSpPr>
            <a:spLocks noGrp="1"/>
          </p:cNvSpPr>
          <p:nvPr>
            <p:ph type="sldNum" sz="quarter" idx="12"/>
          </p:nvPr>
        </p:nvSpPr>
        <p:spPr/>
        <p:txBody>
          <a:bodyPr/>
          <a:lstStyle/>
          <a:p>
            <a:pPr>
              <a:defRPr/>
            </a:pPr>
            <a:fld id="{ADB086C9-9D9D-4B46-BE26-5D9DF8D2E4CA}" type="slidenum">
              <a:rPr lang="ru-RU"/>
              <a:pPr>
                <a:defRPr/>
              </a:pPr>
              <a:t>2</a:t>
            </a:fld>
            <a:endParaRPr lang="ru-RU"/>
          </a:p>
        </p:txBody>
      </p:sp>
      <p:sp>
        <p:nvSpPr>
          <p:cNvPr id="9" name="Нижний колонтитул 8"/>
          <p:cNvSpPr>
            <a:spLocks noGrp="1"/>
          </p:cNvSpPr>
          <p:nvPr>
            <p:ph type="ftr" sz="quarter" idx="11"/>
          </p:nvPr>
        </p:nvSpPr>
        <p:spPr/>
        <p:txBody>
          <a:bodyPr/>
          <a:lstStyle/>
          <a:p>
            <a:pPr>
              <a:defRPr/>
            </a:pPr>
            <a:r>
              <a:rPr lang="en-US"/>
              <a:t>http://aida.ucoz.ru</a:t>
            </a:r>
            <a:endParaRPr lang="ru-RU"/>
          </a:p>
        </p:txBody>
      </p:sp>
      <p:pic>
        <p:nvPicPr>
          <p:cNvPr id="3080" name="Picture 8" descr="D:\Из СТАРОГО диска\с диска С\Мои документы\Школа\анимашки\71964931_mka-150x150.jpg"/>
          <p:cNvPicPr>
            <a:picLocks noChangeAspect="1" noChangeArrowheads="1"/>
          </p:cNvPicPr>
          <p:nvPr/>
        </p:nvPicPr>
        <p:blipFill>
          <a:blip r:embed="rId2" cstate="print"/>
          <a:srcRect/>
          <a:stretch>
            <a:fillRect/>
          </a:stretch>
        </p:blipFill>
        <p:spPr bwMode="auto">
          <a:xfrm>
            <a:off x="5796136" y="3789040"/>
            <a:ext cx="2448272" cy="2448272"/>
          </a:xfrm>
          <a:prstGeom prst="rect">
            <a:avLst/>
          </a:prstGeom>
          <a:noFill/>
        </p:spPr>
      </p:pic>
      <p:pic>
        <p:nvPicPr>
          <p:cNvPr id="10" name="Picture 4" descr="H:\Documents and Settings\Aida\Рабочий стол\текстуры и фоны, клипарты\Scool_objekts\scool (46).png"/>
          <p:cNvPicPr>
            <a:picLocks noChangeAspect="1" noChangeArrowheads="1"/>
          </p:cNvPicPr>
          <p:nvPr/>
        </p:nvPicPr>
        <p:blipFill>
          <a:blip r:embed="rId3" cstate="print"/>
          <a:srcRect/>
          <a:stretch>
            <a:fillRect/>
          </a:stretch>
        </p:blipFill>
        <p:spPr bwMode="auto">
          <a:xfrm>
            <a:off x="2555776" y="5733256"/>
            <a:ext cx="936625" cy="496888"/>
          </a:xfrm>
          <a:prstGeom prst="rect">
            <a:avLst/>
          </a:prstGeom>
          <a:noFill/>
          <a:ln w="9525">
            <a:noFill/>
            <a:miter lim="800000"/>
            <a:headEnd/>
            <a:tailEnd/>
          </a:ln>
        </p:spPr>
      </p:pic>
      <p:pic>
        <p:nvPicPr>
          <p:cNvPr id="11" name="Picture 3" descr="H:\Documents and Settings\Aida\Рабочий стол\текстуры и фоны, клипарты\Scool_objekts\scool (45).png"/>
          <p:cNvPicPr>
            <a:picLocks noChangeAspect="1" noChangeArrowheads="1"/>
          </p:cNvPicPr>
          <p:nvPr/>
        </p:nvPicPr>
        <p:blipFill>
          <a:blip r:embed="rId4" cstate="print"/>
          <a:srcRect/>
          <a:stretch>
            <a:fillRect/>
          </a:stretch>
        </p:blipFill>
        <p:spPr bwMode="auto">
          <a:xfrm>
            <a:off x="3059832" y="4869160"/>
            <a:ext cx="701675" cy="922338"/>
          </a:xfrm>
          <a:prstGeom prst="rect">
            <a:avLst/>
          </a:prstGeom>
          <a:noFill/>
          <a:ln w="9525">
            <a:noFill/>
            <a:miter lim="800000"/>
            <a:headEnd/>
            <a:tailEnd/>
          </a:ln>
        </p:spPr>
      </p:pic>
      <p:pic>
        <p:nvPicPr>
          <p:cNvPr id="12" name="Picture 2" descr="H:\Documents and Settings\Aida\Рабочий стол\текстуры и фоны, клипарты\Scool_objekts\scool (30).png"/>
          <p:cNvPicPr>
            <a:picLocks noChangeAspect="1" noChangeArrowheads="1"/>
          </p:cNvPicPr>
          <p:nvPr/>
        </p:nvPicPr>
        <p:blipFill>
          <a:blip r:embed="rId5" cstate="print"/>
          <a:srcRect/>
          <a:stretch>
            <a:fillRect/>
          </a:stretch>
        </p:blipFill>
        <p:spPr bwMode="auto">
          <a:xfrm>
            <a:off x="3635896" y="5517232"/>
            <a:ext cx="779463" cy="7016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en-US" sz="2800" b="1" dirty="0" err="1" smtClean="0">
                <a:solidFill>
                  <a:srgbClr val="C00000"/>
                </a:solidFill>
              </a:rPr>
              <a:t>Основные</a:t>
            </a:r>
            <a:r>
              <a:rPr lang="en-US" sz="2800" b="1" dirty="0" smtClean="0">
                <a:solidFill>
                  <a:srgbClr val="C00000"/>
                </a:solidFill>
              </a:rPr>
              <a:t> </a:t>
            </a:r>
            <a:r>
              <a:rPr lang="en-US" sz="2800" b="1" dirty="0" err="1" smtClean="0">
                <a:solidFill>
                  <a:srgbClr val="C00000"/>
                </a:solidFill>
              </a:rPr>
              <a:t>задачи</a:t>
            </a:r>
            <a:r>
              <a:rPr lang="en-US" sz="2800" b="1" dirty="0" smtClean="0">
                <a:solidFill>
                  <a:srgbClr val="C00000"/>
                </a:solidFill>
              </a:rPr>
              <a:t> </a:t>
            </a:r>
            <a:r>
              <a:rPr lang="en-US" sz="2800" b="1" dirty="0" err="1" smtClean="0">
                <a:solidFill>
                  <a:srgbClr val="C00000"/>
                </a:solidFill>
              </a:rPr>
              <a:t>логического</a:t>
            </a:r>
            <a:r>
              <a:rPr lang="en-US" sz="2800" b="1" dirty="0" smtClean="0">
                <a:solidFill>
                  <a:srgbClr val="C00000"/>
                </a:solidFill>
              </a:rPr>
              <a:t> </a:t>
            </a:r>
            <a:r>
              <a:rPr lang="en-US" sz="2800" b="1" dirty="0" err="1" smtClean="0">
                <a:solidFill>
                  <a:srgbClr val="C00000"/>
                </a:solidFill>
              </a:rPr>
              <a:t>развития</a:t>
            </a:r>
            <a:r>
              <a:rPr lang="ru-RU" sz="2800" b="1" dirty="0" smtClean="0">
                <a:solidFill>
                  <a:srgbClr val="C00000"/>
                </a:solidFill>
              </a:rPr>
              <a:t> у</a:t>
            </a:r>
            <a:r>
              <a:rPr lang="en-US" sz="2800" b="1" dirty="0" smtClean="0">
                <a:solidFill>
                  <a:srgbClr val="C00000"/>
                </a:solidFill>
              </a:rPr>
              <a:t> </a:t>
            </a:r>
            <a:r>
              <a:rPr lang="en-US" sz="2800" b="1" dirty="0" err="1" smtClean="0">
                <a:solidFill>
                  <a:srgbClr val="C00000"/>
                </a:solidFill>
              </a:rPr>
              <a:t>детей</a:t>
            </a:r>
            <a:endParaRPr lang="ru-RU" sz="2800" dirty="0">
              <a:solidFill>
                <a:srgbClr val="C00000"/>
              </a:solidFill>
            </a:endParaRPr>
          </a:p>
        </p:txBody>
      </p:sp>
      <p:sp>
        <p:nvSpPr>
          <p:cNvPr id="3" name="Содержимое 2"/>
          <p:cNvSpPr>
            <a:spLocks noGrp="1"/>
          </p:cNvSpPr>
          <p:nvPr>
            <p:ph sz="half" idx="1"/>
          </p:nvPr>
        </p:nvSpPr>
        <p:spPr>
          <a:xfrm>
            <a:off x="3275856" y="1124744"/>
            <a:ext cx="5256584" cy="4525963"/>
          </a:xfrm>
        </p:spPr>
        <p:txBody>
          <a:bodyPr/>
          <a:lstStyle/>
          <a:p>
            <a:pPr lvl="0" algn="just"/>
            <a:r>
              <a:rPr lang="ru-RU" sz="1800" dirty="0" smtClean="0">
                <a:solidFill>
                  <a:srgbClr val="002060"/>
                </a:solidFill>
              </a:rPr>
              <a:t>воспитать умение самостоятельно применять доступные способы познания (сравнение, измерение, классификацию и др.) с целью освоения зависимостей между предметами, числами;</a:t>
            </a:r>
          </a:p>
          <a:p>
            <a:pPr lvl="0" algn="just"/>
            <a:r>
              <a:rPr lang="ru-RU" sz="1800" dirty="0" smtClean="0">
                <a:solidFill>
                  <a:srgbClr val="002060"/>
                </a:solidFill>
              </a:rPr>
              <a:t>строить простые высказывания о сущности выполненного действия;</a:t>
            </a:r>
          </a:p>
          <a:p>
            <a:pPr lvl="0" algn="just"/>
            <a:r>
              <a:rPr lang="ru-RU" sz="1800" dirty="0" smtClean="0">
                <a:solidFill>
                  <a:srgbClr val="002060"/>
                </a:solidFill>
              </a:rPr>
              <a:t>находить нужный способ выполнения задания, ведущий к результату наиболее экономным путем;</a:t>
            </a:r>
          </a:p>
          <a:p>
            <a:pPr lvl="0" algn="just"/>
            <a:r>
              <a:rPr lang="ru-RU" sz="1800" dirty="0" smtClean="0">
                <a:solidFill>
                  <a:srgbClr val="002060"/>
                </a:solidFill>
              </a:rPr>
              <a:t>активно включаться в коллективную игру, предлагать нестандартные способы решения игровых задач;</a:t>
            </a:r>
          </a:p>
          <a:p>
            <a:pPr lvl="0" algn="just"/>
            <a:r>
              <a:rPr lang="ru-RU" sz="1800" dirty="0" smtClean="0">
                <a:solidFill>
                  <a:srgbClr val="002060"/>
                </a:solidFill>
              </a:rPr>
              <a:t>свободно разговаривать со взрослыми по поводу игр, творческих задач и способов их решения.</a:t>
            </a:r>
          </a:p>
          <a:p>
            <a:pPr algn="just"/>
            <a:endParaRPr lang="ru-RU" dirty="0"/>
          </a:p>
        </p:txBody>
      </p:sp>
      <p:sp>
        <p:nvSpPr>
          <p:cNvPr id="5" name="Дата 4"/>
          <p:cNvSpPr>
            <a:spLocks noGrp="1"/>
          </p:cNvSpPr>
          <p:nvPr>
            <p:ph type="dt" sz="half" idx="10"/>
          </p:nvPr>
        </p:nvSpPr>
        <p:spPr/>
        <p:txBody>
          <a:bodyPr/>
          <a:lstStyle/>
          <a:p>
            <a:pPr>
              <a:defRPr/>
            </a:pPr>
            <a:fld id="{F810E315-F3D5-4D41-84CC-BB3F7E37CF1D}" type="datetime1">
              <a:rPr lang="ru-RU" smtClean="0"/>
              <a:pPr>
                <a:defRPr/>
              </a:pPr>
              <a:t>08.04.2025</a:t>
            </a:fld>
            <a:endParaRPr lang="ru-RU"/>
          </a:p>
        </p:txBody>
      </p:sp>
      <p:sp>
        <p:nvSpPr>
          <p:cNvPr id="6" name="Нижний колонтитул 5"/>
          <p:cNvSpPr>
            <a:spLocks noGrp="1"/>
          </p:cNvSpPr>
          <p:nvPr>
            <p:ph type="ftr" sz="quarter" idx="11"/>
          </p:nvPr>
        </p:nvSpPr>
        <p:spPr/>
        <p:txBody>
          <a:bodyPr/>
          <a:lstStyle/>
          <a:p>
            <a:pPr>
              <a:defRPr/>
            </a:pPr>
            <a:r>
              <a:rPr lang="en-US" smtClean="0"/>
              <a:t>http://aida.ucoz.ru</a:t>
            </a:r>
            <a:endParaRPr lang="ru-RU"/>
          </a:p>
        </p:txBody>
      </p:sp>
      <p:sp>
        <p:nvSpPr>
          <p:cNvPr id="7" name="Номер слайда 6"/>
          <p:cNvSpPr>
            <a:spLocks noGrp="1"/>
          </p:cNvSpPr>
          <p:nvPr>
            <p:ph type="sldNum" sz="quarter" idx="12"/>
          </p:nvPr>
        </p:nvSpPr>
        <p:spPr/>
        <p:txBody>
          <a:bodyPr/>
          <a:lstStyle/>
          <a:p>
            <a:pPr>
              <a:defRPr/>
            </a:pPr>
            <a:fld id="{7D584BB3-4228-4703-BF7C-EF15E3015D52}" type="slidenum">
              <a:rPr lang="ru-RU" smtClean="0"/>
              <a:pPr>
                <a:defRPr/>
              </a:pPr>
              <a:t>3</a:t>
            </a:fld>
            <a:endParaRPr lang="ru-RU"/>
          </a:p>
        </p:txBody>
      </p:sp>
      <p:pic>
        <p:nvPicPr>
          <p:cNvPr id="12" name="Picture 4" descr="H:\Documents and Settings\Aida\Рабочий стол\МОИ шаблоны ЭКСПЕРИМЕНТы\18112_0-550-700-1.jpg"/>
          <p:cNvPicPr>
            <a:picLocks noChangeAspect="1" noChangeArrowheads="1"/>
          </p:cNvPicPr>
          <p:nvPr/>
        </p:nvPicPr>
        <p:blipFill>
          <a:blip r:embed="rId2" cstate="print"/>
          <a:srcRect/>
          <a:stretch>
            <a:fillRect/>
          </a:stretch>
        </p:blipFill>
        <p:spPr bwMode="auto">
          <a:xfrm>
            <a:off x="310961" y="1412776"/>
            <a:ext cx="2810535" cy="201622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32656"/>
            <a:ext cx="7772400" cy="1368151"/>
          </a:xfrm>
        </p:spPr>
        <p:txBody>
          <a:bodyPr/>
          <a:lstStyle/>
          <a:p>
            <a:pPr algn="ctr"/>
            <a:r>
              <a:rPr lang="ru-RU" dirty="0" smtClean="0"/>
              <a:t> </a:t>
            </a:r>
            <a:r>
              <a:rPr lang="ru-RU" sz="2400" dirty="0" smtClean="0">
                <a:solidFill>
                  <a:srgbClr val="C00000"/>
                </a:solidFill>
                <a:latin typeface="+mn-lt"/>
              </a:rPr>
              <a:t>причины, способствующие необходимости развития логического мышления у детей младшего школьного возраста</a:t>
            </a:r>
            <a:r>
              <a:rPr lang="ru-RU" sz="2400" dirty="0" smtClean="0">
                <a:solidFill>
                  <a:schemeClr val="accent3">
                    <a:lumMod val="50000"/>
                  </a:schemeClr>
                </a:solidFill>
                <a:latin typeface="+mn-lt"/>
              </a:rPr>
              <a:t/>
            </a:r>
            <a:br>
              <a:rPr lang="ru-RU" sz="2400" dirty="0" smtClean="0">
                <a:solidFill>
                  <a:schemeClr val="accent3">
                    <a:lumMod val="50000"/>
                  </a:schemeClr>
                </a:solidFill>
                <a:latin typeface="+mn-lt"/>
              </a:rPr>
            </a:br>
            <a:r>
              <a:rPr lang="ru-RU" sz="2400" dirty="0" smtClean="0">
                <a:solidFill>
                  <a:schemeClr val="accent3">
                    <a:lumMod val="50000"/>
                  </a:schemeClr>
                </a:solidFill>
                <a:latin typeface="+mn-lt"/>
              </a:rPr>
              <a:t> </a:t>
            </a:r>
            <a:r>
              <a:rPr lang="ru-RU" sz="2400" dirty="0" smtClean="0">
                <a:solidFill>
                  <a:schemeClr val="accent3">
                    <a:lumMod val="50000"/>
                  </a:schemeClr>
                </a:solidFill>
              </a:rPr>
              <a:t/>
            </a:r>
            <a:br>
              <a:rPr lang="ru-RU" sz="2400" dirty="0" smtClean="0">
                <a:solidFill>
                  <a:schemeClr val="accent3">
                    <a:lumMod val="50000"/>
                  </a:schemeClr>
                </a:solidFill>
              </a:rPr>
            </a:br>
            <a:endParaRPr lang="ru-RU" sz="2400" dirty="0">
              <a:solidFill>
                <a:schemeClr val="accent3">
                  <a:lumMod val="50000"/>
                </a:schemeClr>
              </a:solidFill>
            </a:endParaRPr>
          </a:p>
        </p:txBody>
      </p:sp>
      <p:sp>
        <p:nvSpPr>
          <p:cNvPr id="3" name="Текст 2"/>
          <p:cNvSpPr>
            <a:spLocks noGrp="1"/>
          </p:cNvSpPr>
          <p:nvPr>
            <p:ph type="body" idx="1"/>
          </p:nvPr>
        </p:nvSpPr>
        <p:spPr>
          <a:xfrm>
            <a:off x="611560" y="1916832"/>
            <a:ext cx="7920880" cy="4176463"/>
          </a:xfrm>
        </p:spPr>
        <p:txBody>
          <a:bodyPr/>
          <a:lstStyle/>
          <a:p>
            <a:pPr lvl="0" algn="just">
              <a:buBlip>
                <a:blip r:embed="rId2"/>
              </a:buBlip>
            </a:pPr>
            <a:r>
              <a:rPr lang="ru-RU" sz="1800" b="1" u="sng" dirty="0" smtClean="0">
                <a:solidFill>
                  <a:srgbClr val="002060"/>
                </a:solidFill>
              </a:rPr>
              <a:t>во-первых</a:t>
            </a:r>
            <a:r>
              <a:rPr lang="ru-RU" sz="1800" b="1" dirty="0" smtClean="0">
                <a:solidFill>
                  <a:srgbClr val="002060"/>
                </a:solidFill>
              </a:rPr>
              <a:t>, </a:t>
            </a:r>
            <a:r>
              <a:rPr lang="ru-RU" sz="1800" dirty="0" smtClean="0">
                <a:solidFill>
                  <a:srgbClr val="002060"/>
                </a:solidFill>
              </a:rPr>
              <a:t>появились новые учебники, требующие от учителя активной мыслительной деятельности для усвоения их содержания, </a:t>
            </a:r>
          </a:p>
          <a:p>
            <a:pPr lvl="0" algn="just">
              <a:buBlip>
                <a:blip r:embed="rId2"/>
              </a:buBlip>
            </a:pPr>
            <a:r>
              <a:rPr lang="ru-RU" sz="1800" b="1" u="sng" dirty="0" smtClean="0">
                <a:solidFill>
                  <a:srgbClr val="002060"/>
                </a:solidFill>
              </a:rPr>
              <a:t>во-вторых</a:t>
            </a:r>
            <a:r>
              <a:rPr lang="ru-RU" sz="1800" b="1" dirty="0" smtClean="0">
                <a:solidFill>
                  <a:srgbClr val="002060"/>
                </a:solidFill>
              </a:rPr>
              <a:t>, </a:t>
            </a:r>
            <a:r>
              <a:rPr lang="ru-RU" sz="1800" dirty="0" smtClean="0">
                <a:solidFill>
                  <a:srgbClr val="002060"/>
                </a:solidFill>
              </a:rPr>
              <a:t>учащиеся начальных классов принимают активное участие в различного уровня интеллектуальных конкурсах, в основе которых необходимо не только знание предмета, но и умение нестандартно мыслить, значит необходимо усилить логическую подготовку учеников младших классов;  </a:t>
            </a:r>
          </a:p>
          <a:p>
            <a:pPr lvl="0" algn="just">
              <a:buBlip>
                <a:blip r:embed="rId2"/>
              </a:buBlip>
            </a:pPr>
            <a:r>
              <a:rPr lang="ru-RU" sz="1800" b="1" u="sng" dirty="0" smtClean="0">
                <a:solidFill>
                  <a:srgbClr val="002060"/>
                </a:solidFill>
              </a:rPr>
              <a:t>в-третьих,</a:t>
            </a:r>
            <a:r>
              <a:rPr lang="ru-RU" sz="1800" b="1" dirty="0" smtClean="0">
                <a:solidFill>
                  <a:srgbClr val="002060"/>
                </a:solidFill>
              </a:rPr>
              <a:t> </a:t>
            </a:r>
            <a:r>
              <a:rPr lang="ru-RU" sz="1800" dirty="0" smtClean="0">
                <a:solidFill>
                  <a:srgbClr val="002060"/>
                </a:solidFill>
              </a:rPr>
              <a:t>изменения парадигмы образования, связанные с достижением нового образовательного стандарта: всестороннее развитие личности обеспечивается единством нравственного, умственного, эстетического и физического воспитания. Умственное воспитание выступает как формирование у детей интеллектуальных умений, в состав которых входят логические приёмы мышления.</a:t>
            </a:r>
          </a:p>
          <a:p>
            <a:endParaRPr lang="ru-RU" dirty="0"/>
          </a:p>
        </p:txBody>
      </p:sp>
      <p:sp>
        <p:nvSpPr>
          <p:cNvPr id="4" name="Дата 3"/>
          <p:cNvSpPr>
            <a:spLocks noGrp="1"/>
          </p:cNvSpPr>
          <p:nvPr>
            <p:ph type="dt" sz="half" idx="10"/>
          </p:nvPr>
        </p:nvSpPr>
        <p:spPr/>
        <p:txBody>
          <a:bodyPr/>
          <a:lstStyle/>
          <a:p>
            <a:pPr>
              <a:defRPr/>
            </a:pPr>
            <a:fld id="{C64C3EE8-F1EC-43D3-AB46-2A1FB3D5878F}" type="datetime1">
              <a:rPr lang="ru-RU" smtClean="0"/>
              <a:pPr>
                <a:defRPr/>
              </a:pPr>
              <a:t>08.04.2025</a:t>
            </a:fld>
            <a:endParaRPr lang="ru-RU"/>
          </a:p>
        </p:txBody>
      </p:sp>
      <p:sp>
        <p:nvSpPr>
          <p:cNvPr id="5" name="Нижний колонтитул 4"/>
          <p:cNvSpPr>
            <a:spLocks noGrp="1"/>
          </p:cNvSpPr>
          <p:nvPr>
            <p:ph type="ftr" sz="quarter" idx="11"/>
          </p:nvPr>
        </p:nvSpPr>
        <p:spPr/>
        <p:txBody>
          <a:bodyPr/>
          <a:lstStyle/>
          <a:p>
            <a:pPr>
              <a:defRPr/>
            </a:pPr>
            <a:r>
              <a:rPr lang="en-US" smtClean="0"/>
              <a:t>http://aida.ucoz.ru</a:t>
            </a:r>
            <a:endParaRPr lang="ru-RU"/>
          </a:p>
        </p:txBody>
      </p:sp>
      <p:sp>
        <p:nvSpPr>
          <p:cNvPr id="6" name="Номер слайда 5"/>
          <p:cNvSpPr>
            <a:spLocks noGrp="1"/>
          </p:cNvSpPr>
          <p:nvPr>
            <p:ph type="sldNum" sz="quarter" idx="12"/>
          </p:nvPr>
        </p:nvSpPr>
        <p:spPr/>
        <p:txBody>
          <a:bodyPr/>
          <a:lstStyle/>
          <a:p>
            <a:pPr>
              <a:defRPr/>
            </a:pPr>
            <a:fld id="{AEB1CF54-6BFD-44BF-AA2A-BE094007C5D1}" type="slidenum">
              <a:rPr lang="ru-RU" smtClean="0"/>
              <a:pPr>
                <a:defRPr/>
              </a:pPr>
              <a:t>4</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Прямая соединительная линия 26"/>
          <p:cNvCxnSpPr>
            <a:stCxn id="7" idx="2"/>
          </p:cNvCxnSpPr>
          <p:nvPr/>
        </p:nvCxnSpPr>
        <p:spPr>
          <a:xfrm>
            <a:off x="4535996" y="1340768"/>
            <a:ext cx="324036" cy="2664296"/>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5</a:t>
            </a:fld>
            <a:endParaRPr lang="ru-RU"/>
          </a:p>
        </p:txBody>
      </p:sp>
      <p:sp>
        <p:nvSpPr>
          <p:cNvPr id="7" name="Скругленный прямоугольник 6"/>
          <p:cNvSpPr/>
          <p:nvPr/>
        </p:nvSpPr>
        <p:spPr>
          <a:xfrm>
            <a:off x="3131840" y="620688"/>
            <a:ext cx="2808312" cy="72008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C00000"/>
                </a:solidFill>
              </a:rPr>
              <a:t>Логическое мышление</a:t>
            </a:r>
            <a:endParaRPr lang="ru-RU" sz="2800" b="1" dirty="0">
              <a:solidFill>
                <a:srgbClr val="C00000"/>
              </a:solidFill>
            </a:endParaRPr>
          </a:p>
        </p:txBody>
      </p:sp>
      <p:sp>
        <p:nvSpPr>
          <p:cNvPr id="8" name="Скругленный прямоугольник 7"/>
          <p:cNvSpPr/>
          <p:nvPr/>
        </p:nvSpPr>
        <p:spPr>
          <a:xfrm>
            <a:off x="971600" y="2348880"/>
            <a:ext cx="1728192"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Сравнение</a:t>
            </a:r>
            <a:endParaRPr lang="ru-RU" dirty="0">
              <a:solidFill>
                <a:srgbClr val="002060"/>
              </a:solidFill>
            </a:endParaRPr>
          </a:p>
        </p:txBody>
      </p:sp>
      <p:sp>
        <p:nvSpPr>
          <p:cNvPr id="9" name="Скругленный прямоугольник 8"/>
          <p:cNvSpPr/>
          <p:nvPr/>
        </p:nvSpPr>
        <p:spPr>
          <a:xfrm>
            <a:off x="6372200" y="3933056"/>
            <a:ext cx="1872208"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Конкретизация</a:t>
            </a:r>
            <a:endParaRPr lang="ru-RU" dirty="0">
              <a:solidFill>
                <a:srgbClr val="002060"/>
              </a:solidFill>
            </a:endParaRPr>
          </a:p>
        </p:txBody>
      </p:sp>
      <p:sp>
        <p:nvSpPr>
          <p:cNvPr id="10" name="Скругленный прямоугольник 9"/>
          <p:cNvSpPr/>
          <p:nvPr/>
        </p:nvSpPr>
        <p:spPr>
          <a:xfrm>
            <a:off x="971600" y="3933056"/>
            <a:ext cx="1728192"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Абстракция</a:t>
            </a:r>
            <a:endParaRPr lang="ru-RU" dirty="0">
              <a:solidFill>
                <a:srgbClr val="002060"/>
              </a:solidFill>
            </a:endParaRPr>
          </a:p>
        </p:txBody>
      </p:sp>
      <p:sp>
        <p:nvSpPr>
          <p:cNvPr id="11" name="Скругленный прямоугольник 10"/>
          <p:cNvSpPr/>
          <p:nvPr/>
        </p:nvSpPr>
        <p:spPr>
          <a:xfrm>
            <a:off x="3635896" y="3933056"/>
            <a:ext cx="1872208"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Обобщение</a:t>
            </a:r>
            <a:endParaRPr lang="ru-RU" dirty="0">
              <a:solidFill>
                <a:srgbClr val="002060"/>
              </a:solidFill>
            </a:endParaRPr>
          </a:p>
        </p:txBody>
      </p:sp>
      <p:sp>
        <p:nvSpPr>
          <p:cNvPr id="12" name="Скругленный прямоугольник 11"/>
          <p:cNvSpPr/>
          <p:nvPr/>
        </p:nvSpPr>
        <p:spPr>
          <a:xfrm>
            <a:off x="3563888" y="2348880"/>
            <a:ext cx="1872208"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Анализ</a:t>
            </a:r>
            <a:endParaRPr lang="ru-RU" dirty="0">
              <a:solidFill>
                <a:srgbClr val="002060"/>
              </a:solidFill>
            </a:endParaRPr>
          </a:p>
        </p:txBody>
      </p:sp>
      <p:sp>
        <p:nvSpPr>
          <p:cNvPr id="13" name="Скругленный прямоугольник 12"/>
          <p:cNvSpPr/>
          <p:nvPr/>
        </p:nvSpPr>
        <p:spPr>
          <a:xfrm>
            <a:off x="6300192" y="2348880"/>
            <a:ext cx="1872208" cy="504056"/>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Синтез</a:t>
            </a:r>
            <a:endParaRPr lang="ru-RU" dirty="0">
              <a:solidFill>
                <a:srgbClr val="002060"/>
              </a:solidFill>
            </a:endParaRPr>
          </a:p>
        </p:txBody>
      </p:sp>
      <p:cxnSp>
        <p:nvCxnSpPr>
          <p:cNvPr id="15" name="Прямая соединительная линия 14"/>
          <p:cNvCxnSpPr>
            <a:stCxn id="7" idx="0"/>
          </p:cNvCxnSpPr>
          <p:nvPr/>
        </p:nvCxnSpPr>
        <p:spPr>
          <a:xfrm flipH="1">
            <a:off x="4139952" y="620688"/>
            <a:ext cx="3960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a:endCxn id="8" idx="0"/>
          </p:cNvCxnSpPr>
          <p:nvPr/>
        </p:nvCxnSpPr>
        <p:spPr>
          <a:xfrm flipH="1">
            <a:off x="1835696" y="1340768"/>
            <a:ext cx="1800200" cy="10081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endCxn id="13" idx="0"/>
          </p:cNvCxnSpPr>
          <p:nvPr/>
        </p:nvCxnSpPr>
        <p:spPr>
          <a:xfrm>
            <a:off x="5508104" y="1340768"/>
            <a:ext cx="1728192" cy="100811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flipH="1">
            <a:off x="2123728" y="1340768"/>
            <a:ext cx="1944216" cy="25922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5076056" y="1340768"/>
            <a:ext cx="2016224" cy="259228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flipH="1">
            <a:off x="4139952" y="1340768"/>
            <a:ext cx="216024" cy="1008112"/>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20" name="Picture 2" descr="D:\Из СТАРОГО диска\с диска С\Мои документы\Школа\анимашки\61444841.gif"/>
          <p:cNvPicPr>
            <a:picLocks noChangeAspect="1" noChangeArrowheads="1" noCrop="1"/>
          </p:cNvPicPr>
          <p:nvPr/>
        </p:nvPicPr>
        <p:blipFill>
          <a:blip r:embed="rId2" cstate="print"/>
          <a:srcRect/>
          <a:stretch>
            <a:fillRect/>
          </a:stretch>
        </p:blipFill>
        <p:spPr bwMode="auto">
          <a:xfrm>
            <a:off x="4572000" y="4653136"/>
            <a:ext cx="2232248" cy="167930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solidFill>
                  <a:srgbClr val="C00000"/>
                </a:solidFill>
              </a:rPr>
              <a:t>Задания, направленные на развитие логического мышления:</a:t>
            </a:r>
            <a:endParaRPr lang="ru-RU" sz="2800" dirty="0">
              <a:solidFill>
                <a:srgbClr val="C00000"/>
              </a:solidFill>
            </a:endParaRPr>
          </a:p>
        </p:txBody>
      </p: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6</a:t>
            </a:fld>
            <a:endParaRPr lang="ru-RU"/>
          </a:p>
        </p:txBody>
      </p:sp>
      <p:sp>
        <p:nvSpPr>
          <p:cNvPr id="6" name="TextBox 5"/>
          <p:cNvSpPr txBox="1"/>
          <p:nvPr/>
        </p:nvSpPr>
        <p:spPr>
          <a:xfrm>
            <a:off x="1691680" y="2204864"/>
            <a:ext cx="184731" cy="369332"/>
          </a:xfrm>
          <a:prstGeom prst="rect">
            <a:avLst/>
          </a:prstGeom>
          <a:noFill/>
        </p:spPr>
        <p:txBody>
          <a:bodyPr wrap="none" rtlCol="0">
            <a:spAutoFit/>
          </a:bodyPr>
          <a:lstStyle/>
          <a:p>
            <a:endParaRPr lang="ru-RU" dirty="0"/>
          </a:p>
        </p:txBody>
      </p:sp>
      <p:sp>
        <p:nvSpPr>
          <p:cNvPr id="7" name="Прямоугольник 6"/>
          <p:cNvSpPr/>
          <p:nvPr/>
        </p:nvSpPr>
        <p:spPr>
          <a:xfrm>
            <a:off x="3733800" y="1484784"/>
            <a:ext cx="4572000" cy="4401205"/>
          </a:xfrm>
          <a:prstGeom prst="rect">
            <a:avLst/>
          </a:prstGeom>
        </p:spPr>
        <p:txBody>
          <a:bodyPr>
            <a:spAutoFit/>
          </a:bodyPr>
          <a:lstStyle/>
          <a:p>
            <a:pPr>
              <a:buFont typeface="Arial" pitchFamily="34" charset="0"/>
              <a:buChar char="•"/>
            </a:pPr>
            <a:r>
              <a:rPr lang="ru-RU" sz="2800" b="1" i="1" dirty="0" smtClean="0">
                <a:solidFill>
                  <a:srgbClr val="002060"/>
                </a:solidFill>
              </a:rPr>
              <a:t>Задачи на смекалку</a:t>
            </a:r>
          </a:p>
          <a:p>
            <a:pPr>
              <a:buFont typeface="Arial" pitchFamily="34" charset="0"/>
              <a:buChar char="•"/>
            </a:pPr>
            <a:r>
              <a:rPr lang="ru-RU" sz="2800" b="1" i="1" dirty="0" smtClean="0">
                <a:solidFill>
                  <a:srgbClr val="002060"/>
                </a:solidFill>
              </a:rPr>
              <a:t>Задачи-шутки</a:t>
            </a:r>
          </a:p>
          <a:p>
            <a:pPr>
              <a:buFont typeface="Arial" pitchFamily="34" charset="0"/>
              <a:buChar char="•"/>
            </a:pPr>
            <a:r>
              <a:rPr lang="ru-RU" sz="2800" b="1" i="1" dirty="0" smtClean="0">
                <a:solidFill>
                  <a:srgbClr val="002060"/>
                </a:solidFill>
              </a:rPr>
              <a:t>Числовые фигуры</a:t>
            </a:r>
          </a:p>
          <a:p>
            <a:pPr>
              <a:buFont typeface="Arial" pitchFamily="34" charset="0"/>
              <a:buChar char="•"/>
            </a:pPr>
            <a:r>
              <a:rPr lang="ru-RU" sz="2800" b="1" i="1" dirty="0" smtClean="0">
                <a:solidFill>
                  <a:srgbClr val="002060"/>
                </a:solidFill>
              </a:rPr>
              <a:t>Задачи с геометрическим </a:t>
            </a:r>
          </a:p>
          <a:p>
            <a:r>
              <a:rPr lang="ru-RU" sz="2800" b="1" i="1" dirty="0">
                <a:solidFill>
                  <a:srgbClr val="002060"/>
                </a:solidFill>
              </a:rPr>
              <a:t> </a:t>
            </a:r>
            <a:r>
              <a:rPr lang="ru-RU" sz="2800" b="1" i="1" dirty="0" smtClean="0">
                <a:solidFill>
                  <a:srgbClr val="002060"/>
                </a:solidFill>
              </a:rPr>
              <a:t>содержанием</a:t>
            </a:r>
          </a:p>
          <a:p>
            <a:pPr>
              <a:buFont typeface="Arial" pitchFamily="34" charset="0"/>
              <a:buChar char="•"/>
            </a:pPr>
            <a:r>
              <a:rPr lang="ru-RU" sz="2800" b="1" i="1" dirty="0" smtClean="0">
                <a:solidFill>
                  <a:srgbClr val="002060"/>
                </a:solidFill>
              </a:rPr>
              <a:t>Логические упражнения со словами</a:t>
            </a:r>
          </a:p>
          <a:p>
            <a:pPr>
              <a:buFont typeface="Arial" pitchFamily="34" charset="0"/>
              <a:buChar char="•"/>
            </a:pPr>
            <a:r>
              <a:rPr lang="ru-RU" sz="2800" b="1" i="1" dirty="0" smtClean="0">
                <a:solidFill>
                  <a:srgbClr val="002060"/>
                </a:solidFill>
              </a:rPr>
              <a:t>Математические игры</a:t>
            </a:r>
          </a:p>
          <a:p>
            <a:pPr>
              <a:buFont typeface="Arial" pitchFamily="34" charset="0"/>
              <a:buChar char="•"/>
            </a:pPr>
            <a:r>
              <a:rPr lang="ru-RU" sz="2800" b="1" i="1" dirty="0" smtClean="0">
                <a:solidFill>
                  <a:srgbClr val="002060"/>
                </a:solidFill>
              </a:rPr>
              <a:t>Кроссворды и ребусы</a:t>
            </a:r>
          </a:p>
        </p:txBody>
      </p:sp>
      <p:pic>
        <p:nvPicPr>
          <p:cNvPr id="8" name="Picture 6" descr="confused"/>
          <p:cNvPicPr>
            <a:picLocks noChangeAspect="1" noChangeArrowheads="1" noCrop="1"/>
          </p:cNvPicPr>
          <p:nvPr/>
        </p:nvPicPr>
        <p:blipFill>
          <a:blip r:embed="rId2" cstate="print"/>
          <a:srcRect/>
          <a:stretch>
            <a:fillRect/>
          </a:stretch>
        </p:blipFill>
        <p:spPr bwMode="auto">
          <a:xfrm>
            <a:off x="635374" y="1628800"/>
            <a:ext cx="2112611"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solidFill>
                  <a:srgbClr val="C00000"/>
                </a:solidFill>
              </a:rPr>
              <a:t>Задачи со спичками</a:t>
            </a:r>
            <a:endParaRPr lang="ru-RU" sz="2800" b="1" dirty="0">
              <a:solidFill>
                <a:srgbClr val="C00000"/>
              </a:solidFill>
            </a:endParaRPr>
          </a:p>
        </p:txBody>
      </p: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7</a:t>
            </a:fld>
            <a:endParaRPr lang="ru-RU"/>
          </a:p>
        </p:txBody>
      </p:sp>
      <p:sp>
        <p:nvSpPr>
          <p:cNvPr id="8" name="TextBox 7"/>
          <p:cNvSpPr txBox="1"/>
          <p:nvPr/>
        </p:nvSpPr>
        <p:spPr>
          <a:xfrm>
            <a:off x="467544" y="1124744"/>
            <a:ext cx="3456383" cy="4247317"/>
          </a:xfrm>
          <a:prstGeom prst="rect">
            <a:avLst/>
          </a:prstGeom>
          <a:noFill/>
        </p:spPr>
        <p:txBody>
          <a:bodyPr wrap="square" rtlCol="0">
            <a:spAutoFit/>
          </a:bodyPr>
          <a:lstStyle/>
          <a:p>
            <a:pPr algn="just"/>
            <a:r>
              <a:rPr lang="ru-RU" dirty="0">
                <a:solidFill>
                  <a:srgbClr val="002060"/>
                </a:solidFill>
                <a:latin typeface="+mn-lt"/>
              </a:rPr>
              <a:t>Роль задач – активизировать умственную деятельность, уметь планировать свои действия, обдумывать их, искать ответ, проявляя при этом творчество. Такая работа активизирует мыслительную деятельность ребёнка, развивает ум, позволяет расширять, углублять математические представления, закреплять полученные знания и умения, упражнять в применении их в других видах деятельности, в новой обстановке.</a:t>
            </a: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0175" y="1397309"/>
            <a:ext cx="3129825" cy="443711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FF0000"/>
                </a:solidFill>
              </a:rPr>
              <a:t>Кроссворды и ребусы</a:t>
            </a:r>
            <a:endParaRPr lang="ru-RU" sz="3200" b="1" dirty="0">
              <a:solidFill>
                <a:srgbClr val="FF0000"/>
              </a:solidFill>
            </a:endParaRPr>
          </a:p>
        </p:txBody>
      </p: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8</a:t>
            </a:fld>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2504" y="1402808"/>
            <a:ext cx="3990082" cy="4669823"/>
          </a:xfrm>
          <a:prstGeom prst="rect">
            <a:avLst/>
          </a:prstGeom>
        </p:spPr>
      </p:pic>
    </p:spTree>
    <p:extLst>
      <p:ext uri="{BB962C8B-B14F-4D97-AF65-F5344CB8AC3E}">
        <p14:creationId xmlns:p14="http://schemas.microsoft.com/office/powerpoint/2010/main" val="4075195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solidFill>
                  <a:srgbClr val="FF0000"/>
                </a:solidFill>
              </a:rPr>
              <a:t>Числовые фигуры</a:t>
            </a:r>
            <a:endParaRPr lang="ru-RU" sz="2800" b="1" dirty="0">
              <a:solidFill>
                <a:srgbClr val="FF0000"/>
              </a:solidFill>
            </a:endParaRPr>
          </a:p>
        </p:txBody>
      </p:sp>
      <p:sp>
        <p:nvSpPr>
          <p:cNvPr id="3" name="Дата 2"/>
          <p:cNvSpPr>
            <a:spLocks noGrp="1"/>
          </p:cNvSpPr>
          <p:nvPr>
            <p:ph type="dt" sz="half" idx="10"/>
          </p:nvPr>
        </p:nvSpPr>
        <p:spPr/>
        <p:txBody>
          <a:bodyPr/>
          <a:lstStyle/>
          <a:p>
            <a:pPr>
              <a:defRPr/>
            </a:pPr>
            <a:fld id="{D8123CBC-FF13-41AE-81D2-AF165B8989DF}" type="datetime1">
              <a:rPr lang="ru-RU" smtClean="0"/>
              <a:pPr>
                <a:defRPr/>
              </a:pPr>
              <a:t>08.04.2025</a:t>
            </a:fld>
            <a:endParaRPr lang="ru-RU"/>
          </a:p>
        </p:txBody>
      </p:sp>
      <p:sp>
        <p:nvSpPr>
          <p:cNvPr id="4" name="Нижний колонтитул 3"/>
          <p:cNvSpPr>
            <a:spLocks noGrp="1"/>
          </p:cNvSpPr>
          <p:nvPr>
            <p:ph type="ftr" sz="quarter" idx="11"/>
          </p:nvPr>
        </p:nvSpPr>
        <p:spPr/>
        <p:txBody>
          <a:bodyPr/>
          <a:lstStyle/>
          <a:p>
            <a:pPr>
              <a:defRPr/>
            </a:pPr>
            <a:r>
              <a:rPr lang="en-US" smtClean="0"/>
              <a:t>http://aida.ucoz.ru</a:t>
            </a:r>
            <a:endParaRPr lang="ru-RU"/>
          </a:p>
        </p:txBody>
      </p:sp>
      <p:sp>
        <p:nvSpPr>
          <p:cNvPr id="5" name="Номер слайда 4"/>
          <p:cNvSpPr>
            <a:spLocks noGrp="1"/>
          </p:cNvSpPr>
          <p:nvPr>
            <p:ph type="sldNum" sz="quarter" idx="12"/>
          </p:nvPr>
        </p:nvSpPr>
        <p:spPr/>
        <p:txBody>
          <a:bodyPr/>
          <a:lstStyle/>
          <a:p>
            <a:pPr>
              <a:defRPr/>
            </a:pPr>
            <a:fld id="{3F889E7C-3BBA-4006-867C-D8D38AC42CAD}" type="slidenum">
              <a:rPr lang="ru-RU" smtClean="0"/>
              <a:pPr>
                <a:defRPr/>
              </a:pPr>
              <a:t>9</a:t>
            </a:fld>
            <a:endParaRPr lang="ru-RU"/>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1086" y="1183239"/>
            <a:ext cx="2456858" cy="3471228"/>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0925" y="1417638"/>
            <a:ext cx="2959075" cy="4390591"/>
          </a:xfrm>
          <a:prstGeom prst="rect">
            <a:avLst/>
          </a:prstGeom>
        </p:spPr>
      </p:pic>
    </p:spTree>
    <p:extLst>
      <p:ext uri="{BB962C8B-B14F-4D97-AF65-F5344CB8AC3E}">
        <p14:creationId xmlns:p14="http://schemas.microsoft.com/office/powerpoint/2010/main" val="2485573960"/>
      </p:ext>
    </p:extLst>
  </p:cSld>
  <p:clrMapOvr>
    <a:masterClrMapping/>
  </p:clrMapOvr>
</p:sld>
</file>

<file path=ppt/theme/theme1.xml><?xml version="1.0" encoding="utf-8"?>
<a:theme xmlns:a="http://schemas.openxmlformats.org/drawingml/2006/main" name="нач.школа 6. математик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нач.школа 6. математика.</Template>
  <TotalTime>339</TotalTime>
  <Words>440</Words>
  <Application>Microsoft Office PowerPoint</Application>
  <PresentationFormat>Экран (4:3)</PresentationFormat>
  <Paragraphs>84</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Times New Roman</vt:lpstr>
      <vt:lpstr>Wingdings</vt:lpstr>
      <vt:lpstr>нач.школа 6. математика.</vt:lpstr>
      <vt:lpstr>Развитие логического мышления на уроках математики в начальной школе  в условиях реализации ФГОС</vt:lpstr>
      <vt:lpstr>Новые цели начального образования</vt:lpstr>
      <vt:lpstr>Основные задачи логического развития у детей</vt:lpstr>
      <vt:lpstr> причины, способствующие необходимости развития логического мышления у детей младшего школьного возраста   </vt:lpstr>
      <vt:lpstr>Презентация PowerPoint</vt:lpstr>
      <vt:lpstr>Задания, направленные на развитие логического мышления:</vt:lpstr>
      <vt:lpstr>Задачи со спичками</vt:lpstr>
      <vt:lpstr>Кроссворды и ребусы</vt:lpstr>
      <vt:lpstr>Числовые фигуры</vt:lpstr>
      <vt:lpstr>Презентация PowerPoint</vt:lpstr>
      <vt:lpstr>Презентация PowerPoint</vt:lpstr>
      <vt:lpstr>Презентация PowerPoint</vt:lpstr>
      <vt:lpstr>Презентация PowerPoint</vt:lpstr>
      <vt:lpstr>Презентация PowerPoint</vt:lpstr>
      <vt:lpstr>Заключение</vt:lpstr>
      <vt:lpstr>Презентация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логического мышления на уроках математики в начальной школе  в условиях реализации ФГОС</dc:title>
  <dc:creator>яна</dc:creator>
  <cp:lastModifiedBy>Учитель</cp:lastModifiedBy>
  <cp:revision>32</cp:revision>
  <dcterms:created xsi:type="dcterms:W3CDTF">2016-04-24T12:26:01Z</dcterms:created>
  <dcterms:modified xsi:type="dcterms:W3CDTF">2025-04-08T07:22:07Z</dcterms:modified>
</cp:coreProperties>
</file>