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3F95"/>
    <a:srgbClr val="E12D6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75260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Геокешинг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как средство коррекционной работы с детьми ОНР»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3528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Куянцева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Психолог: Коновалова Ю.С.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Косова Е.В.</a:t>
            </a:r>
          </a:p>
          <a:p>
            <a:pPr algn="r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«Детский сад № 309 Красноармейского района Волгограда»</a:t>
            </a: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(МОУ Детский сад № 309)</a:t>
            </a: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400096, Россия, Волгоград, пр-кт им. Столетова, 36</a:t>
            </a: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Тел./факс: 8(8442) 65-49-70,  тел. 8(8442) 65-49-75 E-mail: detsad3092011@mail.ru</a:t>
            </a: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ИНН 3448017059    КПП 344801001      р/с 40701810900003000001        БИК 041806001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e7e962bb-4faa-56c8-beb3-f89e7be911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038600"/>
            <a:ext cx="4869314" cy="2560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/>
        </p:spPr>
        <p:txBody>
          <a:bodyPr lIns="0" tIns="0" rIns="0" bIns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Рекомендации по организации геокешинга с детьми с нарушениями речи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124200" y="2362200"/>
            <a:ext cx="2933700" cy="3162300"/>
            <a:chOff x="5048250" y="2790825"/>
            <a:chExt cx="4533900" cy="4533900"/>
          </a:xfrm>
        </p:grpSpPr>
        <p:pic>
          <p:nvPicPr>
            <p:cNvPr id="8" name="Image 0" descr="preencoded.png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11000"/>
            </a:blip>
            <a:srcRect/>
            <a:stretch>
              <a:fillRect/>
            </a:stretch>
          </p:blipFill>
          <p:spPr bwMode="auto">
            <a:xfrm>
              <a:off x="5048250" y="2790825"/>
              <a:ext cx="4533900" cy="453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3"/>
            <p:cNvSpPr/>
            <p:nvPr/>
          </p:nvSpPr>
          <p:spPr>
            <a:xfrm>
              <a:off x="6327775" y="3521075"/>
              <a:ext cx="149225" cy="477838"/>
            </a:xfrm>
            <a:prstGeom prst="rect">
              <a:avLst/>
            </a:prstGeom>
            <a:noFill/>
            <a:ln/>
          </p:spPr>
          <p:txBody>
            <a:bodyPr wrap="none" lIns="0" tIns="0" rIns="0" bIns="0"/>
            <a:lstStyle/>
            <a:p>
              <a:pPr fontAlgn="auto">
                <a:lnSpc>
                  <a:spcPts val="375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50" kern="0" spc="-47" dirty="0">
                  <a:solidFill>
                    <a:srgbClr val="272525"/>
                  </a:solidFill>
                  <a:latin typeface="Source Serif Pro Semi Bold" pitchFamily="34" charset="0"/>
                  <a:ea typeface="Source Serif Pro Semi Bold" pitchFamily="34" charset="-122"/>
                  <a:cs typeface="Source Serif Pro Semi Bold" pitchFamily="34" charset="-120"/>
                </a:rPr>
                <a:t>1</a:t>
              </a:r>
              <a:endParaRPr lang="en-US" sz="2350" dirty="0">
                <a:latin typeface="+mn-lt"/>
                <a:cs typeface="+mn-cs"/>
              </a:endParaRPr>
            </a:p>
          </p:txBody>
        </p:sp>
        <p:pic>
          <p:nvPicPr>
            <p:cNvPr id="10" name="Image 1" descr="preencoded.png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11000"/>
            </a:blip>
            <a:srcRect/>
            <a:stretch>
              <a:fillRect/>
            </a:stretch>
          </p:blipFill>
          <p:spPr bwMode="auto">
            <a:xfrm>
              <a:off x="5048250" y="2790825"/>
              <a:ext cx="4533900" cy="453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6"/>
            <p:cNvSpPr/>
            <p:nvPr/>
          </p:nvSpPr>
          <p:spPr>
            <a:xfrm>
              <a:off x="8539163" y="3906838"/>
              <a:ext cx="149225" cy="477837"/>
            </a:xfrm>
            <a:prstGeom prst="rect">
              <a:avLst/>
            </a:prstGeom>
            <a:noFill/>
            <a:ln/>
          </p:spPr>
          <p:txBody>
            <a:bodyPr wrap="none" lIns="0" tIns="0" rIns="0" bIns="0"/>
            <a:lstStyle/>
            <a:p>
              <a:pPr fontAlgn="auto">
                <a:lnSpc>
                  <a:spcPts val="375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50" kern="0" spc="-47" dirty="0">
                  <a:solidFill>
                    <a:srgbClr val="272525"/>
                  </a:solidFill>
                  <a:latin typeface="Source Serif Pro Semi Bold" pitchFamily="34" charset="0"/>
                  <a:ea typeface="Source Serif Pro Semi Bold" pitchFamily="34" charset="-122"/>
                  <a:cs typeface="Source Serif Pro Semi Bold" pitchFamily="34" charset="-120"/>
                </a:rPr>
                <a:t>2</a:t>
              </a:r>
              <a:endParaRPr lang="en-US" sz="2350" dirty="0">
                <a:latin typeface="+mn-lt"/>
                <a:cs typeface="+mn-cs"/>
              </a:endParaRPr>
            </a:p>
          </p:txBody>
        </p:sp>
        <p:pic>
          <p:nvPicPr>
            <p:cNvPr id="12" name="Image 2" descr="preencoded.png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11000"/>
            </a:blip>
            <a:srcRect/>
            <a:stretch>
              <a:fillRect/>
            </a:stretch>
          </p:blipFill>
          <p:spPr bwMode="auto">
            <a:xfrm>
              <a:off x="5048250" y="2790825"/>
              <a:ext cx="4533900" cy="453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9"/>
            <p:cNvSpPr/>
            <p:nvPr/>
          </p:nvSpPr>
          <p:spPr>
            <a:xfrm>
              <a:off x="8153400" y="6116638"/>
              <a:ext cx="149225" cy="479425"/>
            </a:xfrm>
            <a:prstGeom prst="rect">
              <a:avLst/>
            </a:prstGeom>
            <a:noFill/>
            <a:ln/>
          </p:spPr>
          <p:txBody>
            <a:bodyPr wrap="none" lIns="0" tIns="0" rIns="0" bIns="0"/>
            <a:lstStyle/>
            <a:p>
              <a:pPr fontAlgn="auto">
                <a:lnSpc>
                  <a:spcPts val="375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50" kern="0" spc="-47" dirty="0">
                  <a:solidFill>
                    <a:srgbClr val="272525"/>
                  </a:solidFill>
                  <a:latin typeface="Source Serif Pro Semi Bold" pitchFamily="34" charset="0"/>
                  <a:ea typeface="Source Serif Pro Semi Bold" pitchFamily="34" charset="-122"/>
                  <a:cs typeface="Source Serif Pro Semi Bold" pitchFamily="34" charset="-120"/>
                </a:rPr>
                <a:t>3</a:t>
              </a:r>
              <a:endParaRPr lang="en-US" sz="2350" dirty="0">
                <a:latin typeface="+mn-lt"/>
                <a:cs typeface="+mn-cs"/>
              </a:endParaRPr>
            </a:p>
          </p:txBody>
        </p:sp>
        <p:pic>
          <p:nvPicPr>
            <p:cNvPr id="14" name="Image 3" descr="preencoded.png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11000"/>
            </a:blip>
            <a:srcRect/>
            <a:stretch>
              <a:fillRect/>
            </a:stretch>
          </p:blipFill>
          <p:spPr bwMode="auto">
            <a:xfrm>
              <a:off x="5048250" y="2790825"/>
              <a:ext cx="4533900" cy="453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12"/>
            <p:cNvSpPr/>
            <p:nvPr/>
          </p:nvSpPr>
          <p:spPr>
            <a:xfrm>
              <a:off x="5942013" y="5730875"/>
              <a:ext cx="149225" cy="479425"/>
            </a:xfrm>
            <a:prstGeom prst="rect">
              <a:avLst/>
            </a:prstGeom>
            <a:noFill/>
            <a:ln/>
          </p:spPr>
          <p:txBody>
            <a:bodyPr wrap="none" lIns="0" tIns="0" rIns="0" bIns="0"/>
            <a:lstStyle/>
            <a:p>
              <a:pPr fontAlgn="auto">
                <a:lnSpc>
                  <a:spcPts val="375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50" kern="0" spc="-47" dirty="0">
                  <a:solidFill>
                    <a:srgbClr val="272525"/>
                  </a:solidFill>
                  <a:latin typeface="Source Serif Pro Semi Bold" pitchFamily="34" charset="0"/>
                  <a:ea typeface="Source Serif Pro Semi Bold" pitchFamily="34" charset="-122"/>
                  <a:cs typeface="Source Serif Pro Semi Bold" pitchFamily="34" charset="-120"/>
                </a:rPr>
                <a:t>4</a:t>
              </a:r>
              <a:endParaRPr lang="en-US" sz="2350" dirty="0">
                <a:latin typeface="+mn-lt"/>
                <a:cs typeface="+mn-cs"/>
              </a:endParaRPr>
            </a:p>
          </p:txBody>
        </p:sp>
      </p:grpSp>
      <p:sp>
        <p:nvSpPr>
          <p:cNvPr id="16" name="Text 1"/>
          <p:cNvSpPr/>
          <p:nvPr/>
        </p:nvSpPr>
        <p:spPr>
          <a:xfrm>
            <a:off x="914400" y="1828800"/>
            <a:ext cx="2816225" cy="3508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algn="r"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spc="-44" dirty="0">
                <a:solidFill>
                  <a:srgbClr val="272525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Подготовка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2"/>
          <p:cNvSpPr/>
          <p:nvPr/>
        </p:nvSpPr>
        <p:spPr>
          <a:xfrm>
            <a:off x="0" y="2209800"/>
            <a:ext cx="3089275" cy="114935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Тщательно подбирайте маршрут, учитывая возрастные и индивидуальные особенности детей.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10"/>
          <p:cNvSpPr/>
          <p:nvPr/>
        </p:nvSpPr>
        <p:spPr>
          <a:xfrm>
            <a:off x="228600" y="3886200"/>
            <a:ext cx="2816225" cy="352425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algn="r"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spc="-44" dirty="0">
                <a:solidFill>
                  <a:srgbClr val="272525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Поддержка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11"/>
          <p:cNvSpPr/>
          <p:nvPr/>
        </p:nvSpPr>
        <p:spPr>
          <a:xfrm>
            <a:off x="228600" y="4267200"/>
            <a:ext cx="2936875" cy="765175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Поощряйте и поддерживайте детей, создавая позитивную атмосферу.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4"/>
          <p:cNvSpPr/>
          <p:nvPr/>
        </p:nvSpPr>
        <p:spPr>
          <a:xfrm>
            <a:off x="5410200" y="1905000"/>
            <a:ext cx="2816225" cy="3508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spc="-44" dirty="0">
                <a:solidFill>
                  <a:srgbClr val="272525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Безопасность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5"/>
          <p:cNvSpPr/>
          <p:nvPr/>
        </p:nvSpPr>
        <p:spPr>
          <a:xfrm>
            <a:off x="6096000" y="2286000"/>
            <a:ext cx="3048000" cy="114935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Обеспечивайте безопасность во время игры (наличие взрослых, выбор безопасных мест для поиска).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7"/>
          <p:cNvSpPr/>
          <p:nvPr/>
        </p:nvSpPr>
        <p:spPr>
          <a:xfrm>
            <a:off x="6172200" y="3810000"/>
            <a:ext cx="2816225" cy="350837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spc="-44" dirty="0">
                <a:solidFill>
                  <a:srgbClr val="272525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Интерес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8"/>
          <p:cNvSpPr/>
          <p:nvPr/>
        </p:nvSpPr>
        <p:spPr>
          <a:xfrm>
            <a:off x="6019800" y="4191000"/>
            <a:ext cx="2667000" cy="114935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Используйте разнообразные задания и материалы, поддерживающие интерес к игре.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wrap="none" lIns="0" tIns="0" rIns="0" bIns="0">
            <a:normAutofit/>
          </a:bodyPr>
          <a:lstStyle/>
          <a:p>
            <a:pPr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Заключение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1"/>
          <p:cNvSpPr/>
          <p:nvPr/>
        </p:nvSpPr>
        <p:spPr>
          <a:xfrm>
            <a:off x="533400" y="1676400"/>
            <a:ext cx="7848600" cy="30480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</a:t>
            </a:r>
            <a:r>
              <a:rPr lang="en-US" sz="28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– это не просто увлекательная игра, но и эффективный метод коррекционной работы с детьми с нарушениями речи. Геокешинг комплексно развивает речь, мышление, коммуникативные навыки, делая обучение интересным и результативным.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Данная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презентация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посвящена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уникальным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возможностям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использования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геокешинга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как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метода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коррекционной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работы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с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детьми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с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нарушениями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речи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.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,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популярная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игра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в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поиске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сокровищ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с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помощью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ru-RU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карт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,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является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не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только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захватывающим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развлечением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,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но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и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мощным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инструментом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для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развития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речи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и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коммуникативных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навыков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у </a:t>
            </a:r>
            <a:r>
              <a:rPr lang="en-US" sz="2800" kern="0" spc="-38" dirty="0" err="1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детей</a:t>
            </a:r>
            <a:r>
              <a:rPr lang="en-US" sz="28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F3F95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dirty="0">
              <a:solidFill>
                <a:srgbClr val="CF3F9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/>
        </p:spPr>
        <p:txBody>
          <a:bodyPr wrap="none" lIns="0" tIns="0" rIns="0" bIns="0">
            <a:normAutofit/>
          </a:bodyPr>
          <a:lstStyle/>
          <a:p>
            <a:pPr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Что такое геокешинг?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1"/>
          <p:cNvSpPr/>
          <p:nvPr/>
        </p:nvSpPr>
        <p:spPr>
          <a:xfrm>
            <a:off x="685800" y="1143000"/>
            <a:ext cx="2816225" cy="3508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spc="-44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Определение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2"/>
          <p:cNvSpPr/>
          <p:nvPr/>
        </p:nvSpPr>
        <p:spPr>
          <a:xfrm>
            <a:off x="381000" y="1676400"/>
            <a:ext cx="3927475" cy="114935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- это игра-путешествие, где участники ищут тайники (клады) с </a:t>
            </a:r>
            <a:r>
              <a:rPr lang="en-US" sz="2000" kern="0" spc="-38" dirty="0" err="1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помощью</a:t>
            </a: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 </a:t>
            </a:r>
            <a:r>
              <a:rPr lang="ru-RU" sz="20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карт</a:t>
            </a:r>
            <a:r>
              <a:rPr lang="en-US" sz="2000" kern="0" spc="-38" dirty="0" smtClean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3"/>
          <p:cNvSpPr/>
          <p:nvPr/>
        </p:nvSpPr>
        <p:spPr>
          <a:xfrm>
            <a:off x="4953000" y="3048000"/>
            <a:ext cx="2816225" cy="3508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spc="-44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История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4"/>
          <p:cNvSpPr/>
          <p:nvPr/>
        </p:nvSpPr>
        <p:spPr>
          <a:xfrm>
            <a:off x="4800600" y="3505200"/>
            <a:ext cx="3929062" cy="1531938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возник в США в 2000 году. С тех пор он стал глобальным феноменом, объединяя миллионы людей по всему миру.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5"/>
          <p:cNvSpPr/>
          <p:nvPr/>
        </p:nvSpPr>
        <p:spPr>
          <a:xfrm>
            <a:off x="5029200" y="1143000"/>
            <a:ext cx="2816225" cy="3508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fontAlgn="auto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spc="-44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Популярность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6"/>
          <p:cNvSpPr/>
          <p:nvPr/>
        </p:nvSpPr>
        <p:spPr>
          <a:xfrm>
            <a:off x="4800600" y="1676400"/>
            <a:ext cx="3929063" cy="1531938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По состоянию на 2024 год, по всему миру существует более 3 миллионов тайников, которые ждут своих искателей.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0"/>
            <a:ext cx="43688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0" tIns="0" rIns="0" bIns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Преимущества геокешинга для детей с нарушениями речи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hape 1"/>
          <p:cNvSpPr>
            <a:spLocks noChangeArrowheads="1"/>
          </p:cNvSpPr>
          <p:nvPr/>
        </p:nvSpPr>
        <p:spPr bwMode="auto">
          <a:xfrm>
            <a:off x="228600" y="1600200"/>
            <a:ext cx="419100" cy="381000"/>
          </a:xfrm>
          <a:prstGeom prst="roundRect">
            <a:avLst>
              <a:gd name="adj" fmla="val 24005"/>
            </a:avLst>
          </a:prstGeom>
          <a:solidFill>
            <a:srgbClr val="F4D4F7"/>
          </a:solidFill>
          <a:ln w="762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Shape 1"/>
          <p:cNvSpPr>
            <a:spLocks noChangeArrowheads="1"/>
          </p:cNvSpPr>
          <p:nvPr/>
        </p:nvSpPr>
        <p:spPr bwMode="auto">
          <a:xfrm>
            <a:off x="4495800" y="1600200"/>
            <a:ext cx="419100" cy="381000"/>
          </a:xfrm>
          <a:prstGeom prst="roundRect">
            <a:avLst>
              <a:gd name="adj" fmla="val 24005"/>
            </a:avLst>
          </a:prstGeom>
          <a:solidFill>
            <a:srgbClr val="F4D4F7"/>
          </a:solidFill>
          <a:ln w="762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Shape 1"/>
          <p:cNvSpPr>
            <a:spLocks noChangeArrowheads="1"/>
          </p:cNvSpPr>
          <p:nvPr/>
        </p:nvSpPr>
        <p:spPr bwMode="auto">
          <a:xfrm>
            <a:off x="228600" y="3276600"/>
            <a:ext cx="419100" cy="381000"/>
          </a:xfrm>
          <a:prstGeom prst="roundRect">
            <a:avLst>
              <a:gd name="adj" fmla="val 24005"/>
            </a:avLst>
          </a:prstGeom>
          <a:solidFill>
            <a:srgbClr val="F4D4F7"/>
          </a:solidFill>
          <a:ln w="762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Text 2"/>
          <p:cNvSpPr/>
          <p:nvPr/>
        </p:nvSpPr>
        <p:spPr>
          <a:xfrm>
            <a:off x="762000" y="1524000"/>
            <a:ext cx="3352800" cy="22987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Развитие коммуникативных навыков: геокешинг требует от участников общения, задавания вопросов, описания предметов и маршрутов.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4"/>
          <p:cNvSpPr/>
          <p:nvPr/>
        </p:nvSpPr>
        <p:spPr>
          <a:xfrm>
            <a:off x="5105400" y="1600200"/>
            <a:ext cx="3581400" cy="22987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Стимулирование речевой активности: дети комментируют свои действия, обсуждают найденные объекты, делятся впечатлениями.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6"/>
          <p:cNvSpPr/>
          <p:nvPr/>
        </p:nvSpPr>
        <p:spPr>
          <a:xfrm>
            <a:off x="762000" y="3200400"/>
            <a:ext cx="3505200" cy="17526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Расширение словарного запаса: во время игры дети знакомятся с новыми терминами, связанными с географией, ориентированием на местности и природой.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0250225_151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2766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Коррекция</a:t>
            </a:r>
            <a:r>
              <a:rPr lang="en-US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 </a:t>
            </a:r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произношения</a:t>
            </a:r>
            <a:r>
              <a:rPr lang="en-US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 и </a:t>
            </a:r>
            <a:r>
              <a:rPr lang="ru-RU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/>
            </a:r>
            <a:br>
              <a:rPr lang="ru-RU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</a:br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развитие</a:t>
            </a:r>
            <a:r>
              <a:rPr lang="en-US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 </a:t>
            </a:r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артикуляции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381000" y="1524000"/>
            <a:ext cx="3352800" cy="1531938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отлично подходит для тренировки произношения сложных звуков и слов.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4"/>
          <p:cNvSpPr/>
          <p:nvPr/>
        </p:nvSpPr>
        <p:spPr>
          <a:xfrm>
            <a:off x="3429000" y="2286000"/>
            <a:ext cx="1828800" cy="26670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В игру можно включить задания на повторение скороговорок, чистоговорок и загадок.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6"/>
          <p:cNvSpPr/>
          <p:nvPr/>
        </p:nvSpPr>
        <p:spPr>
          <a:xfrm>
            <a:off x="3962400" y="4495800"/>
            <a:ext cx="3962400" cy="17526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Задания можно привязать к найденным объектам (например, назвать все деревья, начинающиеся на определенный звук).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250225_1602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114300" y="3162300"/>
            <a:ext cx="3962400" cy="2971800"/>
          </a:xfrm>
          <a:prstGeom prst="rect">
            <a:avLst/>
          </a:prstGeom>
        </p:spPr>
      </p:pic>
      <p:pic>
        <p:nvPicPr>
          <p:cNvPr id="8" name="Рисунок 7" descr="IMG_2493-sca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447800"/>
            <a:ext cx="34544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0" tIns="0" rIns="0" bIns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Развитие связной речи и грамматического строя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52600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752600"/>
            <a:ext cx="56356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1752600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1"/>
          <p:cNvSpPr/>
          <p:nvPr/>
        </p:nvSpPr>
        <p:spPr>
          <a:xfrm>
            <a:off x="457200" y="2438400"/>
            <a:ext cx="2249488" cy="2681288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Дети могут составлять рассказы о поисках тайников, используя опорные картинки или найденные предметы.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2"/>
          <p:cNvSpPr/>
          <p:nvPr/>
        </p:nvSpPr>
        <p:spPr>
          <a:xfrm>
            <a:off x="3048000" y="2438400"/>
            <a:ext cx="2251075" cy="3063875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В рассказах дети описывают маршруты, объекты, делятся впечатлениями, используя устные и письменные формы речи.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5715000" y="2438400"/>
            <a:ext cx="2249487" cy="3063875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способствует развитию навыка составления различных типов предложений, согласования слов в роде, числе и падеже</a:t>
            </a:r>
            <a:r>
              <a:rPr lang="en-US" sz="1850" kern="0" spc="-38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.</a:t>
            </a:r>
            <a:endParaRPr lang="en-US" sz="185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"/>
          <p:cNvSpPr>
            <a:spLocks noChangeArrowheads="1"/>
          </p:cNvSpPr>
          <p:nvPr/>
        </p:nvSpPr>
        <p:spPr bwMode="auto">
          <a:xfrm>
            <a:off x="609600" y="1219200"/>
            <a:ext cx="30163" cy="4211638"/>
          </a:xfrm>
          <a:prstGeom prst="roundRect">
            <a:avLst>
              <a:gd name="adj" fmla="val 329856"/>
            </a:avLst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Text 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0" tIns="0" rIns="0" bIns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Развитие внимания, памяти и мышления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3"/>
          <p:cNvSpPr>
            <a:spLocks noChangeArrowheads="1"/>
          </p:cNvSpPr>
          <p:nvPr/>
        </p:nvSpPr>
        <p:spPr bwMode="auto">
          <a:xfrm>
            <a:off x="381000" y="1600200"/>
            <a:ext cx="538163" cy="538162"/>
          </a:xfrm>
          <a:prstGeom prst="roundRect">
            <a:avLst>
              <a:gd name="adj" fmla="val 18671"/>
            </a:avLst>
          </a:prstGeom>
          <a:solidFill>
            <a:schemeClr val="tx1">
              <a:lumMod val="50000"/>
              <a:lumOff val="50000"/>
            </a:schemeClr>
          </a:solidFill>
          <a:ln w="7620">
            <a:solidFill>
              <a:srgbClr val="DABAD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4"/>
          <p:cNvSpPr/>
          <p:nvPr/>
        </p:nvSpPr>
        <p:spPr>
          <a:xfrm>
            <a:off x="566738" y="1700212"/>
            <a:ext cx="168275" cy="3381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algn="ctr" fontAlgn="auto">
              <a:lnSpc>
                <a:spcPts val="26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50" b="1" kern="0" spc="-5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1</a:t>
            </a:r>
            <a:endParaRPr lang="en-US" sz="2650" b="1" dirty="0">
              <a:latin typeface="+mn-lt"/>
              <a:cs typeface="+mn-cs"/>
            </a:endParaRPr>
          </a:p>
        </p:txBody>
      </p:sp>
      <p:sp>
        <p:nvSpPr>
          <p:cNvPr id="7" name="Shape 7"/>
          <p:cNvSpPr>
            <a:spLocks noChangeArrowheads="1"/>
          </p:cNvSpPr>
          <p:nvPr/>
        </p:nvSpPr>
        <p:spPr bwMode="auto">
          <a:xfrm>
            <a:off x="381000" y="3084512"/>
            <a:ext cx="538163" cy="538163"/>
          </a:xfrm>
          <a:prstGeom prst="roundRect">
            <a:avLst>
              <a:gd name="adj" fmla="val 18671"/>
            </a:avLst>
          </a:prstGeom>
          <a:solidFill>
            <a:schemeClr val="tx1">
              <a:lumMod val="50000"/>
              <a:lumOff val="50000"/>
            </a:schemeClr>
          </a:solidFill>
          <a:ln w="7620">
            <a:solidFill>
              <a:srgbClr val="DABAD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ext 8"/>
          <p:cNvSpPr/>
          <p:nvPr/>
        </p:nvSpPr>
        <p:spPr>
          <a:xfrm>
            <a:off x="566738" y="3184525"/>
            <a:ext cx="168275" cy="338137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algn="ctr" fontAlgn="auto">
              <a:lnSpc>
                <a:spcPts val="26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50" b="1" kern="0" spc="-5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2</a:t>
            </a:r>
            <a:endParaRPr lang="en-US" sz="2650" b="1" dirty="0">
              <a:latin typeface="+mn-lt"/>
              <a:cs typeface="+mn-cs"/>
            </a:endParaRPr>
          </a:p>
        </p:txBody>
      </p:sp>
      <p:sp>
        <p:nvSpPr>
          <p:cNvPr id="9" name="Shape 11"/>
          <p:cNvSpPr>
            <a:spLocks noChangeArrowheads="1"/>
          </p:cNvSpPr>
          <p:nvPr/>
        </p:nvSpPr>
        <p:spPr bwMode="auto">
          <a:xfrm>
            <a:off x="381000" y="4568825"/>
            <a:ext cx="538163" cy="538162"/>
          </a:xfrm>
          <a:prstGeom prst="roundRect">
            <a:avLst>
              <a:gd name="adj" fmla="val 18671"/>
            </a:avLst>
          </a:prstGeom>
          <a:solidFill>
            <a:schemeClr val="tx1">
              <a:lumMod val="50000"/>
              <a:lumOff val="50000"/>
            </a:schemeClr>
          </a:solidFill>
          <a:ln w="7620">
            <a:solidFill>
              <a:srgbClr val="DABAD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 12"/>
          <p:cNvSpPr/>
          <p:nvPr/>
        </p:nvSpPr>
        <p:spPr>
          <a:xfrm>
            <a:off x="566738" y="4668837"/>
            <a:ext cx="168275" cy="338138"/>
          </a:xfrm>
          <a:prstGeom prst="rect">
            <a:avLst/>
          </a:prstGeom>
          <a:noFill/>
          <a:ln/>
        </p:spPr>
        <p:txBody>
          <a:bodyPr wrap="none" lIns="0" tIns="0" rIns="0" bIns="0"/>
          <a:lstStyle/>
          <a:p>
            <a:pPr algn="ctr" fontAlgn="auto">
              <a:lnSpc>
                <a:spcPts val="265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50" b="1" kern="0" spc="-5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3</a:t>
            </a:r>
            <a:endParaRPr lang="en-US" sz="2650" b="1" dirty="0">
              <a:latin typeface="+mn-lt"/>
              <a:cs typeface="+mn-cs"/>
            </a:endParaRPr>
          </a:p>
        </p:txBody>
      </p:sp>
      <p:sp>
        <p:nvSpPr>
          <p:cNvPr id="13" name="Shape 2"/>
          <p:cNvSpPr>
            <a:spLocks noChangeArrowheads="1"/>
          </p:cNvSpPr>
          <p:nvPr/>
        </p:nvSpPr>
        <p:spPr bwMode="auto">
          <a:xfrm>
            <a:off x="990600" y="4876800"/>
            <a:ext cx="838200" cy="30162"/>
          </a:xfrm>
          <a:prstGeom prst="roundRect">
            <a:avLst>
              <a:gd name="adj" fmla="val 329856"/>
            </a:avLst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Shape 2"/>
          <p:cNvSpPr>
            <a:spLocks noChangeArrowheads="1"/>
          </p:cNvSpPr>
          <p:nvPr/>
        </p:nvSpPr>
        <p:spPr bwMode="auto">
          <a:xfrm>
            <a:off x="990600" y="1828800"/>
            <a:ext cx="838200" cy="30162"/>
          </a:xfrm>
          <a:prstGeom prst="roundRect">
            <a:avLst>
              <a:gd name="adj" fmla="val 329856"/>
            </a:avLst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Shape 2"/>
          <p:cNvSpPr>
            <a:spLocks noChangeArrowheads="1"/>
          </p:cNvSpPr>
          <p:nvPr/>
        </p:nvSpPr>
        <p:spPr bwMode="auto">
          <a:xfrm>
            <a:off x="990600" y="3505200"/>
            <a:ext cx="838200" cy="30162"/>
          </a:xfrm>
          <a:prstGeom prst="roundRect">
            <a:avLst>
              <a:gd name="adj" fmla="val 329856"/>
            </a:avLst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Text 5"/>
          <p:cNvSpPr/>
          <p:nvPr/>
        </p:nvSpPr>
        <p:spPr>
          <a:xfrm>
            <a:off x="1981201" y="1524000"/>
            <a:ext cx="2971800" cy="16002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требует концентрации внимания на деталях, запоминания маршрута, решения логических задач.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9"/>
          <p:cNvSpPr/>
          <p:nvPr/>
        </p:nvSpPr>
        <p:spPr>
          <a:xfrm>
            <a:off x="1905000" y="3276600"/>
            <a:ext cx="3200400" cy="10668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Игра тренирует различные виды памяти: зрительную, слуховую, двигательную.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13"/>
          <p:cNvSpPr/>
          <p:nvPr/>
        </p:nvSpPr>
        <p:spPr>
          <a:xfrm>
            <a:off x="1981201" y="4572000"/>
            <a:ext cx="3429000" cy="12192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стимулирует развитие аналитического и творческого мышления.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20250225_1627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470400" y="2159000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0" tIns="0" rIns="0" bIns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spc="-89" dirty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Практические примеры заданий для геокешинга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888804" cy="1066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95600"/>
            <a:ext cx="892175" cy="10708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Image 3" descr="preencoded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572000"/>
            <a:ext cx="892175" cy="107084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Text 1"/>
          <p:cNvSpPr/>
          <p:nvPr/>
        </p:nvSpPr>
        <p:spPr>
          <a:xfrm>
            <a:off x="1371600" y="1524000"/>
            <a:ext cx="3505200" cy="766763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Задания на ориентирование на местности (определить направление по компасу, найти объект по описанию).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2"/>
          <p:cNvSpPr/>
          <p:nvPr/>
        </p:nvSpPr>
        <p:spPr>
          <a:xfrm>
            <a:off x="2057400" y="2971800"/>
            <a:ext cx="2514600" cy="765175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Задания на развитие речи (составить рассказ о найденном предмете, описать животное, растение).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3"/>
          <p:cNvSpPr/>
          <p:nvPr/>
        </p:nvSpPr>
        <p:spPr>
          <a:xfrm>
            <a:off x="2133600" y="4800600"/>
            <a:ext cx="3429000" cy="765175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Задания на развитие мышления (решить головоломку, отгадать загадку).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etsad-997235-155406067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1524000"/>
            <a:ext cx="3962400" cy="28810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Интеграция</a:t>
            </a:r>
            <a:r>
              <a:rPr lang="en-US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 </a:t>
            </a:r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геокешинга</a:t>
            </a:r>
            <a:r>
              <a:rPr lang="en-US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 в </a:t>
            </a:r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коррекционный</a:t>
            </a:r>
            <a:r>
              <a:rPr lang="en-US" kern="0" spc="-89" dirty="0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 </a:t>
            </a:r>
            <a:r>
              <a:rPr lang="en-US" kern="0" spc="-89" dirty="0" err="1" smtClean="0">
                <a:solidFill>
                  <a:srgbClr val="D73AD7"/>
                </a:solidFill>
                <a:latin typeface="Times New Roman" pitchFamily="18" charset="0"/>
                <a:ea typeface="Source Serif Pro Semi Bold" pitchFamily="34" charset="-122"/>
                <a:cs typeface="Times New Roman" pitchFamily="18" charset="0"/>
              </a:rPr>
              <a:t>процесс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" name="Shape 1"/>
          <p:cNvSpPr>
            <a:spLocks noChangeArrowheads="1"/>
          </p:cNvSpPr>
          <p:nvPr/>
        </p:nvSpPr>
        <p:spPr bwMode="auto">
          <a:xfrm>
            <a:off x="2514600" y="1524000"/>
            <a:ext cx="179388" cy="765175"/>
          </a:xfrm>
          <a:prstGeom prst="roundRect">
            <a:avLst>
              <a:gd name="adj" fmla="val 56032"/>
            </a:avLst>
          </a:prstGeom>
          <a:solidFill>
            <a:srgbClr val="F4D4F7"/>
          </a:solidFill>
          <a:ln w="762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Shape 1"/>
          <p:cNvSpPr>
            <a:spLocks noChangeArrowheads="1"/>
          </p:cNvSpPr>
          <p:nvPr/>
        </p:nvSpPr>
        <p:spPr bwMode="auto">
          <a:xfrm>
            <a:off x="5638800" y="4648200"/>
            <a:ext cx="179388" cy="765175"/>
          </a:xfrm>
          <a:prstGeom prst="roundRect">
            <a:avLst>
              <a:gd name="adj" fmla="val 56032"/>
            </a:avLst>
          </a:prstGeom>
          <a:solidFill>
            <a:srgbClr val="F4D4F7"/>
          </a:solidFill>
          <a:ln w="762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Shape 1"/>
          <p:cNvSpPr>
            <a:spLocks noChangeArrowheads="1"/>
          </p:cNvSpPr>
          <p:nvPr/>
        </p:nvSpPr>
        <p:spPr bwMode="auto">
          <a:xfrm>
            <a:off x="4495800" y="2819400"/>
            <a:ext cx="179388" cy="765175"/>
          </a:xfrm>
          <a:prstGeom prst="roundRect">
            <a:avLst>
              <a:gd name="adj" fmla="val 56032"/>
            </a:avLst>
          </a:prstGeom>
          <a:solidFill>
            <a:srgbClr val="F4D4F7"/>
          </a:solidFill>
          <a:ln w="762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Text 2"/>
          <p:cNvSpPr/>
          <p:nvPr/>
        </p:nvSpPr>
        <p:spPr>
          <a:xfrm>
            <a:off x="2895600" y="1600200"/>
            <a:ext cx="5638800" cy="765175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Геокешинг можно использовать в индивидуальных и групповых занятиях с логопедом.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4"/>
          <p:cNvSpPr/>
          <p:nvPr/>
        </p:nvSpPr>
        <p:spPr>
          <a:xfrm>
            <a:off x="4800600" y="2667000"/>
            <a:ext cx="3810000" cy="13716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Создание тематических геокешинговых маршрутов, направленных на развитие определенных речевых навыков.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6019800" y="4343400"/>
            <a:ext cx="2895600" cy="20574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pc="-38" dirty="0">
                <a:solidFill>
                  <a:srgbClr val="272525"/>
                </a:solidFill>
                <a:latin typeface="Times New Roman" pitchFamily="18" charset="0"/>
                <a:ea typeface="Source Sans Pro" pitchFamily="34" charset="-122"/>
                <a:cs typeface="Times New Roman" pitchFamily="18" charset="0"/>
              </a:rPr>
              <a:t>Сотрудничество с родителями для организации геокешинговых прогулок в выходные дни.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age001_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19400"/>
            <a:ext cx="4140200" cy="3638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543</Words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Тема: «Геокешинг как средство коррекционной работы с детьми ОНР»</vt:lpstr>
      <vt:lpstr>Актуальность</vt:lpstr>
      <vt:lpstr>Что такое геокешинг?</vt:lpstr>
      <vt:lpstr>Преимущества геокешинга для детей с нарушениями речи</vt:lpstr>
      <vt:lpstr>Коррекция произношения и  развитие артикуляции </vt:lpstr>
      <vt:lpstr>Развитие связной речи и грамматического строя</vt:lpstr>
      <vt:lpstr>Развитие внимания, памяти и мышления</vt:lpstr>
      <vt:lpstr>Практические примеры заданий для геокешинга</vt:lpstr>
      <vt:lpstr>Интеграция геокешинга в коррекционный процесс </vt:lpstr>
      <vt:lpstr>Рекомендации по организации геокешинга с детьми с нарушениями речи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«Геокешинг как средство коррекционной работы с детьми ОНР»</dc:title>
  <dc:creator>Администратор</dc:creator>
  <cp:lastModifiedBy>Администратор</cp:lastModifiedBy>
  <cp:revision>47</cp:revision>
  <dcterms:created xsi:type="dcterms:W3CDTF">2025-02-26T08:22:30Z</dcterms:created>
  <dcterms:modified xsi:type="dcterms:W3CDTF">2025-06-10T11:12:24Z</dcterms:modified>
</cp:coreProperties>
</file>