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73" r:id="rId5"/>
    <p:sldId id="276" r:id="rId6"/>
    <p:sldId id="277" r:id="rId7"/>
    <p:sldId id="278" r:id="rId8"/>
    <p:sldId id="279" r:id="rId9"/>
    <p:sldId id="287" r:id="rId10"/>
    <p:sldId id="288" r:id="rId11"/>
    <p:sldId id="280" r:id="rId12"/>
    <p:sldId id="281" r:id="rId13"/>
    <p:sldId id="274" r:id="rId14"/>
    <p:sldId id="283" r:id="rId15"/>
    <p:sldId id="282" r:id="rId16"/>
    <p:sldId id="289" r:id="rId17"/>
    <p:sldId id="294" r:id="rId18"/>
    <p:sldId id="290" r:id="rId19"/>
    <p:sldId id="291" r:id="rId20"/>
    <p:sldId id="292" r:id="rId21"/>
    <p:sldId id="293" r:id="rId22"/>
    <p:sldId id="284" r:id="rId23"/>
    <p:sldId id="285" r:id="rId24"/>
    <p:sldId id="286" r:id="rId25"/>
    <p:sldId id="27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AA4E-9429-4AF0-B4A6-5EF557DCD988}" type="datetimeFigureOut">
              <a:rPr lang="ru-RU" smtClean="0"/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19D9-28BE-4FF2-90D7-83C928DC5511}" type="slidenum">
              <a:rPr lang="ru-RU" smtClean="0"/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  <a:endParaRPr lang="ru-RU"/>
          </a:p>
          <a:p>
            <a:pPr lvl="1" eaLnBrk="1" latinLnBrk="0" hangingPunct="1"/>
            <a:r>
              <a:rPr lang="ru-RU"/>
              <a:t>Второй уровень</a:t>
            </a:r>
            <a:endParaRPr lang="ru-RU"/>
          </a:p>
          <a:p>
            <a:pPr lvl="2" eaLnBrk="1" latinLnBrk="0" hangingPunct="1"/>
            <a:r>
              <a:rPr lang="ru-RU"/>
              <a:t>Третий уровень</a:t>
            </a:r>
            <a:endParaRPr lang="ru-RU"/>
          </a:p>
          <a:p>
            <a:pPr lvl="3" eaLnBrk="1" latinLnBrk="0" hangingPunct="1"/>
            <a:r>
              <a:rPr lang="ru-RU"/>
              <a:t>Четвертый уровень</a:t>
            </a:r>
            <a:endParaRPr lang="ru-RU"/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AA4E-9429-4AF0-B4A6-5EF557DCD988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19D9-28BE-4FF2-90D7-83C928DC55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  <a:endParaRPr lang="ru-RU"/>
          </a:p>
          <a:p>
            <a:pPr lvl="1" eaLnBrk="1" latinLnBrk="0" hangingPunct="1"/>
            <a:r>
              <a:rPr lang="ru-RU"/>
              <a:t>Второй уровень</a:t>
            </a:r>
            <a:endParaRPr lang="ru-RU"/>
          </a:p>
          <a:p>
            <a:pPr lvl="2" eaLnBrk="1" latinLnBrk="0" hangingPunct="1"/>
            <a:r>
              <a:rPr lang="ru-RU"/>
              <a:t>Третий уровень</a:t>
            </a:r>
            <a:endParaRPr lang="ru-RU"/>
          </a:p>
          <a:p>
            <a:pPr lvl="3" eaLnBrk="1" latinLnBrk="0" hangingPunct="1"/>
            <a:r>
              <a:rPr lang="ru-RU"/>
              <a:t>Четвертый уровень</a:t>
            </a:r>
            <a:endParaRPr lang="ru-RU"/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AA4E-9429-4AF0-B4A6-5EF557DCD988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19D9-28BE-4FF2-90D7-83C928DC55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  <a:endParaRPr lang="ru-RU"/>
          </a:p>
          <a:p>
            <a:pPr lvl="1" eaLnBrk="1" latinLnBrk="0" hangingPunct="1"/>
            <a:r>
              <a:rPr lang="ru-RU"/>
              <a:t>Второй уровень</a:t>
            </a:r>
            <a:endParaRPr lang="ru-RU"/>
          </a:p>
          <a:p>
            <a:pPr lvl="2" eaLnBrk="1" latinLnBrk="0" hangingPunct="1"/>
            <a:r>
              <a:rPr lang="ru-RU"/>
              <a:t>Третий уровень</a:t>
            </a:r>
            <a:endParaRPr lang="ru-RU"/>
          </a:p>
          <a:p>
            <a:pPr lvl="3" eaLnBrk="1" latinLnBrk="0" hangingPunct="1"/>
            <a:r>
              <a:rPr lang="ru-RU"/>
              <a:t>Четвертый уровень</a:t>
            </a:r>
            <a:endParaRPr lang="ru-RU"/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AA4E-9429-4AF0-B4A6-5EF557DCD988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19D9-28BE-4FF2-90D7-83C928DC55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  <a:endParaRPr kumimoji="0"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AA4E-9429-4AF0-B4A6-5EF557DCD988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19D9-28BE-4FF2-90D7-83C928DC5511}" type="slidenum">
              <a:rPr lang="ru-RU" smtClean="0"/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  <a:endParaRPr lang="ru-RU"/>
          </a:p>
          <a:p>
            <a:pPr lvl="1" eaLnBrk="1" latinLnBrk="0" hangingPunct="1"/>
            <a:r>
              <a:rPr lang="ru-RU"/>
              <a:t>Второй уровень</a:t>
            </a:r>
            <a:endParaRPr lang="ru-RU"/>
          </a:p>
          <a:p>
            <a:pPr lvl="2" eaLnBrk="1" latinLnBrk="0" hangingPunct="1"/>
            <a:r>
              <a:rPr lang="ru-RU"/>
              <a:t>Третий уровень</a:t>
            </a:r>
            <a:endParaRPr lang="ru-RU"/>
          </a:p>
          <a:p>
            <a:pPr lvl="3" eaLnBrk="1" latinLnBrk="0" hangingPunct="1"/>
            <a:r>
              <a:rPr lang="ru-RU"/>
              <a:t>Четвертый уровень</a:t>
            </a:r>
            <a:endParaRPr lang="ru-RU"/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  <a:endParaRPr lang="ru-RU"/>
          </a:p>
          <a:p>
            <a:pPr lvl="1" eaLnBrk="1" latinLnBrk="0" hangingPunct="1"/>
            <a:r>
              <a:rPr lang="ru-RU"/>
              <a:t>Второй уровень</a:t>
            </a:r>
            <a:endParaRPr lang="ru-RU"/>
          </a:p>
          <a:p>
            <a:pPr lvl="2" eaLnBrk="1" latinLnBrk="0" hangingPunct="1"/>
            <a:r>
              <a:rPr lang="ru-RU"/>
              <a:t>Третий уровень</a:t>
            </a:r>
            <a:endParaRPr lang="ru-RU"/>
          </a:p>
          <a:p>
            <a:pPr lvl="3" eaLnBrk="1" latinLnBrk="0" hangingPunct="1"/>
            <a:r>
              <a:rPr lang="ru-RU"/>
              <a:t>Четвертый уровень</a:t>
            </a:r>
            <a:endParaRPr lang="ru-RU"/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AA4E-9429-4AF0-B4A6-5EF557DCD988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19D9-28BE-4FF2-90D7-83C928DC55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  <a:endParaRPr kumimoji="0"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  <a:endParaRPr kumimoji="0"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  <a:endParaRPr lang="ru-RU"/>
          </a:p>
          <a:p>
            <a:pPr lvl="1" eaLnBrk="1" latinLnBrk="0" hangingPunct="1"/>
            <a:r>
              <a:rPr lang="ru-RU"/>
              <a:t>Второй уровень</a:t>
            </a:r>
            <a:endParaRPr lang="ru-RU"/>
          </a:p>
          <a:p>
            <a:pPr lvl="2" eaLnBrk="1" latinLnBrk="0" hangingPunct="1"/>
            <a:r>
              <a:rPr lang="ru-RU"/>
              <a:t>Третий уровень</a:t>
            </a:r>
            <a:endParaRPr lang="ru-RU"/>
          </a:p>
          <a:p>
            <a:pPr lvl="3" eaLnBrk="1" latinLnBrk="0" hangingPunct="1"/>
            <a:r>
              <a:rPr lang="ru-RU"/>
              <a:t>Четвертый уровень</a:t>
            </a:r>
            <a:endParaRPr lang="ru-RU"/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  <a:endParaRPr lang="ru-RU"/>
          </a:p>
          <a:p>
            <a:pPr lvl="1" eaLnBrk="1" latinLnBrk="0" hangingPunct="1"/>
            <a:r>
              <a:rPr lang="ru-RU"/>
              <a:t>Второй уровень</a:t>
            </a:r>
            <a:endParaRPr lang="ru-RU"/>
          </a:p>
          <a:p>
            <a:pPr lvl="2" eaLnBrk="1" latinLnBrk="0" hangingPunct="1"/>
            <a:r>
              <a:rPr lang="ru-RU"/>
              <a:t>Третий уровень</a:t>
            </a:r>
            <a:endParaRPr lang="ru-RU"/>
          </a:p>
          <a:p>
            <a:pPr lvl="3" eaLnBrk="1" latinLnBrk="0" hangingPunct="1"/>
            <a:r>
              <a:rPr lang="ru-RU"/>
              <a:t>Четвертый уровень</a:t>
            </a:r>
            <a:endParaRPr lang="ru-RU"/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AA4E-9429-4AF0-B4A6-5EF557DCD988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19D9-28BE-4FF2-90D7-83C928DC55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AA4E-9429-4AF0-B4A6-5EF557DCD988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19D9-28BE-4FF2-90D7-83C928DC55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AA4E-9429-4AF0-B4A6-5EF557DCD988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19D9-28BE-4FF2-90D7-83C928DC55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  <a:endParaRPr kumimoji="0"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  <a:endParaRPr lang="ru-RU"/>
          </a:p>
          <a:p>
            <a:pPr lvl="1" eaLnBrk="1" latinLnBrk="0" hangingPunct="1"/>
            <a:r>
              <a:rPr lang="ru-RU"/>
              <a:t>Второй уровень</a:t>
            </a:r>
            <a:endParaRPr lang="ru-RU"/>
          </a:p>
          <a:p>
            <a:pPr lvl="2" eaLnBrk="1" latinLnBrk="0" hangingPunct="1"/>
            <a:r>
              <a:rPr lang="ru-RU"/>
              <a:t>Третий уровень</a:t>
            </a:r>
            <a:endParaRPr lang="ru-RU"/>
          </a:p>
          <a:p>
            <a:pPr lvl="3" eaLnBrk="1" latinLnBrk="0" hangingPunct="1"/>
            <a:r>
              <a:rPr lang="ru-RU"/>
              <a:t>Четвертый уровень</a:t>
            </a:r>
            <a:endParaRPr lang="ru-RU"/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AA4E-9429-4AF0-B4A6-5EF557DCD988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19D9-28BE-4FF2-90D7-83C928DC55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  <a:endParaRPr kumimoji="0"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AA4E-9429-4AF0-B4A6-5EF557DCD988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16F419D9-28BE-4FF2-90D7-83C928DC5511}" type="slidenum">
              <a:rPr lang="ru-RU" smtClean="0"/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  <a:endParaRPr kumimoji="0" lang="ru-RU"/>
          </a:p>
          <a:p>
            <a:pPr lvl="1" eaLnBrk="1" latinLnBrk="0" hangingPunct="1"/>
            <a:r>
              <a:rPr kumimoji="0" lang="ru-RU"/>
              <a:t>Второй уровень</a:t>
            </a:r>
            <a:endParaRPr kumimoji="0" lang="ru-RU"/>
          </a:p>
          <a:p>
            <a:pPr lvl="2" eaLnBrk="1" latinLnBrk="0" hangingPunct="1"/>
            <a:r>
              <a:rPr kumimoji="0" lang="ru-RU"/>
              <a:t>Третий уровень</a:t>
            </a:r>
            <a:endParaRPr kumimoji="0" lang="ru-RU"/>
          </a:p>
          <a:p>
            <a:pPr lvl="3" eaLnBrk="1" latinLnBrk="0" hangingPunct="1"/>
            <a:r>
              <a:rPr kumimoji="0" lang="ru-RU"/>
              <a:t>Четвертый уровень</a:t>
            </a:r>
            <a:endParaRPr kumimoji="0" lang="ru-RU"/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A3AA4E-9429-4AF0-B4A6-5EF557DCD988}" type="datetimeFigureOut">
              <a:rPr lang="ru-RU" smtClean="0"/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F419D9-28BE-4FF2-90D7-83C928DC5511}" type="slidenum">
              <a:rPr lang="ru-RU" smtClean="0"/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Freeform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 panose="05020102010507070707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701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 panose="05020102010507070707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701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185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185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 panose="05020102010507070707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 panose="05020102010507070707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Миасс </a:t>
            </a:r>
            <a:r>
              <a:rPr lang="ru-RU" sz="72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город трудовой доблести</a:t>
            </a:r>
            <a:endParaRPr lang="ru-RU" sz="72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pic>
        <p:nvPicPr>
          <p:cNvPr id="1026" name="Picture 2" descr="C:\Users\Admin\Downloads\AzNgPuMJZlA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313339" y="3428818"/>
            <a:ext cx="2521132" cy="2521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709" y="817687"/>
            <a:ext cx="5122693" cy="506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-1" y="585318"/>
            <a:ext cx="373597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ноября 1892 года произошло официальное открытие железнодорожной линии от Златоуста до Челябинска. Стация Миасс стала отправной точкой в строительстве Сибирской железной дороги.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137" y="0"/>
            <a:ext cx="8229600" cy="783771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Напилочный завод в городе Миассе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12073"/>
            <a:ext cx="5003074" cy="4389120"/>
          </a:xfrm>
        </p:spPr>
        <p:txBody>
          <a:bodyPr>
            <a:noAutofit/>
          </a:bodyPr>
          <a:lstStyle/>
          <a:p>
            <a:pPr marL="107950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Напилочный завод в городе Миассе был построен в начале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XX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века. В 1916 году была выпущена первая партия напильников с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миасским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клеймом. В годы Первой мировой войны завод работал на оборону. Рижские рабочие сыграли ведущую роль в становлении Советской власти в городе Миассе.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950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годы Великой Отечественной войны заводчане работали в 2смены по 12 часов. Кроме напильников выпускали «чёрные ножи». Они ценились за прочность и остроту лезвия. Такой нож получили в подарок бойцы Уральского добровольческого танкового корпуса. В конце 1980-х переименован в Инструментальный. А в начале 2000-х 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годов прекратил своё существование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10244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10246" name="Picture 6" descr="Picture background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728754" y="1698172"/>
            <a:ext cx="4258491" cy="3127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243" y="263772"/>
            <a:ext cx="5800939" cy="5143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08842" y="1046285"/>
            <a:ext cx="258493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В 1926 году Миасс официально получает статус города</a:t>
            </a:r>
            <a:r>
              <a:rPr lang="ru-RU" dirty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2501"/>
            <a:ext cx="4807131" cy="3894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754880" y="949771"/>
            <a:ext cx="4219303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Автомобильный завод «УРАЛ» ведет свою историю с 30 ноября 1941 года — в этот день Государственный Комитет обороны СССР принял решение об организации в Миассе производств, эвакуированных с Московского автомобильного завода имени Сталина (ЗИС). 8 июля 1944 года с конвейера автозавода сошёл первый грузовик «ЗиС-5В». В 1962 году «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УралЗиС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переименовывается в «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УралАЗ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-261257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Миасс в годы Великой Отечественной войны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641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Завод Миассэлектроаппарат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65217"/>
            <a:ext cx="4493623" cy="438912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декабре 1941 г. В Миасс доставили оборудование московского электротехнического завода «Динамо.</a:t>
            </a:r>
            <a:endParaRPr lang="ru-RU" dirty="0" smtClean="0"/>
          </a:p>
          <a:p>
            <a:r>
              <a:rPr lang="ru-RU" dirty="0" smtClean="0"/>
              <a:t>Первой продукцией стали разъёмы для самолётов и вращающиеся контактные устройства для танков.</a:t>
            </a:r>
            <a:endParaRPr lang="ru-RU" dirty="0" smtClean="0"/>
          </a:p>
          <a:p>
            <a:r>
              <a:rPr lang="ru-RU" dirty="0" smtClean="0"/>
              <a:t>15.01. 1942 г. Были выпущены моторы для авиационной и танковой промышленности. С 1947 г. Завод называется </a:t>
            </a:r>
            <a:r>
              <a:rPr lang="ru-RU" dirty="0" err="1" smtClean="0"/>
              <a:t>Миасский</a:t>
            </a:r>
            <a:r>
              <a:rPr lang="ru-RU" dirty="0" smtClean="0"/>
              <a:t> электротехнический завод «Миассэлектроаппарат».  </a:t>
            </a:r>
            <a:endParaRPr lang="ru-RU" dirty="0"/>
          </a:p>
        </p:txBody>
      </p:sp>
      <p:pic>
        <p:nvPicPr>
          <p:cNvPr id="9218" name="Picture 2" descr="Picture background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519372" y="1590640"/>
            <a:ext cx="4624627" cy="36475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57461" y="5334391"/>
            <a:ext cx="39865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Миассэлектроаппарат </a:t>
            </a:r>
            <a:endParaRPr lang="ru-RU" b="1" dirty="0" smtClean="0"/>
          </a:p>
          <a:p>
            <a:pPr algn="ctr"/>
            <a:r>
              <a:rPr lang="ru-RU" b="1" dirty="0" smtClean="0"/>
              <a:t>посёлок Динамо</a:t>
            </a:r>
            <a:endParaRPr lang="ru-RU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571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Завод №611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5760" y="1345474"/>
            <a:ext cx="8321040" cy="497912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Из города </a:t>
            </a:r>
            <a:r>
              <a:rPr lang="ru-RU" dirty="0" err="1" smtClean="0"/>
              <a:t>Сталино</a:t>
            </a:r>
            <a:r>
              <a:rPr lang="ru-RU" dirty="0" smtClean="0"/>
              <a:t> (Донецк) в Миасс эвакуирован завод по выпуску боевых снарядов. Первая продукция поступила на фронт в феврале 1942 года. Завод работал круглосуточно. Он находился вдали от жилых домов в мастерских треста Миасс-золото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1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Завод № 375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9634" y="1658983"/>
            <a:ext cx="8503920" cy="4665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Москвы в Миассе на базе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эспериментальных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мастерских с помощью эвакуированного оборудования  производили кристаллы карбида бора - искусственного заменителя алмаза. Искусственный алмазный порошок отправляли на военные заводы.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годы Великой Отечественной войны на заводе № 375 произвели без малого 150 тонн готовой продукции. Предприятие было строго секретным. Заводской штат составляли 360 рабочих из Москвы. После окончания войны, завод закрыли и его работники вернулись домой.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8012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Военные учебные заведения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195" y="1149531"/>
            <a:ext cx="8438606" cy="517506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Миасс передислоцировали с Украины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Васильковскую военную авиационную школу механиков.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появилась авиационная техника: самолёты, моторы, ремонтные мастерские. В город прибыли 900 курсантов. Привезённые самолёты расположили на 3-х местных аэродромах. Учебный  находился на пустыре за училищем №9. На правой линейки стояли пикирующие бомбардировщики –»ПЕ-2», на левой –штурмовики «ИЛ-2» На фронтовом аэродроме разместили 3 скоростных бомбардировщика «СБ». Третий аэродром предназначался для ремонта боевых самолётов. В учебных условиях удалось восстановить 14 боевых самолётов, 26 авиадвигателей. Курсанты участвовали в погрузке снарядов , заготавливали древесину и дрова для фронта, их силами построена железная дорога- «мотовоз», по которой рабочие добирались до автомобильного завода. В Миассе состоялось 2 выпуска этой школы по 2000 человек. В окт. 1944 г. После освобождения Украины Васильковская авиационная школа механиков отправлена на родину.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948" y="-20900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Первое гвардейское Краснознамённое миномётное артиллерийское училище им. Л.Б.Красина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79715"/>
            <a:ext cx="9143999" cy="469174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Москвы  в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1942 г. в Миасс прибыли курсанты Первого гвардейского Краснознамённого миномётного артиллерийского училища им. Л.Б.Красина. Главная задача подготовка командиров гвардейских миномётов. Курсанты изучали военную технику, средства связи огневую подготовку,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автотехнику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 которую устанавливали «катюши». Учебные стрельбы проводили на горе Брызгун и на полигоне села Кундравы. Выпускники училища, получав звание мл. лейтенанта отправлялись на фронт. Училище выпустило за годы Великой Отечественной войны 3000 командиров «Катюш». 1.06. 1944 г. Училище возвратилось в Москву.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Вклад </a:t>
            </a:r>
            <a:r>
              <a:rPr lang="ru-RU" sz="3600" b="1" dirty="0" err="1" smtClean="0">
                <a:solidFill>
                  <a:schemeClr val="tx1"/>
                </a:solidFill>
              </a:rPr>
              <a:t>миассцев</a:t>
            </a:r>
            <a:r>
              <a:rPr lang="ru-RU" sz="3600" b="1" dirty="0" smtClean="0">
                <a:solidFill>
                  <a:schemeClr val="tx1"/>
                </a:solidFill>
              </a:rPr>
              <a:t> в сбор средств на нужды фронта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4137" y="1267097"/>
            <a:ext cx="8516983" cy="505750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первых дней войны в Миассе был создан фонд обороны. На вооружение армии было собрано больше 17 миллионов рублей и 25 кг золота.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Школьники приняли участие в сборе средств на танк «Пионер» и 3000 рублей сдали на строительство бронепоезда.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 город ежемесячно отгружали по 3-4 вагона грязной фронтовой одежды. Её отстирывали и ремонтировали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миасские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женщины.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формирование Уральского добровольческого танкового корпуса было собрано ок.10 кг золота и 5 миллионов рублей. Многие сдавали денежные сбережения, месячную зарплату, покупали технику. Инженер Спиридонов купил для танкистов пушку.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886" y="233825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 города Миасса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9818" y="1920085"/>
            <a:ext cx="4180114" cy="410965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 ноября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1773 года Екатерина II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подписала  указ о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строительстве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медеплавильного завода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реке Миасс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4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3556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23557" name="Picture 5" descr="C:\Users\Admin\Downloads\ZwAAAgMmg-A-1920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071257" y="1802674"/>
            <a:ext cx="48768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514" y="2468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Награда Миасса 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1886" y="1700348"/>
            <a:ext cx="5329646" cy="438912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мая  1982 г. за успехи трудящимися города в хозяйственном и культурном строительстве, и значительный вклад в обеспечение победы над немецко-фашистскими захватчиками в Великой Отечественной войне город Миасс был награждён орденом Трудового Красного Знамени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746" name="Picture 2" descr="Picture background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007736" y="1580605"/>
            <a:ext cx="2579540" cy="50491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04260" y="1342459"/>
            <a:ext cx="317848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строительство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Машгородка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сохранением природного ландшафта группа архитекторов получила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Государственную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премию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81" y="309929"/>
            <a:ext cx="5421807" cy="4895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262" y="674196"/>
            <a:ext cx="3629738" cy="5151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97326" y="328080"/>
            <a:ext cx="5511143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Петрович Макеев (1924-1985) – создатель отечественной школы морского ракетостроения, возглавил Специальное конструкторское бюро № 385 и превратил его в КБ машиностроения, ведущую научно-конструкторскую организацию страны (ныне «Государственный ракетный центр «КБ имени академика В.П. Макеева»)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поколения морских ракетных комплексов и все современные баллистические ракеты подводных лодок – результат работы В.П. Макеева и его единомышленников. При участии Макеева строились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Машгородок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Иремельское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водохранилище, троллейбусная линия, телевышка, железнодорожный вокзал и другие объекты.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" y="332100"/>
            <a:ext cx="502719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1992 год (автор Георгий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Ветошкин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до этого лось был просто символом Миасса. «Герб представляет собой щит с изображением лося, стоящего на каменистом откосе на фоне голубого неба. В верхней части щита на отдельном зеленом поле высечено название города – Миасс». Скалы – символ Уральских гор, соединивших Европу и Азию, богатства недр. Золотой лось – это богатство, великодушие, величие. Лазоревый цвет неба, указывающий на реку Миасс и озера, означает добродетель и чистоту.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706" y="263769"/>
            <a:ext cx="3434026" cy="6473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886" y="48202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15.01. 2025 года городу Миассу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присвоено звание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«Город трудовой доблести»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632857" y="1716821"/>
            <a:ext cx="6424326" cy="426615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07836" y="1380845"/>
            <a:ext cx="344878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Основатель Миасса- известный тульский купец Илларион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Иванович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Лугинин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основал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Миасский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медеплавильный завод на р. Миасс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84" y="1188719"/>
            <a:ext cx="5056524" cy="49216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18" y="1150661"/>
            <a:ext cx="3174122" cy="4937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435531" y="668216"/>
            <a:ext cx="526433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Долина речки </a:t>
            </a:r>
            <a:r>
              <a:rPr lang="ru-RU" sz="2800" dirty="0" err="1"/>
              <a:t>Ташкутарганки</a:t>
            </a:r>
            <a:r>
              <a:rPr lang="ru-RU" sz="2800" dirty="0"/>
              <a:t>, притока реки Миасса, оказалась </a:t>
            </a:r>
            <a:r>
              <a:rPr lang="ru-RU" sz="2800" dirty="0" smtClean="0"/>
              <a:t>в 19 веке первой </a:t>
            </a:r>
            <a:r>
              <a:rPr lang="ru-RU" sz="2800" dirty="0"/>
              <a:t>в мире по концентрации золота. Оно лежало в земле полосой длиною в 8 километров, а шириной от 100 до 600 метров. В 40-х годах ХIХ века на этой полосе работало 54 прииска. Они давали по 6 тонн золота в год. Здесь </a:t>
            </a:r>
            <a:r>
              <a:rPr lang="ru-RU" sz="2800" dirty="0" smtClean="0"/>
              <a:t>бушевала настоящая </a:t>
            </a:r>
            <a:r>
              <a:rPr lang="ru-RU" sz="2800" dirty="0"/>
              <a:t>«золотая лихорадка» 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754" y="665032"/>
            <a:ext cx="4415246" cy="4259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377651"/>
            <a:ext cx="460371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Император Александр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23 сентября 1824 года собственноручно накопал на прииске 22 пуда золотосодержащего песка. В тот же день за несколько часов до прибытия императора мастеровой Дементий Петров нашел кусок самородного золота весом 3 кг 306 г. Доподлинно неизвестно, подарили самородок императору или подбросили в то место, где он работал.  В народе этот самородок прозвали «Подкидыш»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9851" y="470262"/>
            <a:ext cx="452584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Самородок «Большой треугольник» (36 кг 21г) нашел в 1842 году мастеровой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Никифор Сюткин. Этот самородок хранится в Алмазном фонде РФ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Все крупнейшие золотые самородки в мире были переплавлены. На сегодняшний день самым крупным  в мире самородком золота является наш «Большой треугольник»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690" y="808892"/>
            <a:ext cx="4293495" cy="4442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9" y="289781"/>
            <a:ext cx="3365193" cy="5497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745146" y="537974"/>
            <a:ext cx="52421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Егор Митрофанович Симонов (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1841-1922), пройдя путь от простого старателя до хозяина приисков, стал самым богатым человеком 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городе.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частвует в строительстве церквей, школ, жертвует деньги для голодающих жителей. Один из первых почетных граждан Миасса. В настоящее время в особняке Симонова располагается городской краеведческий музей.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949" y="-195943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Усадьба купца Смирнова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66651"/>
            <a:ext cx="5055326" cy="525344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Василии Гавриловиче Смирнове, купец первой гильдии. Он построил себе богатый дом, который в конце XIX века он был самым дорогим и красивым домом в Миассе.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 первом этаже располагался просторный торговый зал, украшенный лепниной. На втором этаже находились жилые помещения, бальный зал и рабочий кабинет.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 основному зданию примыкали складские и подсобные помещения. Так же было большое подвальное помещение для хранения товара. В доме имелся лифт – для того времени невероятная роскошь.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Во время революции здесь размещалась продовольственная управа.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Во время </a:t>
            </a:r>
            <a:r>
              <a:rPr lang="ru-RU" dirty="0" err="1" smtClean="0"/>
              <a:t>ВОв</a:t>
            </a:r>
            <a:r>
              <a:rPr lang="ru-RU" dirty="0" smtClean="0"/>
              <a:t> в здании находилась эвакуированная с Украины Васильковская авиационная школа механиков, а затем до 1990- </a:t>
            </a:r>
            <a:r>
              <a:rPr lang="ru-RU" dirty="0" err="1" smtClean="0"/>
              <a:t>х</a:t>
            </a:r>
            <a:r>
              <a:rPr lang="ru-RU" dirty="0" smtClean="0"/>
              <a:t> годов-  вновь клуб напилочного завода.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050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052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2054" name="Picture 6" descr="Picture background"/>
          <p:cNvPicPr>
            <a:picLocks noChangeAspect="1" noChangeArrowheads="1"/>
          </p:cNvPicPr>
          <p:nvPr/>
        </p:nvPicPr>
        <p:blipFill>
          <a:blip r:embed="rId1"/>
          <a:srcRect l="15116" b="30361"/>
          <a:stretch>
            <a:fillRect/>
          </a:stretch>
        </p:blipFill>
        <p:spPr bwMode="auto">
          <a:xfrm>
            <a:off x="5081451" y="1149532"/>
            <a:ext cx="4062549" cy="47287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508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Торговый дом А.Ф. </a:t>
            </a:r>
            <a:r>
              <a:rPr lang="ru-RU" sz="4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Бакакина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" y="1164770"/>
            <a:ext cx="4245429" cy="569322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Торговый дом А.Ф.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Бакакина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улице Церковной (ныне Пролетарской).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торговом доме велась торговля мануфактурными промышленными товарами. Обширное остекление давало возможность демонстрировать прохожим на улице происходящее в торговых залах.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20–30-е годы ХХ века в здании находился магазин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Золотоскупка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Золотопродснаба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затем Народный театр, а с 1950 года - Городской дом культуры.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6" name="AutoShape 2" descr="https://sun9-79.userapi.com/impg/ZgWtqgW7QwpwSc8WDCRYtFHwFXkUehAAo1kObA/HnMSOVbO34s.jpg?size=804x390&amp;quality=96&amp;sign=dc5aaed02e24877e0c63b790ca2d00db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204320" y="1768217"/>
            <a:ext cx="4939680" cy="3404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8999</Words>
  <Application>WPS Presentation</Application>
  <PresentationFormat>Экран (4:3)</PresentationFormat>
  <Paragraphs>98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Arial</vt:lpstr>
      <vt:lpstr>SimSun</vt:lpstr>
      <vt:lpstr>Wingdings</vt:lpstr>
      <vt:lpstr>Wingdings 2</vt:lpstr>
      <vt:lpstr>Times New Roman</vt:lpstr>
      <vt:lpstr>Constantia</vt:lpstr>
      <vt:lpstr>Calibri</vt:lpstr>
      <vt:lpstr>Microsoft YaHei</vt:lpstr>
      <vt:lpstr>Arial Unicode MS</vt:lpstr>
      <vt:lpstr>Поток</vt:lpstr>
      <vt:lpstr>Миасс – город трудовой доблести</vt:lpstr>
      <vt:lpstr>Основание города Миасса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Усадьба купца Смирнова</vt:lpstr>
      <vt:lpstr>Торговый дом А.Ф. Бакакина</vt:lpstr>
      <vt:lpstr>PowerPoint 演示文稿</vt:lpstr>
      <vt:lpstr>Напилочный завод в городе Миассе</vt:lpstr>
      <vt:lpstr>PowerPoint 演示文稿</vt:lpstr>
      <vt:lpstr>Миасс в годы Великой Отечественной войны</vt:lpstr>
      <vt:lpstr>Завод Миассэлектроаппарат</vt:lpstr>
      <vt:lpstr>Завод №611</vt:lpstr>
      <vt:lpstr>Завод № 375</vt:lpstr>
      <vt:lpstr>Военные учебные заведения</vt:lpstr>
      <vt:lpstr>Первое гвардейское Краснознамённое миномётное артиллерийское училище им. Л.Б.Красина</vt:lpstr>
      <vt:lpstr>Вклад миассцев в сбор средств на нужды фронта</vt:lpstr>
      <vt:lpstr>Награда Миасса </vt:lpstr>
      <vt:lpstr>PowerPoint 演示文稿</vt:lpstr>
      <vt:lpstr>PowerPoint 演示文稿</vt:lpstr>
      <vt:lpstr>PowerPoint 演示文稿</vt:lpstr>
      <vt:lpstr> 15.01. 2025 года городу Миассу присвоено звание «Город трудовой доблести»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Ульяновск в годы  войны</dc:title>
  <dc:creator>Марина</dc:creator>
  <cp:lastModifiedBy>Admin</cp:lastModifiedBy>
  <cp:revision>63</cp:revision>
  <dcterms:created xsi:type="dcterms:W3CDTF">2021-03-10T15:33:00Z</dcterms:created>
  <dcterms:modified xsi:type="dcterms:W3CDTF">2025-06-11T14:52:38Z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7FEF54625CFC42738C252DC9C4BA0668_12</vt:lpwstr>
  </property>
  <property fmtid="{D5CDD505-2E9C-101B-9397-08002B2CF9AE}" pid="3" name="KSOProductBuildVer">
    <vt:lpwstr>1049-12.2.0.21179</vt:lpwstr>
  </property>
</Properties>
</file>