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  <p:sldId id="416" r:id="rId5"/>
    <p:sldId id="258" r:id="rId6"/>
    <p:sldId id="417" r:id="rId7"/>
    <p:sldId id="418" r:id="rId8"/>
    <p:sldId id="419" r:id="rId9"/>
    <p:sldId id="420" r:id="rId10"/>
    <p:sldId id="421" r:id="rId11"/>
    <p:sldId id="427" r:id="rId12"/>
    <p:sldId id="422" r:id="rId13"/>
    <p:sldId id="429" r:id="rId14"/>
    <p:sldId id="430" r:id="rId15"/>
    <p:sldId id="431" r:id="rId16"/>
    <p:sldId id="423" r:id="rId17"/>
    <p:sldId id="432" r:id="rId18"/>
    <p:sldId id="424" r:id="rId19"/>
    <p:sldId id="260" r:id="rId20"/>
  </p:sldIdLst>
  <p:sldSz cx="18971895" cy="10691495"/>
  <p:notesSz cx="6858000" cy="9144000"/>
  <p:embeddedFontLst>
    <p:embeddedFont>
      <p:font typeface="Proxima Nova" panose="020B0604020202020204"/>
      <p:regular r:id="rId25"/>
    </p:embeddedFont>
    <p:embeddedFont>
      <p:font typeface="Microsoft YaHei" panose="020B0503020204020204" charset="-122"/>
      <p:regular r:id="rId26"/>
    </p:embeddedFont>
    <p:embeddedFont>
      <p:font typeface="Century Gothic" panose="020B0502020202020204"/>
      <p:regular r:id="rId27"/>
    </p:embeddedFont>
    <p:embeddedFont>
      <p:font typeface="Century Gothic" panose="020B0502020202020204" charset="0"/>
      <p:regular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>
        <p15:guide id="1" orient="horz" pos="1286" userDrawn="1">
          <p15:clr>
            <a:srgbClr val="A4A3A4"/>
          </p15:clr>
        </p15:guide>
        <p15:guide id="2" pos="107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8"/>
  </p:normalViewPr>
  <p:slideViewPr>
    <p:cSldViewPr snapToGrid="0" showGuides="1">
      <p:cViewPr varScale="1">
        <p:scale>
          <a:sx n="53" d="100"/>
          <a:sy n="53" d="100"/>
        </p:scale>
        <p:origin x="691" y="82"/>
      </p:cViewPr>
      <p:guideLst>
        <p:guide orient="horz" pos="1286"/>
        <p:guide pos="10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</a:fld>
            <a:endParaRPr sz="1200" b="0" i="0" u="none" strike="noStrike" cap="none">
              <a:solidFill>
                <a:schemeClr val="dk1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2475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 matchingName="Заголовок раздела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 matchingName="Заголовок раздела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 matchingName="Заголовок раздела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 matchingName="Заголовок раздела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 matchingName="Заголовок раздела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 matchingName="Заголовок раздела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 matchingName="Заголовок раздела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 matchingName="Заголовок раздела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4400" b="0" i="0" u="none" strike="noStrike" cap="none">
                <a:solidFill>
                  <a:schemeClr val="dk2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 panose="020B0604020202020204"/>
              <a:buChar char="•"/>
              <a:defRPr sz="32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 panose="020B0604020202020204"/>
              <a:buChar char="–"/>
              <a:defRPr sz="28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/>
              <a:buChar char="•"/>
              <a:defRPr sz="24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–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/>
              <a:buChar char="»"/>
              <a:defRPr sz="200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3740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/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/>
              <a:buNone/>
              <a:defRPr sz="2185" b="0" i="0" u="none" strike="noStrike" cap="none">
                <a:solidFill>
                  <a:schemeClr val="dk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9pPr>
          </a:lstStyle>
          <a:p>
            <a:fld id="{00000000-1234-1234-1234-123412341234}" type="slidenum">
              <a:rPr lang="ru-RU" smtClean="0"/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2185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6.jpeg"/><Relationship Id="rId3" Type="http://schemas.openxmlformats.org/officeDocument/2006/relationships/tags" Target="../tags/tag2.xml"/><Relationship Id="rId2" Type="http://schemas.openxmlformats.org/officeDocument/2006/relationships/image" Target="../media/image12.png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7.png"/><Relationship Id="rId3" Type="http://schemas.openxmlformats.org/officeDocument/2006/relationships/tags" Target="../tags/tag4.xml"/><Relationship Id="rId2" Type="http://schemas.openxmlformats.org/officeDocument/2006/relationships/hyperlink" Target="https://www.youtube.com/watch?v=8mJEO-13Nro" TargetMode="Externa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hyperlink" Target="https://dzen.ru/video/watch/622cf46607b5d639e88eba7a" TargetMode="Externa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2.png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1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Relationship Id="rId3" Type="http://schemas.openxmlformats.org/officeDocument/2006/relationships/tags" Target="../tags/tag1.xml"/><Relationship Id="rId2" Type="http://schemas.openxmlformats.org/officeDocument/2006/relationships/image" Target="../media/image12.png"/><Relationship Id="rId1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1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2.png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ПРОГРАММА ПОВЫШЕНИЯ КВАЛИФИКАЦИИ «СОДЕРЖАНИЕ И МЕТОДИКА ОБУЧЕНИЯ ФИНАНСОВОЙ ГРАМОТНОСТИ В НАЧАЛЬНОЙ ШКОЛЕ НА ОСНОВЕ ФУНКЦИОНАЛЬНОГО ПОДХОДА»</a:t>
            </a:r>
            <a:endParaRPr lang="ru-RU" sz="3200" b="1" dirty="0">
              <a:solidFill>
                <a:schemeClr val="dk1"/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673735" y="1416050"/>
            <a:ext cx="18645505" cy="732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pPr lvl="0" algn="ctr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Proxima Nova" panose="020B0604020202020204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ПЛАН ПРОВЕДЕНИЯ ВНЕУРОЧНОГО ЗАНЯТИЯ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3" name="Текстовое поле 2"/>
          <p:cNvSpPr txBox="1"/>
          <p:nvPr/>
        </p:nvSpPr>
        <p:spPr>
          <a:xfrm>
            <a:off x="6528435" y="4489450"/>
            <a:ext cx="6323965" cy="4724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ru-RU" altLang="en-US"/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6401435" y="4362450"/>
            <a:ext cx="6323965" cy="4724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ru-RU" altLang="en-US"/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674370" y="2667635"/>
            <a:ext cx="17524730" cy="65963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ru-RU" altLang="en-US">
                <a:solidFill>
                  <a:schemeClr val="accent6">
                    <a:lumMod val="50000"/>
                  </a:schemeClr>
                </a:solidFill>
              </a:rPr>
              <a:t>Этап 1. Мотивационно-целевой (10 минут)</a:t>
            </a:r>
            <a:endParaRPr lang="ru-RU" altLang="en-US">
              <a:solidFill>
                <a:schemeClr val="accent6">
                  <a:lumMod val="50000"/>
                </a:schemeClr>
              </a:solidFill>
            </a:endParaRPr>
          </a:p>
          <a:p>
            <a:endParaRPr lang="ru-RU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/>
          <p:nvPr>
            <p:custDataLst>
              <p:tags r:id="rId3"/>
            </p:custDataLst>
          </p:nvPr>
        </p:nvGraphicFramePr>
        <p:xfrm>
          <a:off x="1120775" y="3053715"/>
          <a:ext cx="16682085" cy="7663180"/>
        </p:xfrm>
        <a:graphic>
          <a:graphicData uri="http://schemas.openxmlformats.org/drawingml/2006/table">
            <a:tbl>
              <a:tblPr/>
              <a:tblGrid>
                <a:gridCol w="688975"/>
                <a:gridCol w="4146550"/>
                <a:gridCol w="3425190"/>
                <a:gridCol w="8421370"/>
              </a:tblGrid>
              <a:tr h="854075">
                <a:tc>
                  <a:txBody>
                    <a:bodyPr/>
                    <a:p>
                      <a:pPr algn="ctr" fontAlgn="t">
                        <a:lnSpc>
                          <a:spcPct val="120000"/>
                        </a:lnSpc>
                      </a:pPr>
                      <a:endParaRPr lang="ru-RU" altLang="en-US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</a:txBody>
                  <a:tcPr marL="177800" marR="177800" marT="107950" marB="10795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 algn="ctr" fontAlgn="t">
                        <a:lnSpc>
                          <a:spcPct val="120000"/>
                        </a:lnSpc>
                      </a:pPr>
                      <a:r>
                        <a:rPr lang="ru-RU" altLang="en-US" sz="2000" b="1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1.1. </a:t>
                      </a:r>
                      <a:r>
                        <a:rPr lang="en-US" altLang="zh-CN" sz="2000" b="1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Деятельность учителя</a:t>
                      </a:r>
                      <a:endParaRPr lang="ru-RU" altLang="en-US" sz="2000" b="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</a:txBody>
                  <a:tcPr marL="177800" marR="177800" marT="107950" marB="10795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lnSpc>
                          <a:spcPct val="120000"/>
                        </a:lnSpc>
                      </a:pPr>
                      <a:r>
                        <a:rPr lang="en-US" altLang="zh-CN" sz="2000" b="1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Деятельность учеников</a:t>
                      </a:r>
                      <a:endParaRPr lang="en-US" altLang="zh-CN" sz="2000" b="1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</a:txBody>
                  <a:tcPr marL="177800" marR="177800" marT="107950" marB="10795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lnSpc>
                          <a:spcPct val="120000"/>
                        </a:lnSpc>
                      </a:pPr>
                      <a:r>
                        <a:rPr lang="en-US" altLang="zh-CN" sz="2000" b="1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Образовательный эффект (чему научились, что узнали, поняли)</a:t>
                      </a:r>
                      <a:endParaRPr lang="en-US" altLang="zh-CN" sz="2000" b="1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</a:txBody>
                  <a:tcPr marL="177800" marR="177800" marT="107950" marB="10795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057900">
                <a:tc>
                  <a:txBody>
                    <a:bodyPr/>
                    <a:p>
                      <a:pPr algn="ctr" fontAlgn="t">
                        <a:lnSpc>
                          <a:spcPct val="120000"/>
                        </a:lnSpc>
                      </a:pPr>
                      <a:endParaRPr lang="en-US" altLang="zh-CN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</a:txBody>
                  <a:tcPr marL="177800" marR="177800" marT="107950" marB="10795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 algn="l" fontAlgn="t">
                        <a:lnSpc>
                          <a:spcPct val="120000"/>
                        </a:lnSpc>
                      </a:pPr>
                      <a:r>
                        <a:rPr lang="ru-RU" altLang="en-US" sz="1600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  <a:sym typeface="+mn-ea"/>
                        </a:rPr>
                        <a:t>предлагает рассмотреть иллюстрацию, послушать рассказ </a:t>
                      </a:r>
                      <a:r>
                        <a:rPr lang="ru-RU" altLang="en-US" sz="1600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и предположить, о чём пойдет речь на уроке.</a:t>
                      </a:r>
                      <a:endParaRPr lang="ru-RU" altLang="en-US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r>
                        <a:rPr lang="ru-RU" altLang="en-US" sz="1600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Подводит к повторению основных понятий урока: семейный бюджет, доходы, расходы. Предлагает сформулировать их своими словами.</a:t>
                      </a:r>
                      <a:endParaRPr lang="ru-RU" altLang="en-US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r>
                        <a:rPr lang="ru-RU" altLang="en-US" sz="1600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Задаёт вопросы для дискуссии:</a:t>
                      </a:r>
                      <a:endParaRPr lang="ru-RU" altLang="en-US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r>
                        <a:rPr lang="ru-RU" altLang="en-US" sz="1600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1.Правильно ли ведётся хозяйство в этой семье?</a:t>
                      </a:r>
                      <a:endParaRPr lang="ru-RU" altLang="en-US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r>
                        <a:rPr lang="ru-RU" altLang="en-US" sz="1600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1.В чём члены семьи упрекали друг друга?</a:t>
                      </a:r>
                      <a:endParaRPr lang="ru-RU" altLang="en-US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r>
                        <a:rPr lang="ru-RU" altLang="en-US" sz="1600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2.Какие ошибки при ведении семейного бюджета есть у наших героев? </a:t>
                      </a:r>
                      <a:endParaRPr lang="ru-RU" altLang="en-US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r>
                        <a:rPr lang="ru-RU" altLang="en-US" sz="1600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3.Какие можно дать советы героям рассказа по планированию расходов?</a:t>
                      </a:r>
                      <a:endParaRPr lang="ru-RU" altLang="en-US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</a:txBody>
                  <a:tcPr marL="177800" marR="177800" marT="107950" marB="10795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l" fontAlgn="t">
                        <a:lnSpc>
                          <a:spcPct val="120000"/>
                        </a:lnSpc>
                      </a:pPr>
                      <a:endParaRPr lang="en-US" altLang="zh-CN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endParaRPr lang="en-US" altLang="zh-CN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endParaRPr lang="en-US" altLang="zh-CN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r>
                        <a:rPr lang="en-US" altLang="zh-CN" sz="1600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Учащиеся слушают рассказ, высказывают свои предположения по поводу темы урока.</a:t>
                      </a:r>
                      <a:endParaRPr lang="en-US" altLang="zh-CN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endParaRPr lang="en-US" altLang="zh-CN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endParaRPr lang="en-US" altLang="zh-CN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r>
                        <a:rPr lang="en-US" altLang="zh-CN" sz="1600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С помощью учителя называют основные понятия урока, формулируют их определения  своими словами.</a:t>
                      </a:r>
                      <a:endParaRPr lang="en-US" altLang="zh-CN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endParaRPr lang="en-US" altLang="zh-CN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 fontAlgn="t">
                        <a:lnSpc>
                          <a:spcPct val="120000"/>
                        </a:lnSpc>
                      </a:pPr>
                      <a:r>
                        <a:rPr lang="en-US" altLang="zh-CN" sz="1600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Отвечают на поставленные вопросы, используя имеющийся опыт и знания.</a:t>
                      </a:r>
                      <a:endParaRPr lang="en-US" altLang="zh-CN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</a:txBody>
                  <a:tcPr marL="177800" marR="177800" marT="107950" marB="10795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ru-RU" altLang="en-US" sz="1600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Учатся  самостоятельному высказыванию и аргументированию своей точки зрения с опорой на собственный личный опыт и имеющиеся знания.</a:t>
                      </a:r>
                      <a:endParaRPr lang="ru-RU" altLang="en-US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ru-RU" altLang="en-US" sz="1600" spc="12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Microsoft YaHei" panose="020B0503020204020204" charset="-122"/>
                          <a:ea typeface="Microsoft YaHei" panose="020B0503020204020204" charset="-122"/>
                        </a:rPr>
                        <a:t>Научились правильному использованию экономических терминов: семейный бюджет, доходы, расходы. </a:t>
                      </a:r>
                      <a:endParaRPr lang="ru-RU" altLang="en-US" sz="1600" spc="120">
                        <a:solidFill>
                          <a:schemeClr val="accent6">
                            <a:lumMod val="75000"/>
                          </a:schemeClr>
                        </a:solidFill>
                        <a:latin typeface="Microsoft YaHei" panose="020B0503020204020204" charset="-122"/>
                        <a:ea typeface="Microsoft YaHei" panose="020B0503020204020204" charset="-122"/>
                      </a:endParaRPr>
                    </a:p>
                  </a:txBody>
                  <a:tcPr marL="177800" marR="177800" marT="107950" marB="10795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" name="Рисунок 2" descr="C:\Users\mbyin\Desktop\815047.700x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401435" y="3933190"/>
            <a:ext cx="2031365" cy="112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Таблица 1"/>
          <p:cNvGraphicFramePr/>
          <p:nvPr>
            <p:custDataLst>
              <p:tags r:id="rId1"/>
            </p:custDataLst>
          </p:nvPr>
        </p:nvGraphicFramePr>
        <p:xfrm>
          <a:off x="596900" y="1016000"/>
          <a:ext cx="17275810" cy="2926080"/>
        </p:xfrm>
        <a:graphic>
          <a:graphicData uri="http://schemas.openxmlformats.org/drawingml/2006/table">
            <a:tbl>
              <a:tblPr/>
              <a:tblGrid>
                <a:gridCol w="207010"/>
                <a:gridCol w="5614670"/>
                <a:gridCol w="2068195"/>
                <a:gridCol w="9385935"/>
              </a:tblGrid>
              <a:tr h="731520"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40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1.2.</a:t>
                      </a:r>
                      <a:endParaRPr lang="ru-RU" altLang="en-US" sz="240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Деятельность учителя</a:t>
                      </a:r>
                      <a:endParaRPr lang="en-US" altLang="zh-CN" sz="24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Деятельность учеников</a:t>
                      </a:r>
                      <a:endParaRPr lang="en-US" altLang="zh-CN" sz="2400" b="1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Образовательный эффект (чему научились, что узнали, поняли)</a:t>
                      </a:r>
                      <a:endParaRPr lang="en-US" altLang="zh-CN" sz="2400" b="1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94560"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latin typeface="Times New Roman" panose="02020603050405020304"/>
                          <a:ea typeface="Times New Roman" panose="02020603050405020304"/>
                        </a:rPr>
                        <a:t> </a:t>
                      </a:r>
                      <a:endParaRPr lang="en-US" altLang="zh-CN" sz="2400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Организовывает деятельность учащихся по определению темы занятия. </a:t>
                      </a:r>
                      <a:endParaRPr lang="en-US" altLang="zh-CN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Игра « Топ –хлоп» закрепляем понятие </a:t>
                      </a:r>
                      <a:r>
                        <a:rPr lang="ru-RU" altLang="en-US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«Домашнее хозяйство</a:t>
                      </a:r>
                      <a:endParaRPr lang="en-US" altLang="zh-CN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  <a:hlinkClick r:id="rId2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 </a:t>
                      </a:r>
                      <a:r>
                        <a:rPr lang="ru-RU" altLang="en-US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Следуют указаниям учителя</a:t>
                      </a:r>
                      <a:endParaRPr lang="ru-RU" altLang="en-US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1.Выбирать действия в соответствии с поставленной задачей и условиями её реализации.</a:t>
                      </a:r>
                      <a:endParaRPr lang="en-US" altLang="zh-CN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</a:t>
                      </a:r>
                      <a:r>
                        <a:rPr lang="en-US" altLang="zh-CN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. анализируют информацию, выделяют существенные признаки; сравнивают полученные результаты в группе.</a:t>
                      </a:r>
                      <a:endParaRPr lang="en-US" altLang="zh-CN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 </a:t>
                      </a:r>
                      <a:endParaRPr lang="en-US" altLang="zh-CN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Текстовое поле 6"/>
          <p:cNvSpPr txBox="1"/>
          <p:nvPr/>
        </p:nvSpPr>
        <p:spPr>
          <a:xfrm>
            <a:off x="9277350" y="5621020"/>
            <a:ext cx="6323965" cy="4724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ru-RU" altLang="en-US"/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3549015" y="3941445"/>
            <a:ext cx="9550400" cy="4410710"/>
          </a:xfrm>
          <a:prstGeom prst="rect">
            <a:avLst/>
          </a:prstGeom>
        </p:spPr>
        <p:txBody>
          <a:bodyPr>
            <a:noAutofit/>
          </a:bodyPr>
          <a:p>
            <a:pPr algn="ctr" defTabSz="266700" fontAlgn="t"/>
            <a:r>
              <a:rPr lang="en-US" altLang="zh-CN" sz="2800" b="1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Этап 2. Организационно-действенный (25 минут</a:t>
            </a:r>
            <a:r>
              <a:rPr lang="ru-RU" altLang="en-US" sz="2800" b="1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)</a:t>
            </a:r>
            <a:r>
              <a:rPr lang="en-US" altLang="zh-CN" sz="1100" b="1">
                <a:solidFill>
                  <a:schemeClr val="accent6">
                    <a:lumMod val="50000"/>
                  </a:schemeClr>
                </a:solidFill>
                <a:latin typeface="Times New Roman" panose="02020603050405020304"/>
                <a:ea typeface="Times New Roman" panose="02020603050405020304"/>
              </a:rPr>
              <a:t>)</a:t>
            </a:r>
            <a:endParaRPr lang="en-US" altLang="zh-CN" sz="1100" b="1">
              <a:solidFill>
                <a:schemeClr val="accent6">
                  <a:lumMod val="50000"/>
                </a:schemeClr>
              </a:solidFill>
              <a:latin typeface="Times New Roman" panose="02020603050405020304"/>
              <a:ea typeface="Times New Roman" panose="02020603050405020304"/>
            </a:endParaRPr>
          </a:p>
        </p:txBody>
      </p:sp>
      <p:graphicFrame>
        <p:nvGraphicFramePr>
          <p:cNvPr id="9" name="Таблица 8"/>
          <p:cNvGraphicFramePr/>
          <p:nvPr>
            <p:custDataLst>
              <p:tags r:id="rId3"/>
            </p:custDataLst>
          </p:nvPr>
        </p:nvGraphicFramePr>
        <p:xfrm>
          <a:off x="597535" y="4478655"/>
          <a:ext cx="17714595" cy="4958080"/>
        </p:xfrm>
        <a:graphic>
          <a:graphicData uri="http://schemas.openxmlformats.org/drawingml/2006/table">
            <a:tbl>
              <a:tblPr/>
              <a:tblGrid>
                <a:gridCol w="862965"/>
                <a:gridCol w="4746625"/>
                <a:gridCol w="2609215"/>
                <a:gridCol w="9495790"/>
              </a:tblGrid>
              <a:tr h="4958080"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2.1</a:t>
                      </a:r>
                      <a:endParaRPr lang="en-US" altLang="zh-CN" sz="110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Деятельность учителя</a:t>
                      </a:r>
                      <a:endParaRPr lang="en-US" altLang="zh-CN" sz="28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8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Актуализация знаний по </a:t>
                      </a:r>
                      <a:endParaRPr lang="ru-RU" altLang="en-US" sz="28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8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данной теме  </a:t>
                      </a:r>
                      <a:endParaRPr lang="ru-RU" altLang="en-US" sz="28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Деятельность учеников</a:t>
                      </a:r>
                      <a:endParaRPr lang="en-US" altLang="zh-CN" sz="28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8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Повторяют понятия «семейный бюджет», </a:t>
                      </a:r>
                      <a:endParaRPr lang="ru-RU" altLang="en-US" sz="28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8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используют свои знания и опыт, участвуют</a:t>
                      </a:r>
                      <a:endParaRPr lang="ru-RU" altLang="en-US" sz="28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8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в беседе</a:t>
                      </a:r>
                      <a:endParaRPr lang="ru-RU" altLang="en-US" sz="28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Образовательный эффект (чему научились, что узнали,</a:t>
                      </a:r>
                      <a:endParaRPr lang="en-US" altLang="zh-CN" sz="28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поняли)</a:t>
                      </a:r>
                      <a:endParaRPr lang="en-US" altLang="zh-CN" sz="28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8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анализируют доходы и расходы в семейном бюджете и приходят к выводу: если доходы превышают расходы, то появляются сбережения, если наою\борот- то образуются долги</a:t>
                      </a:r>
                      <a:endParaRPr lang="ru-RU" altLang="en-US" sz="28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" name="Рисунок 1"/>
          <p:cNvPicPr/>
          <p:nvPr/>
        </p:nvPicPr>
        <p:blipFill>
          <a:blip r:embed="rId4"/>
          <a:stretch>
            <a:fillRect/>
          </a:stretch>
        </p:blipFill>
        <p:spPr>
          <a:xfrm>
            <a:off x="2219960" y="6093460"/>
            <a:ext cx="4587240" cy="305308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5256530" y="2071370"/>
            <a:ext cx="9298940" cy="53822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ru-RU" altLang="en-US"/>
          </a:p>
        </p:txBody>
      </p:sp>
      <p:graphicFrame>
        <p:nvGraphicFramePr>
          <p:cNvPr id="3" name="Таблица 2"/>
          <p:cNvGraphicFramePr/>
          <p:nvPr>
            <p:custDataLst>
              <p:tags r:id="rId1"/>
            </p:custDataLst>
          </p:nvPr>
        </p:nvGraphicFramePr>
        <p:xfrm>
          <a:off x="1223645" y="1235075"/>
          <a:ext cx="17243425" cy="4520565"/>
        </p:xfrm>
        <a:graphic>
          <a:graphicData uri="http://schemas.openxmlformats.org/drawingml/2006/table">
            <a:tbl>
              <a:tblPr/>
              <a:tblGrid>
                <a:gridCol w="319405"/>
                <a:gridCol w="5615305"/>
                <a:gridCol w="2065020"/>
                <a:gridCol w="9243695"/>
              </a:tblGrid>
              <a:tr h="4520565"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2.1</a:t>
                      </a:r>
                      <a:r>
                        <a:rPr lang="ru-RU" altLang="en-US" sz="1100">
                          <a:solidFill>
                            <a:srgbClr val="000000"/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 </a:t>
                      </a:r>
                      <a:endParaRPr lang="ru-RU" altLang="en-US" sz="1100">
                        <a:solidFill>
                          <a:srgbClr val="000000"/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4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2.2.     </a:t>
                      </a:r>
                      <a:r>
                        <a:rPr lang="en-US" altLang="zh-CN" sz="24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Деятельность учителя</a:t>
                      </a:r>
                      <a:endParaRPr lang="en-US" altLang="zh-CN" sz="24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24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24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400" b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Организация практической работы</a:t>
                      </a:r>
                      <a:endParaRPr lang="ru-RU" altLang="en-US" sz="2400" b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400" b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Учитель организует работу в группы.</a:t>
                      </a:r>
                      <a:endParaRPr lang="ru-RU" altLang="en-US" sz="2400" b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400" b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Учащимся предлагаются различные ситуации (записаны на листочках), проанализировав, которые учащиеся смогут ответить, к чему приведёт данная ситуация: к трате денежных средств или экономии?</a:t>
                      </a:r>
                      <a:endParaRPr lang="ru-RU" altLang="en-US" sz="2400" b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altLang="en-US" sz="2400" b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Деятельность учеников</a:t>
                      </a:r>
                      <a:endParaRPr lang="en-US" altLang="zh-CN" sz="24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24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400" b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Учащиеся распределяют записанные ситуации на группы: экономия и бессмысленные траты.  </a:t>
                      </a:r>
                      <a:endParaRPr lang="ru-RU" altLang="en-US" sz="2400" b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4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         </a:t>
                      </a:r>
                      <a:r>
                        <a:rPr lang="en-US" altLang="zh-CN" sz="2400" b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</a:rPr>
                        <a:t>Образовательный эффект (чему научились, что узнали, поняли)</a:t>
                      </a:r>
                      <a:endParaRPr lang="en-US" altLang="zh-CN" sz="24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24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anose="02020603050405020304"/>
                          <a:ea typeface="Times New Roman" panose="02020603050405020304"/>
                          <a:sym typeface="+mn-ea"/>
                        </a:rPr>
                        <a:t>анализируют жинзненные сиуации и  преобретают личный опыт в правильном поведении с деньгми </a:t>
                      </a:r>
                      <a:endParaRPr lang="ru-RU" altLang="en-US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24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2400" b="1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Текстовое поле 3"/>
          <p:cNvSpPr txBox="1"/>
          <p:nvPr/>
        </p:nvSpPr>
        <p:spPr>
          <a:xfrm>
            <a:off x="1736090" y="6263005"/>
            <a:ext cx="16391255" cy="26295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ru-RU" altLang="en-US"/>
          </a:p>
        </p:txBody>
      </p:sp>
      <p:graphicFrame>
        <p:nvGraphicFramePr>
          <p:cNvPr id="8" name="Таблица 7"/>
          <p:cNvGraphicFramePr/>
          <p:nvPr>
            <p:custDataLst>
              <p:tags r:id="rId2"/>
            </p:custDataLst>
          </p:nvPr>
        </p:nvGraphicFramePr>
        <p:xfrm>
          <a:off x="646430" y="7886700"/>
          <a:ext cx="17435195" cy="304800"/>
        </p:xfrm>
        <a:graphic>
          <a:graphicData uri="http://schemas.openxmlformats.org/drawingml/2006/table">
            <a:tbl>
              <a:tblPr/>
              <a:tblGrid>
                <a:gridCol w="849630"/>
                <a:gridCol w="3522345"/>
                <a:gridCol w="3717290"/>
                <a:gridCol w="9345930"/>
              </a:tblGrid>
              <a:tr h="304800"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1100">
                        <a:solidFill>
                          <a:srgbClr val="000000"/>
                        </a:solidFill>
                        <a:latin typeface="Century Gothic" panose="020B05020202020202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2000">
                        <a:solidFill>
                          <a:schemeClr val="accent6">
                            <a:lumMod val="75000"/>
                          </a:schemeClr>
                        </a:solidFill>
                        <a:latin typeface="Century Gothic" panose="020B05020202020202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2000">
                        <a:solidFill>
                          <a:schemeClr val="accent6">
                            <a:lumMod val="75000"/>
                          </a:schemeClr>
                        </a:solidFill>
                        <a:latin typeface="Century Gothic" panose="020B05020202020202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altLang="zh-CN" sz="2000">
                        <a:solidFill>
                          <a:schemeClr val="accent6">
                            <a:lumMod val="75000"/>
                          </a:schemeClr>
                        </a:solidFill>
                        <a:latin typeface="Century Gothic" panose="020B05020202020202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Текстовое поле 9"/>
          <p:cNvSpPr txBox="1"/>
          <p:nvPr/>
        </p:nvSpPr>
        <p:spPr>
          <a:xfrm>
            <a:off x="2779395" y="6263005"/>
            <a:ext cx="7581900" cy="480060"/>
          </a:xfrm>
          <a:prstGeom prst="rect">
            <a:avLst/>
          </a:prstGeom>
        </p:spPr>
        <p:txBody>
          <a:bodyPr>
            <a:noAutofit/>
          </a:bodyPr>
          <a:p>
            <a:pPr defTabSz="266700" fontAlgn="t"/>
            <a:r>
              <a:rPr lang="en-US" altLang="zh-CN" sz="1100">
                <a:latin typeface="Times New Roman" panose="02020603050405020304"/>
                <a:ea typeface="Times New Roman" panose="02020603050405020304"/>
              </a:rPr>
              <a:t>Учащиеся распределяют записанные ситуации на группы: экономия и бессмысленные траты.  </a:t>
            </a:r>
            <a:endParaRPr lang="en-US" altLang="zh-CN"/>
          </a:p>
        </p:txBody>
      </p:sp>
      <p:graphicFrame>
        <p:nvGraphicFramePr>
          <p:cNvPr id="11" name="Таблица 10"/>
          <p:cNvGraphicFramePr/>
          <p:nvPr>
            <p:custDataLst>
              <p:tags r:id="rId3"/>
            </p:custDataLst>
          </p:nvPr>
        </p:nvGraphicFramePr>
        <p:xfrm>
          <a:off x="1564005" y="6263005"/>
          <a:ext cx="8301990" cy="3655060"/>
        </p:xfrm>
        <a:graphic>
          <a:graphicData uri="http://schemas.openxmlformats.org/drawingml/2006/table">
            <a:tbl>
              <a:tblPr/>
              <a:tblGrid>
                <a:gridCol w="4121785"/>
                <a:gridCol w="4180205"/>
              </a:tblGrid>
              <a:tr h="886460"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</a:pPr>
                      <a:r>
                        <a:rPr lang="en-US" altLang="zh-CN" sz="1800" b="1">
                          <a:latin typeface="Times New Roman" panose="02020603050405020304"/>
                          <a:ea typeface="Times New Roman" panose="02020603050405020304"/>
                        </a:rPr>
                        <a:t>Пойти в кино с друзьями за компанию, хотя фильм неинтересный</a:t>
                      </a:r>
                      <a:endParaRPr lang="en-US" altLang="zh-CN" sz="18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</a:pPr>
                      <a:r>
                        <a:rPr lang="en-US" altLang="zh-CN" sz="1800" b="1">
                          <a:latin typeface="Times New Roman" panose="02020603050405020304"/>
                          <a:ea typeface="Times New Roman" panose="02020603050405020304"/>
                        </a:rPr>
                        <a:t>Передвигаться только на транспорте</a:t>
                      </a:r>
                      <a:endParaRPr lang="en-US" altLang="zh-CN" sz="18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87095"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</a:pPr>
                      <a:r>
                        <a:rPr lang="en-US" altLang="zh-CN" sz="1800" b="1">
                          <a:latin typeface="Times New Roman" panose="02020603050405020304"/>
                          <a:ea typeface="Times New Roman" panose="02020603050405020304"/>
                        </a:rPr>
                        <a:t>Ходить пешком на недалекие расстояния( 1- 2 остановки)</a:t>
                      </a:r>
                      <a:endParaRPr lang="en-US" altLang="zh-CN" sz="18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</a:pPr>
                      <a:r>
                        <a:rPr lang="en-US" altLang="zh-CN" sz="1800" b="1">
                          <a:latin typeface="Times New Roman" panose="02020603050405020304"/>
                          <a:ea typeface="Times New Roman" panose="02020603050405020304"/>
                        </a:rPr>
                        <a:t>Покупать понравившуюся вещи сразу, не раздумывая</a:t>
                      </a:r>
                      <a:endParaRPr lang="en-US" altLang="zh-CN" sz="18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16025"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</a:pPr>
                      <a:r>
                        <a:rPr lang="en-US" altLang="zh-CN" sz="1800" b="1">
                          <a:latin typeface="Times New Roman" panose="02020603050405020304"/>
                          <a:ea typeface="Times New Roman" panose="02020603050405020304"/>
                        </a:rPr>
                        <a:t>Взять три дня на размышление, так ли нужна понравившаяся вещь</a:t>
                      </a:r>
                      <a:endParaRPr lang="en-US" altLang="zh-CN" sz="18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</a:pPr>
                      <a:r>
                        <a:rPr lang="en-US" altLang="zh-CN" sz="1800" b="1">
                          <a:latin typeface="Times New Roman" panose="02020603050405020304"/>
                          <a:ea typeface="Times New Roman" panose="02020603050405020304"/>
                        </a:rPr>
                        <a:t>Покупать газировку, чипсы, шоколадки</a:t>
                      </a:r>
                      <a:endParaRPr lang="en-US" altLang="zh-CN" sz="18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65480"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</a:pPr>
                      <a:r>
                        <a:rPr lang="en-US" altLang="zh-CN" sz="1800" b="1">
                          <a:latin typeface="Times New Roman" panose="02020603050405020304"/>
                          <a:ea typeface="Times New Roman" panose="02020603050405020304"/>
                        </a:rPr>
                        <a:t>Хранить деньги в копилке, а ещё лучше в банке</a:t>
                      </a:r>
                      <a:endParaRPr lang="en-US" altLang="zh-CN" sz="18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</a:pPr>
                      <a:r>
                        <a:rPr lang="en-US" altLang="zh-CN" sz="1800" b="1">
                          <a:latin typeface="Times New Roman" panose="02020603050405020304"/>
                          <a:ea typeface="Times New Roman" panose="02020603050405020304"/>
                        </a:rPr>
                        <a:t>Хранить деньги на виду, там где их легко взять</a:t>
                      </a:r>
                      <a:endParaRPr lang="en-US" altLang="zh-CN" sz="18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1710055" y="2816860"/>
            <a:ext cx="15996285" cy="15627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ru-RU" altLang="en-US"/>
          </a:p>
        </p:txBody>
      </p:sp>
      <p:graphicFrame>
        <p:nvGraphicFramePr>
          <p:cNvPr id="3" name="Таблица 2"/>
          <p:cNvGraphicFramePr/>
          <p:nvPr>
            <p:custDataLst>
              <p:tags r:id="rId1"/>
            </p:custDataLst>
          </p:nvPr>
        </p:nvGraphicFramePr>
        <p:xfrm>
          <a:off x="149860" y="3154680"/>
          <a:ext cx="18251170" cy="3000375"/>
        </p:xfrm>
        <a:graphic>
          <a:graphicData uri="http://schemas.openxmlformats.org/drawingml/2006/table">
            <a:tbl>
              <a:tblPr/>
              <a:tblGrid>
                <a:gridCol w="6546215"/>
                <a:gridCol w="6172200"/>
                <a:gridCol w="5532755"/>
              </a:tblGrid>
              <a:tr h="2926715">
                <a:tc>
                  <a:txBody>
                    <a:bodyPr/>
                    <a:p>
                      <a:pPr algn="just" fontAlgn="t">
                        <a:spcBef>
                          <a:spcPct val="0"/>
                        </a:spcBef>
                      </a:pPr>
                      <a:r>
                        <a:rPr lang="en-US" altLang="zh-CN"/>
                        <a:t>В конце занятия учитель каждому учащемуся даёт по три конверта. Чтобы наше занятие пошло вам впрок, пользуйтесь этими конвертиками, куда вы будете складывать записи ваших желаний, связанных с  покупкой.</a:t>
                      </a:r>
                      <a:endParaRPr lang="en-US" altLang="zh-CN"/>
                    </a:p>
                    <a:p>
                      <a:pPr fontAlgn="t">
                        <a:spcBef>
                          <a:spcPct val="0"/>
                        </a:spcBef>
                      </a:pPr>
                      <a:r>
                        <a:rPr lang="en-US" altLang="zh-CN"/>
                        <a:t>И пусть все ваши желания обязательно исполняются!</a:t>
                      </a:r>
                      <a:r>
                        <a:rPr lang="ru-RU" altLang="en-US"/>
                        <a:t> </a:t>
                      </a:r>
                      <a:endParaRPr lang="ru-RU" altLang="en-US"/>
                    </a:p>
                    <a:p>
                      <a:pPr fontAlgn="t">
                        <a:spcBef>
                          <a:spcPct val="0"/>
                        </a:spcBef>
                      </a:pPr>
                      <a:endParaRPr lang="en-US" altLang="zh-CN"/>
                    </a:p>
                    <a:p>
                      <a:pPr fontAlgn="t">
                        <a:spcBef>
                          <a:spcPct val="0"/>
                        </a:spcBef>
                      </a:pPr>
                      <a:endParaRPr lang="ru-RU" altLang="en-US"/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just" fontAlgn="t">
                        <a:spcBef>
                          <a:spcPct val="0"/>
                        </a:spcBef>
                      </a:pPr>
                      <a:r>
                        <a:rPr lang="ru-RU" altLang="en-US"/>
                        <a:t>  </a:t>
                      </a:r>
                      <a:r>
                        <a:rPr lang="en-US" altLang="zh-CN"/>
                        <a:t>Используя приём «критического мышления»</a:t>
                      </a:r>
                      <a:r>
                        <a:rPr lang="ru-RU" altLang="en-US"/>
                        <a:t>  </a:t>
                      </a:r>
                      <a:r>
                        <a:rPr lang="en-US" altLang="zh-CN"/>
                        <a:t> </a:t>
                      </a:r>
                      <a:r>
                        <a:rPr lang="ru-RU" altLang="en-US"/>
                        <a:t>  </a:t>
                      </a:r>
                      <a:endParaRPr lang="ru-RU" altLang="en-US"/>
                    </a:p>
                    <a:p>
                      <a:pPr algn="just" fontAlgn="t">
                        <a:spcBef>
                          <a:spcPct val="0"/>
                        </a:spcBef>
                      </a:pPr>
                      <a:r>
                        <a:rPr lang="ru-RU" altLang="en-US"/>
                        <a:t>  </a:t>
                      </a:r>
                      <a:r>
                        <a:rPr lang="en-US" altLang="zh-CN"/>
                        <a:t>учащимся самим предлагается подписать </a:t>
                      </a:r>
                      <a:endParaRPr lang="en-US" altLang="zh-CN"/>
                    </a:p>
                    <a:p>
                      <a:pPr algn="just" fontAlgn="t">
                        <a:spcBef>
                          <a:spcPct val="0"/>
                        </a:spcBef>
                      </a:pPr>
                      <a:r>
                        <a:rPr lang="en-US" altLang="zh-CN"/>
                        <a:t> </a:t>
                      </a:r>
                      <a:r>
                        <a:rPr lang="ru-RU" altLang="en-US"/>
                        <a:t> </a:t>
                      </a:r>
                      <a:r>
                        <a:rPr lang="en-US" altLang="zh-CN"/>
                        <a:t>конверты.</a:t>
                      </a:r>
                      <a:endParaRPr lang="en-US" altLang="zh-CN"/>
                    </a:p>
                    <a:p>
                      <a:pPr algn="just" fontAlgn="t">
                        <a:spcBef>
                          <a:spcPct val="0"/>
                        </a:spcBef>
                      </a:pPr>
                      <a:r>
                        <a:rPr lang="ru-RU" altLang="en-US"/>
                        <a:t>  </a:t>
                      </a:r>
                      <a:r>
                        <a:rPr lang="en-US" altLang="zh-CN"/>
                        <a:t>На конвертах написано</a:t>
                      </a:r>
                      <a:endParaRPr lang="en-US" altLang="zh-CN"/>
                    </a:p>
                    <a:p>
                      <a:pPr algn="just" fontAlgn="t">
                        <a:spcBef>
                          <a:spcPct val="0"/>
                        </a:spcBef>
                      </a:pPr>
                      <a:r>
                        <a:rPr lang="ru-RU" altLang="en-US"/>
                        <a:t>  </a:t>
                      </a:r>
                      <a:r>
                        <a:rPr lang="en-US" altLang="zh-CN"/>
                        <a:t>Самое ……(важное)</a:t>
                      </a:r>
                      <a:endParaRPr lang="en-US" altLang="zh-CN"/>
                    </a:p>
                    <a:p>
                      <a:pPr algn="just" fontAlgn="t">
                        <a:spcBef>
                          <a:spcPct val="0"/>
                        </a:spcBef>
                      </a:pPr>
                      <a:r>
                        <a:rPr lang="ru-RU" altLang="en-US"/>
                        <a:t>  </a:t>
                      </a:r>
                      <a:r>
                        <a:rPr lang="en-US" altLang="zh-CN"/>
                        <a:t>Самое …….(срочное)</a:t>
                      </a:r>
                      <a:endParaRPr lang="en-US" altLang="zh-CN"/>
                    </a:p>
                    <a:p>
                      <a:pPr algn="just" fontAlgn="t">
                        <a:spcBef>
                          <a:spcPct val="0"/>
                        </a:spcBef>
                      </a:pPr>
                      <a:r>
                        <a:rPr lang="ru-RU" altLang="en-US"/>
                        <a:t>  </a:t>
                      </a:r>
                      <a:r>
                        <a:rPr lang="en-US" altLang="zh-CN"/>
                        <a:t>Самое …….(желанное)</a:t>
                      </a:r>
                      <a:endParaRPr lang="en-US" altLang="zh-CN"/>
                    </a:p>
                    <a:p>
                      <a:pPr fontAlgn="t">
                        <a:spcBef>
                          <a:spcPct val="0"/>
                        </a:spcBef>
                      </a:pPr>
                      <a:r>
                        <a:rPr lang="en-US" altLang="zh-CN"/>
                        <a:t> </a:t>
                      </a:r>
                      <a:endParaRPr lang="en-US" altLang="zh-CN" b="1"/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Аргументировать свое мнение.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  <a:p>
                      <a:pPr fontAlgn="t">
                        <a:spcBef>
                          <a:spcPct val="0"/>
                        </a:spcBef>
                      </a:pPr>
                      <a:r>
                        <a:rPr lang="en-US" altLang="zh-CN">
                          <a:solidFill>
                            <a:schemeClr val="tx1"/>
                          </a:solidFill>
                        </a:rPr>
                        <a:t>Соотносить те знания, которые получили на занятии с практическим опытом.</a:t>
                      </a:r>
                      <a:endParaRPr lang="en-US" altLang="zh-CN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5" name="Текстовое поле 4"/>
          <p:cNvSpPr txBox="1"/>
          <p:nvPr/>
        </p:nvSpPr>
        <p:spPr>
          <a:xfrm>
            <a:off x="1934210" y="963930"/>
            <a:ext cx="138372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2800" b="1">
                <a:solidFill>
                  <a:schemeClr val="accent6">
                    <a:lumMod val="50000"/>
                  </a:schemeClr>
                </a:solidFill>
              </a:rPr>
              <a:t>Этап 3. Рефлексивно-оценочный (10 минут)</a:t>
            </a:r>
            <a:endParaRPr lang="ru-RU" altLang="en-US" sz="2800" b="1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/>
          <p:nvPr>
            <p:custDataLst>
              <p:tags r:id="rId2"/>
            </p:custDataLst>
          </p:nvPr>
        </p:nvGraphicFramePr>
        <p:xfrm>
          <a:off x="708025" y="1640840"/>
          <a:ext cx="17492980" cy="1292225"/>
        </p:xfrm>
        <a:graphic>
          <a:graphicData uri="http://schemas.openxmlformats.org/drawingml/2006/table">
            <a:tbl>
              <a:tblPr/>
              <a:tblGrid>
                <a:gridCol w="229870"/>
                <a:gridCol w="4157345"/>
                <a:gridCol w="3728720"/>
                <a:gridCol w="9377045"/>
              </a:tblGrid>
              <a:tr h="1292225"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1100">
                          <a:solidFill>
                            <a:srgbClr val="000000"/>
                          </a:solidFill>
                          <a:latin typeface="Century Gothic" panose="020B0502020202020204"/>
                          <a:ea typeface="Times New Roman" panose="02020603050405020304"/>
                        </a:rPr>
                        <a:t>3.1</a:t>
                      </a:r>
                      <a:r>
                        <a:rPr lang="ru-RU" altLang="en-US" sz="1100">
                          <a:solidFill>
                            <a:srgbClr val="000000"/>
                          </a:solidFill>
                          <a:latin typeface="Century Gothic" panose="020B0502020202020204"/>
                          <a:ea typeface="Times New Roman" panose="02020603050405020304"/>
                        </a:rPr>
                        <a:t>3.1.</a:t>
                      </a:r>
                      <a:endParaRPr lang="ru-RU" altLang="en-US" sz="1100">
                        <a:solidFill>
                          <a:srgbClr val="000000"/>
                        </a:solidFill>
                        <a:latin typeface="Century Gothic" panose="020B05020202020202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entury Gothic" panose="020B0502020202020204"/>
                          <a:ea typeface="Times New Roman" panose="02020603050405020304"/>
                        </a:rPr>
                        <a:t>3.1. </a:t>
                      </a:r>
                      <a:r>
                        <a:rPr lang="en-US" altLang="zh-CN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entury Gothic" panose="020B0502020202020204"/>
                          <a:ea typeface="Times New Roman" panose="02020603050405020304"/>
                        </a:rPr>
                        <a:t>Деятельность</a:t>
                      </a:r>
                      <a:endParaRPr lang="en-US" altLang="zh-CN" sz="2400" b="1">
                        <a:solidFill>
                          <a:schemeClr val="accent6">
                            <a:lumMod val="75000"/>
                          </a:schemeClr>
                        </a:solidFill>
                        <a:latin typeface="Century Gothic" panose="020B05020202020202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entury Gothic" panose="020B0502020202020204"/>
                          <a:ea typeface="Times New Roman" panose="02020603050405020304"/>
                        </a:rPr>
                        <a:t> учителя</a:t>
                      </a:r>
                      <a:endParaRPr lang="en-US" altLang="zh-CN" sz="2400" b="1">
                        <a:solidFill>
                          <a:schemeClr val="accent6">
                            <a:lumMod val="75000"/>
                          </a:schemeClr>
                        </a:solidFill>
                        <a:latin typeface="Century Gothic" panose="020B05020202020202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entury Gothic" panose="020B0502020202020204"/>
                          <a:ea typeface="Times New Roman" panose="02020603050405020304"/>
                        </a:rPr>
                        <a:t>Деятельность </a:t>
                      </a:r>
                      <a:endParaRPr lang="en-US" altLang="zh-CN" sz="2400" b="1">
                        <a:solidFill>
                          <a:schemeClr val="accent6">
                            <a:lumMod val="75000"/>
                          </a:schemeClr>
                        </a:solidFill>
                        <a:latin typeface="Century Gothic" panose="020B0502020202020204"/>
                        <a:ea typeface="Times New Roman" panose="02020603050405020304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entury Gothic" panose="020B0502020202020204"/>
                          <a:ea typeface="Times New Roman" panose="02020603050405020304"/>
                        </a:rPr>
                        <a:t>учеников</a:t>
                      </a:r>
                      <a:endParaRPr lang="en-US" altLang="zh-CN" sz="2400" b="1">
                        <a:solidFill>
                          <a:schemeClr val="accent6">
                            <a:lumMod val="75000"/>
                          </a:schemeClr>
                        </a:solidFill>
                        <a:latin typeface="Century Gothic" panose="020B05020202020202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entury Gothic" panose="020B0502020202020204"/>
                          <a:ea typeface="Times New Roman" panose="02020603050405020304"/>
                        </a:rPr>
                        <a:t>                  </a:t>
                      </a:r>
                      <a:r>
                        <a:rPr lang="en-US" altLang="zh-CN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entury Gothic" panose="020B0502020202020204"/>
                          <a:ea typeface="Times New Roman" panose="02020603050405020304"/>
                        </a:rPr>
                        <a:t>Образовательный эффект (чему научились, что узнали, поняли)</a:t>
                      </a:r>
                      <a:endParaRPr lang="en-US" altLang="zh-CN" sz="2400" b="1">
                        <a:solidFill>
                          <a:schemeClr val="accent6">
                            <a:lumMod val="75000"/>
                          </a:schemeClr>
                        </a:solidFill>
                        <a:latin typeface="Century Gothic" panose="020B0502020202020204"/>
                        <a:ea typeface="Times New Roman" panose="02020603050405020304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Текстовое поле 6"/>
          <p:cNvSpPr txBox="1"/>
          <p:nvPr/>
        </p:nvSpPr>
        <p:spPr>
          <a:xfrm>
            <a:off x="18053685" y="3311525"/>
            <a:ext cx="6323965" cy="4724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ru-RU" altLang="en-US"/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708025" y="7415530"/>
            <a:ext cx="16762730" cy="21837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noAutofit/>
          </a:bodyPr>
          <a:p>
            <a:r>
              <a:rPr lang="ru-RU" altLang="en-US"/>
              <a:t>3.3. Домашнее задание.</a:t>
            </a:r>
            <a:endParaRPr lang="ru-RU" altLang="en-US"/>
          </a:p>
          <a:p>
            <a:r>
              <a:rPr lang="ru-RU" altLang="en-US"/>
              <a:t> Учитель комментирует  задание:</a:t>
            </a:r>
            <a:endParaRPr lang="ru-RU" altLang="en-US"/>
          </a:p>
          <a:p>
            <a:r>
              <a:rPr lang="ru-RU" altLang="en-US"/>
              <a:t>- составить месячный бюджет своей семьи в форме коллажа (плаката).</a:t>
            </a:r>
            <a:endParaRPr lang="ru-RU" altLang="en-US"/>
          </a:p>
          <a:p>
            <a:r>
              <a:rPr lang="ru-RU" altLang="en-US"/>
              <a:t>- </a:t>
            </a:r>
            <a:r>
              <a:rPr lang="ru-RU" altLang="en-US" b="1">
                <a:solidFill>
                  <a:schemeClr val="accent6">
                    <a:lumMod val="50000"/>
                  </a:schemeClr>
                </a:solidFill>
                <a:sym typeface="+mn-ea"/>
              </a:rPr>
              <a:t>«Уроки тётушки Совы», серия «Семейный бюджет»</a:t>
            </a:r>
            <a:endParaRPr lang="ru-RU" altLang="en-US" b="1">
              <a:solidFill>
                <a:schemeClr val="accent6">
                  <a:lumMod val="50000"/>
                </a:schemeClr>
              </a:solidFill>
              <a:sym typeface="+mn-ea"/>
            </a:endParaRPr>
          </a:p>
          <a:p>
            <a:r>
              <a:rPr lang="ru-RU" altLang="en-US" b="1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 tooltip="" action="ppaction://hlinkfile"/>
              </a:rPr>
              <a:t>https://dzen.ru/video/watch/622cf46607b5d639e88eba7a</a:t>
            </a:r>
            <a:endParaRPr lang="ru-RU" altLang="en-US" b="1">
              <a:ln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ru-RU" altLang="en-US" b="1">
              <a:ln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1610995" y="6548755"/>
            <a:ext cx="16589375" cy="6457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noAutofit/>
          </a:bodyPr>
          <a:p>
            <a:r>
              <a:rPr lang="ru-RU" altLang="en-US"/>
              <a:t>3.2.     Решение задачи</a:t>
            </a:r>
            <a:endParaRPr lang="ru-RU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>
                <a:solidFill>
                  <a:schemeClr val="dk1"/>
                </a:solidFill>
                <a:latin typeface="Proxima Nova" panose="020B0604020202020204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ПЛАН ПРОВЕДЕНИЯ МЕРОПРИЯТИЯ В РАМКАХ ПРОГРАММЫ ВОСПИТАНИЯ</a:t>
            </a:r>
            <a:endParaRPr lang="ru-RU" sz="3600" b="1" dirty="0">
              <a:solidFill>
                <a:schemeClr val="dk1"/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2" name="Текстовое поле 1"/>
          <p:cNvSpPr txBox="1"/>
          <p:nvPr/>
        </p:nvSpPr>
        <p:spPr>
          <a:xfrm>
            <a:off x="1131570" y="2593340"/>
            <a:ext cx="17067530" cy="61741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ru-RU" altLang="en-US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Форма проведения активности: Внеурочная деятельность</a:t>
            </a:r>
            <a:endParaRPr lang="ru-RU" altLang="en-US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cs typeface="Century Gothic" panose="020B0502020202020204" charset="0"/>
            </a:endParaRPr>
          </a:p>
          <a:p>
            <a:pPr algn="ctr"/>
            <a:r>
              <a:rPr lang="ru-RU" altLang="en-US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Цель:</a:t>
            </a:r>
            <a:r>
              <a:rPr lang="ru-RU" altLang="en-US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 </a:t>
            </a:r>
            <a:endParaRPr lang="ru-RU" altLang="en-US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cs typeface="Century Gothic" panose="020B0502020202020204" charset="0"/>
            </a:endParaRPr>
          </a:p>
          <a:p>
            <a:pPr algn="ctr"/>
            <a:r>
              <a:rPr lang="ru-RU" altLang="en-US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Формировать знания о структуре семейного бюджета,умения планировать расходы и доходы семьи,опрделять семейный бюджет</a:t>
            </a:r>
            <a:endParaRPr lang="ru-RU" altLang="en-US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cs typeface="Century Gothic" panose="020B0502020202020204" charset="0"/>
            </a:endParaRPr>
          </a:p>
          <a:p>
            <a:pPr algn="ctr"/>
            <a:endParaRPr lang="ru-RU" altLang="en-US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cs typeface="Century Gothic" panose="020B0502020202020204" charset="0"/>
            </a:endParaRPr>
          </a:p>
          <a:p>
            <a:pPr algn="ctr"/>
            <a:r>
              <a:rPr lang="ru-RU" altLang="en-US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Планируемые  результаты </a:t>
            </a:r>
            <a:endParaRPr lang="ru-RU" altLang="en-US" b="1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cs typeface="Century Gothic" panose="020B0502020202020204" charset="0"/>
            </a:endParaRPr>
          </a:p>
          <a:p>
            <a:pPr algn="ctr"/>
            <a:r>
              <a:rPr lang="ru-RU" altLang="en-US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Общее: </a:t>
            </a:r>
            <a:endParaRPr lang="ru-RU" altLang="en-US" b="1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cs typeface="Century Gothic" panose="020B0502020202020204" charset="0"/>
            </a:endParaRPr>
          </a:p>
          <a:p>
            <a:pPr algn="ctr"/>
            <a:r>
              <a:rPr lang="ru-RU" altLang="en-US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</a:t>
            </a:r>
            <a:r>
              <a:rPr lang="ru-RU" altLang="en-US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Знания</a:t>
            </a:r>
            <a:r>
              <a:rPr lang="ru-RU" altLang="en-US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: понимание и правильное использование экономических терминов и</a:t>
            </a:r>
            <a:endParaRPr lang="ru-RU" altLang="en-US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cs typeface="Century Gothic" panose="020B0502020202020204" charset="0"/>
            </a:endParaRPr>
          </a:p>
          <a:p>
            <a:pPr algn="ctr"/>
            <a:r>
              <a:rPr lang="ru-RU" altLang="en-US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 представление о роли денег в семье и обществе;</a:t>
            </a:r>
            <a:endParaRPr lang="ru-RU" altLang="en-US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cs typeface="Century Gothic" panose="020B0502020202020204" charset="0"/>
            </a:endParaRPr>
          </a:p>
          <a:p>
            <a:pPr algn="ctr"/>
            <a:r>
              <a:rPr lang="ru-RU" altLang="en-US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Установки</a:t>
            </a:r>
            <a:r>
              <a:rPr lang="ru-RU" altLang="en-US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: прежде чем тратить деньги, необходимо распределить финансы  по необходимым тратам;</a:t>
            </a:r>
            <a:endParaRPr lang="ru-RU" altLang="en-US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cs typeface="Century Gothic" panose="020B0502020202020204" charset="0"/>
            </a:endParaRPr>
          </a:p>
          <a:p>
            <a:pPr algn="ctr"/>
            <a:endParaRPr lang="ru-RU" altLang="en-US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cs typeface="Century Gothic" panose="020B0502020202020204" charset="0"/>
            </a:endParaRPr>
          </a:p>
          <a:p>
            <a:pPr algn="ctr"/>
            <a:r>
              <a:rPr lang="ru-RU" altLang="en-US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 </a:t>
            </a:r>
            <a:r>
              <a:rPr lang="ru-RU" altLang="en-US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Умения:</a:t>
            </a:r>
            <a:r>
              <a:rPr lang="ru-RU" altLang="en-US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 рассчитывать доходы и расходы и составлять простой семейный бюджет; </a:t>
            </a:r>
            <a:endParaRPr lang="ru-RU" altLang="en-US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cs typeface="Century Gothic" panose="020B0502020202020204" charset="0"/>
            </a:endParaRPr>
          </a:p>
          <a:p>
            <a:pPr algn="ctr"/>
            <a:r>
              <a:rPr lang="ru-RU" altLang="en-US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 проведение элементарных финансовых расчётов. </a:t>
            </a:r>
            <a:endParaRPr lang="ru-RU" altLang="en-US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cs typeface="Century Gothic" panose="020B0502020202020204" charset="0"/>
            </a:endParaRPr>
          </a:p>
          <a:p>
            <a:pPr algn="ctr"/>
            <a:r>
              <a:rPr lang="ru-RU" altLang="en-US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Квест-игра «Копейка.</a:t>
            </a:r>
            <a:r>
              <a:rPr lang="en-US" altLang="en-US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ru</a:t>
            </a:r>
            <a:r>
              <a:rPr lang="ru-RU" altLang="en-US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cs typeface="Century Gothic" panose="020B0502020202020204" charset="0"/>
              </a:rPr>
              <a:t>»</a:t>
            </a:r>
            <a:endParaRPr lang="ru-RU" altLang="en-US" b="1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cs typeface="Century Gothic" panose="020B050202020202020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1613535" y="1496695"/>
            <a:ext cx="14355445" cy="4264025"/>
          </a:xfrm>
          <a:prstGeom prst="rect">
            <a:avLst/>
          </a:prstGeom>
        </p:spPr>
        <p:txBody>
          <a:bodyPr wrap="square">
            <a:noAutofit/>
          </a:bodyPr>
          <a:p>
            <a:r>
              <a:rPr lang="en-US" altLang="zh-CN" sz="2800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ea typeface="TimesNewRomanPS-BoldMT"/>
                <a:cs typeface="Century Gothic" panose="020B0502020202020204" charset="0"/>
              </a:rPr>
              <a:t>Краткое описание игры: </a:t>
            </a:r>
            <a:endParaRPr lang="en-US" altLang="zh-CN" sz="2800" b="1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ea typeface="TimesNewRomanPS-BoldMT"/>
              <a:cs typeface="Century Gothic" panose="020B0502020202020204" charset="0"/>
            </a:endParaRPr>
          </a:p>
          <a:p>
            <a:endParaRPr lang="en-US" altLang="zh-CN" sz="2800" b="1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ea typeface="Times New Roman" panose="02020603050405020304"/>
              <a:cs typeface="Century Gothic" panose="020B0502020202020204" charset="0"/>
            </a:endParaRPr>
          </a:p>
          <a:p>
            <a:r>
              <a:rPr lang="en-US" altLang="zh-CN" sz="2800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ea typeface="Times New Roman" panose="02020603050405020304"/>
                <a:cs typeface="Century Gothic" panose="020B0502020202020204" charset="0"/>
              </a:rPr>
              <a:t>Игра проводится как внеурочное интерактивное образовательное событие, являясь командным соревнованием. </a:t>
            </a:r>
            <a:endParaRPr lang="en-US" altLang="zh-CN" sz="2800" b="1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ea typeface="Times New Roman" panose="02020603050405020304"/>
              <a:cs typeface="Century Gothic" panose="020B0502020202020204" charset="0"/>
            </a:endParaRPr>
          </a:p>
          <a:p>
            <a:r>
              <a:rPr lang="en-US" altLang="zh-CN" sz="2800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ea typeface="Times New Roman" panose="02020603050405020304"/>
                <a:cs typeface="Century Gothic" panose="020B0502020202020204" charset="0"/>
              </a:rPr>
              <a:t>Все участники игры делятся на команды по </a:t>
            </a:r>
            <a:r>
              <a:rPr lang="ru-RU" altLang="en-US" sz="2800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ea typeface="Times New Roman" panose="02020603050405020304"/>
                <a:cs typeface="Century Gothic" panose="020B0502020202020204" charset="0"/>
              </a:rPr>
              <a:t>4</a:t>
            </a:r>
            <a:r>
              <a:rPr lang="en-US" altLang="zh-CN" sz="2800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ea typeface="Times New Roman" panose="02020603050405020304"/>
                <a:cs typeface="Century Gothic" panose="020B0502020202020204" charset="0"/>
              </a:rPr>
              <a:t> человек</a:t>
            </a:r>
            <a:r>
              <a:rPr lang="ru-RU" altLang="en-US" sz="2800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ea typeface="Times New Roman" panose="02020603050405020304"/>
                <a:cs typeface="Century Gothic" panose="020B0502020202020204" charset="0"/>
              </a:rPr>
              <a:t>а</a:t>
            </a:r>
            <a:r>
              <a:rPr lang="en-US" altLang="zh-CN" sz="2800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ea typeface="Times New Roman" panose="02020603050405020304"/>
                <a:cs typeface="Century Gothic" panose="020B0502020202020204" charset="0"/>
              </a:rPr>
              <a:t>. Деление команд происходит по принципу «Цвет команды». Каждый участник вытягивает жетон любого цвета и присоединяется к игрокам команды цвета своего жетона. </a:t>
            </a:r>
            <a:endParaRPr lang="en-US" altLang="zh-CN" sz="2800" b="1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ea typeface="Times New Roman" panose="02020603050405020304"/>
              <a:cs typeface="Century Gothic" panose="020B0502020202020204" charset="0"/>
            </a:endParaRPr>
          </a:p>
          <a:p>
            <a:r>
              <a:rPr lang="en-US" altLang="zh-CN" sz="2800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ea typeface="Times New Roman" panose="02020603050405020304"/>
                <a:cs typeface="Century Gothic" panose="020B0502020202020204" charset="0"/>
              </a:rPr>
              <a:t>Командам выдается маршрутный лист, в котором указываются станции. На каждой станции команды выполняют задания и зарабатывают денежную единицу «рублики». </a:t>
            </a:r>
            <a:endParaRPr lang="en-US" altLang="zh-CN" sz="2800" b="1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ea typeface="Times New Roman" panose="02020603050405020304"/>
              <a:cs typeface="Century Gothic" panose="020B0502020202020204" charset="0"/>
            </a:endParaRPr>
          </a:p>
          <a:p>
            <a:r>
              <a:rPr lang="en-US" altLang="zh-CN" sz="2800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ea typeface="Times New Roman" panose="02020603050405020304"/>
                <a:cs typeface="Century Gothic" panose="020B0502020202020204" charset="0"/>
              </a:rPr>
              <a:t>На последней станции «Супермаркет», командам предлагается потратить свои</a:t>
            </a:r>
            <a:r>
              <a:rPr lang="ru-RU" altLang="en-US" sz="2800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ea typeface="Times New Roman" panose="02020603050405020304"/>
                <a:cs typeface="Century Gothic" panose="020B0502020202020204" charset="0"/>
              </a:rPr>
              <a:t> </a:t>
            </a:r>
            <a:r>
              <a:rPr lang="en-US" altLang="zh-CN" sz="2800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ea typeface="Times New Roman" panose="02020603050405020304"/>
                <a:cs typeface="Century Gothic" panose="020B0502020202020204" charset="0"/>
              </a:rPr>
              <a:t>заработанные деньги, учитывая желания каждого игрока команды</a:t>
            </a:r>
            <a:endParaRPr lang="en-US" altLang="zh-CN" sz="2800" b="1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ea typeface="Times New Roman" panose="02020603050405020304"/>
              <a:cs typeface="Century Gothic" panose="020B0502020202020204" charset="0"/>
            </a:endParaRPr>
          </a:p>
          <a:p>
            <a:r>
              <a:rPr lang="ru-RU" altLang="en-US" sz="2800" b="1">
                <a:solidFill>
                  <a:schemeClr val="accent6">
                    <a:lumMod val="75000"/>
                  </a:schemeClr>
                </a:solidFill>
                <a:latin typeface="Century Gothic" panose="020B0502020202020204" charset="0"/>
                <a:ea typeface="Times New Roman" panose="02020603050405020304"/>
                <a:cs typeface="Century Gothic" panose="020B0502020202020204" charset="0"/>
              </a:rPr>
              <a:t>см.приложение  №1</a:t>
            </a:r>
            <a:endParaRPr lang="ru-RU" altLang="en-US" sz="2800" b="1">
              <a:solidFill>
                <a:schemeClr val="accent6">
                  <a:lumMod val="75000"/>
                </a:schemeClr>
              </a:solidFill>
              <a:latin typeface="Century Gothic" panose="020B0502020202020204" charset="0"/>
              <a:ea typeface="Times New Roman" panose="02020603050405020304"/>
              <a:cs typeface="Century Gothic" panose="020B050202020202020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 panose="020B0604020202020204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ЗАКЛЮЧЕНИЕ</a:t>
            </a:r>
            <a:endParaRPr lang="ru-RU" sz="3600" b="1" dirty="0">
              <a:solidFill>
                <a:schemeClr val="dk1"/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872" y="2581633"/>
            <a:ext cx="8687722" cy="583409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1207399" y="1272867"/>
            <a:ext cx="16557414" cy="9546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4000" b="1" dirty="0">
                <a:solidFill>
                  <a:schemeClr val="dk1"/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 </a:t>
            </a:r>
            <a:endParaRPr lang="ru-RU" sz="4000" b="1" dirty="0">
              <a:solidFill>
                <a:schemeClr val="dk1"/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 «Домашнее хозяйство»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/>
            <a:endParaRPr lang="ru-RU" sz="4400" b="1" dirty="0" smtClean="0">
              <a:solidFill>
                <a:schemeClr val="accent2">
                  <a:lumMod val="75000"/>
                </a:schemeClr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/>
            <a:endParaRPr lang="ru-RU" sz="4400" b="1" dirty="0">
              <a:solidFill>
                <a:schemeClr val="accent2">
                  <a:lumMod val="75000"/>
                </a:schemeClr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Слушатели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: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- Кощеева Ж.В.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-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Кострова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 Н.Л.</a:t>
            </a:r>
            <a:endParaRPr lang="ru-RU" sz="4000" b="1" dirty="0" smtClean="0">
              <a:solidFill>
                <a:schemeClr val="accent2">
                  <a:lumMod val="75000"/>
                </a:schemeClr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- </a:t>
            </a: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ea typeface="Proxima Nova" panose="020B0604020202020204"/>
                <a:cs typeface="Proxima Nova" panose="020B0604020202020204"/>
                <a:sym typeface="Proxima Nova" panose="020B0604020202020204"/>
              </a:rPr>
              <a:t>Татаринова И.М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a typeface="Proxima Nova" panose="020B0604020202020204"/>
                <a:cs typeface="Proxima Nova" panose="020B0604020202020204"/>
                <a:sym typeface="Proxima Nova" panose="020B0604020202020204"/>
              </a:rPr>
              <a:t>.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-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Есаян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 Д.С.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 algn="ctr"/>
            <a:endParaRPr lang="ru-RU" sz="3500" b="1" dirty="0">
              <a:solidFill>
                <a:schemeClr val="dk1"/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1247175" y="1416027"/>
            <a:ext cx="17163290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Proxima Nova" panose="020B0604020202020204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2" name="Текстовое поле 1"/>
          <p:cNvSpPr txBox="1"/>
          <p:nvPr/>
        </p:nvSpPr>
        <p:spPr>
          <a:xfrm>
            <a:off x="501650" y="2360930"/>
            <a:ext cx="16089630" cy="68281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ru-RU" altLang="en-US" sz="36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+mn-lt"/>
                <a:cs typeface="+mn-lt"/>
              </a:rPr>
              <a:t>1. Тип образовательной организации:  СОШ в малом городе </a:t>
            </a:r>
            <a:endParaRPr lang="ru-RU" altLang="en-US" sz="360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+mn-lt"/>
              <a:cs typeface="+mn-lt"/>
            </a:endParaRPr>
          </a:p>
          <a:p>
            <a:r>
              <a:rPr lang="ru-RU" altLang="en-US" sz="36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+mn-lt"/>
                <a:cs typeface="+mn-lt"/>
              </a:rPr>
              <a:t>2. Тема:     «Домашнее хозяйство»</a:t>
            </a:r>
            <a:endParaRPr lang="ru-RU" altLang="en-US" sz="360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+mn-lt"/>
              <a:cs typeface="+mn-lt"/>
            </a:endParaRPr>
          </a:p>
          <a:p>
            <a:r>
              <a:rPr lang="ru-RU" altLang="en-US" sz="36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+mn-lt"/>
                <a:cs typeface="+mn-lt"/>
              </a:rPr>
              <a:t>3.  Класс:   3</a:t>
            </a:r>
            <a:endParaRPr lang="ru-RU" altLang="en-US" sz="360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+mn-lt"/>
              <a:cs typeface="+mn-lt"/>
            </a:endParaRPr>
          </a:p>
          <a:p>
            <a:r>
              <a:rPr lang="ru-RU" altLang="en-US" sz="36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+mn-lt"/>
                <a:cs typeface="+mn-lt"/>
              </a:rPr>
              <a:t>4. Количество обучающихся:  12</a:t>
            </a:r>
            <a:endParaRPr lang="ru-RU" altLang="en-US" sz="360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+mn-lt"/>
              <a:cs typeface="+mn-lt"/>
            </a:endParaRPr>
          </a:p>
          <a:p>
            <a:r>
              <a:rPr lang="ru-RU" altLang="en-US" sz="36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+mn-lt"/>
                <a:cs typeface="+mn-lt"/>
              </a:rPr>
              <a:t>5. Особенности класса: дети любят работать в группах, активные, имеют опыт участия в КТД</a:t>
            </a:r>
            <a:endParaRPr lang="ru-RU" altLang="en-US" sz="360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+mn-lt"/>
              <a:cs typeface="+mn-lt"/>
            </a:endParaRPr>
          </a:p>
          <a:p>
            <a:r>
              <a:rPr lang="ru-RU" altLang="en-US" sz="36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+mn-lt"/>
                <a:cs typeface="+mn-lt"/>
              </a:rPr>
              <a:t>6. Дети из семей с разным уровнем доходов родителей и разным социальным статусом (в том числе образовательным и профессиональным</a:t>
            </a:r>
            <a:r>
              <a:rPr lang="ru-RU" altLang="en-US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ru-RU" altLang="en-US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747339" y="89870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 panose="020B0604020202020204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Proxima Nova" panose="020B0604020202020204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2. ПЛАНИРУЕМЫЕ ОБРАЗОВАТЕЛЬНЫЕ РЕЗУЛЬТАТЫ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 algn="ctr"/>
            <a:endParaRPr lang="ru-RU" sz="3600" b="1" dirty="0">
              <a:solidFill>
                <a:schemeClr val="accent6">
                  <a:lumMod val="50000"/>
                </a:schemeClr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2" name="Таблица 1"/>
          <p:cNvGraphicFramePr/>
          <p:nvPr>
            <p:custDataLst>
              <p:tags r:id="rId3"/>
            </p:custDataLst>
          </p:nvPr>
        </p:nvGraphicFramePr>
        <p:xfrm>
          <a:off x="539115" y="1959610"/>
          <a:ext cx="17987645" cy="8047355"/>
        </p:xfrm>
        <a:graphic>
          <a:graphicData uri="http://schemas.openxmlformats.org/drawingml/2006/table">
            <a:tbl>
              <a:tblPr/>
              <a:tblGrid>
                <a:gridCol w="6438265"/>
                <a:gridCol w="6436995"/>
                <a:gridCol w="5112385"/>
              </a:tblGrid>
              <a:tr h="720090"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 b="1">
                          <a:solidFill>
                            <a:srgbClr val="C00000"/>
                          </a:solidFill>
                          <a:latin typeface="+mj-lt"/>
                          <a:ea typeface="Times New Roman" panose="02020603050405020304"/>
                          <a:cs typeface="+mj-lt"/>
                        </a:rPr>
                        <a:t>Знания</a:t>
                      </a:r>
                      <a:endParaRPr lang="en-US" altLang="zh-CN" sz="2400" b="1">
                        <a:solidFill>
                          <a:srgbClr val="C00000"/>
                        </a:solidFill>
                        <a:latin typeface="+mj-lt"/>
                        <a:ea typeface="Times New Roman" panose="02020603050405020304"/>
                        <a:cs typeface="+mj-lt"/>
                      </a:endParaRPr>
                    </a:p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Times New Roman" panose="02020603050405020304"/>
                          <a:cs typeface="+mj-lt"/>
                        </a:rPr>
                        <a:t> </a:t>
                      </a:r>
                      <a:endParaRPr lang="en-US" altLang="zh-CN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  <a:ea typeface="Times New Roman" panose="02020603050405020304"/>
                        <a:cs typeface="+mj-lt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Times New Roman" panose="02020603050405020304"/>
                          <a:cs typeface="+mj-lt"/>
                        </a:rPr>
                        <a:t>Установки</a:t>
                      </a:r>
                      <a:endParaRPr lang="ru-RU" altLang="en-US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  <a:ea typeface="Times New Roman" panose="02020603050405020304"/>
                        <a:cs typeface="+mj-lt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 b="1">
                          <a:solidFill>
                            <a:srgbClr val="C00000"/>
                          </a:solidFill>
                          <a:latin typeface="+mj-lt"/>
                          <a:ea typeface="Times New Roman" panose="02020603050405020304"/>
                          <a:cs typeface="+mj-lt"/>
                        </a:rPr>
                        <a:t>Умения</a:t>
                      </a:r>
                      <a:endParaRPr lang="en-US" altLang="zh-CN" sz="2400" b="1">
                        <a:solidFill>
                          <a:srgbClr val="C00000"/>
                        </a:solidFill>
                        <a:latin typeface="+mj-lt"/>
                        <a:ea typeface="Times New Roman" panose="02020603050405020304"/>
                        <a:cs typeface="+mj-lt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7315835"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Symbol" panose="05050102010706020507"/>
                          <a:cs typeface="+mj-lt"/>
                        </a:rPr>
                        <a:t>·</a:t>
                      </a:r>
                      <a:r>
                        <a:rPr lang="en-US" altLang="zh-CN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Times New Roman" panose="02020603050405020304"/>
                          <a:cs typeface="+mj-lt"/>
                        </a:rPr>
                        <a:t>  Понятия:семейный бюджет,доходы,расходы,домашнее хозяйство</a:t>
                      </a:r>
                      <a:r>
                        <a:rPr lang="ru-RU" altLang="en-US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Times New Roman" panose="02020603050405020304"/>
                          <a:cs typeface="+mj-lt"/>
                        </a:rPr>
                        <a:t>,</a:t>
                      </a:r>
                      <a:r>
                        <a:rPr lang="en-US" altLang="zh-CN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Times New Roman" panose="02020603050405020304"/>
                          <a:cs typeface="+mj-lt"/>
                        </a:rPr>
                        <a:t> планирование</a:t>
                      </a:r>
                      <a:r>
                        <a:rPr lang="ru-RU" altLang="en-US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Times New Roman" panose="02020603050405020304"/>
                          <a:cs typeface="+mj-lt"/>
                        </a:rPr>
                        <a:t> доходов и расходов</a:t>
                      </a:r>
                      <a:r>
                        <a:rPr lang="en-US" altLang="zh-CN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Times New Roman" panose="02020603050405020304"/>
                          <a:cs typeface="+mj-lt"/>
                        </a:rPr>
                        <a:t> </a:t>
                      </a:r>
                      <a:endParaRPr lang="en-US" altLang="zh-CN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  <a:ea typeface="Times New Roman" panose="02020603050405020304"/>
                        <a:cs typeface="+mj-lt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altLang="zh-CN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Times New Roman" panose="02020603050405020304"/>
                          <a:cs typeface="+mj-lt"/>
                        </a:rPr>
                        <a:t>Установки: прежде чем тратить деньги, необходимо распределить финансы  по необходимым тратам</a:t>
                      </a:r>
                      <a:endParaRPr lang="en-US" altLang="zh-CN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  <a:ea typeface="Times New Roman" panose="02020603050405020304"/>
                        <a:cs typeface="+mj-lt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 fontAlgn="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altLang="en-US" sz="240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Times New Roman" panose="02020603050405020304"/>
                          <a:cs typeface="+mj-lt"/>
                        </a:rPr>
                        <a:t>Умения: управлять и планировать свои финансовые возможности, рассчитывать затраты; выбирать наиболее важные и необходимые покупки</a:t>
                      </a:r>
                      <a:endParaRPr lang="ru-RU" altLang="en-US" sz="240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  <a:ea typeface="Times New Roman" panose="02020603050405020304"/>
                        <a:cs typeface="+mj-lt"/>
                      </a:endParaRPr>
                    </a:p>
                  </a:txBody>
                  <a:tcPr marL="0" marR="0" marT="0" marB="0" anchor="t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Proxima Nova" panose="020B0604020202020204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3. ОБРАЗОВАТЕЛЬНЫЕ РЕСУРСЫ И ДИДАКТИЧЕСКИЕ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algn="ctr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Proxima Nova" panose="020B0604020202020204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РАЗДАТОЧНЫЕ МАТЕРИАЛЫ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3" name="Текстовое поле 2"/>
          <p:cNvSpPr txBox="1"/>
          <p:nvPr/>
        </p:nvSpPr>
        <p:spPr>
          <a:xfrm>
            <a:off x="322580" y="2736850"/>
            <a:ext cx="17628870" cy="73266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l"/>
            <a:r>
              <a:rPr lang="ru-RU" altLang="en-US" sz="3200" b="1">
                <a:solidFill>
                  <a:schemeClr val="accent6">
                    <a:lumMod val="50000"/>
                  </a:schemeClr>
                </a:solidFill>
              </a:rPr>
              <a:t>УМК «Функциональная грамотность»</a:t>
            </a:r>
            <a:endParaRPr lang="ru-RU" altLang="en-US" sz="3200" b="1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altLang="en-US" sz="3200" b="1" u="sng">
                <a:solidFill>
                  <a:schemeClr val="accent6">
                    <a:lumMod val="50000"/>
                  </a:schemeClr>
                </a:solidFill>
              </a:rPr>
              <a:t>Основные ресурсы:</a:t>
            </a:r>
            <a:endParaRPr lang="ru-RU" altLang="en-US" sz="3200" b="1" u="sng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altLang="en-US" sz="2800" b="1">
                <a:solidFill>
                  <a:schemeClr val="accent6">
                    <a:lumMod val="50000"/>
                  </a:schemeClr>
                </a:solidFill>
              </a:rPr>
              <a:t>Функциональная грамотность, тренажёр для школьников 3 класс. Издательство «Планета»</a:t>
            </a:r>
            <a:endParaRPr lang="ru-RU" altLang="en-US" sz="2800" b="1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altLang="en-US" sz="2800" b="1">
                <a:solidFill>
                  <a:schemeClr val="accent6">
                    <a:lumMod val="50000"/>
                  </a:schemeClr>
                </a:solidFill>
              </a:rPr>
              <a:t>Автор М.В. Буряк, С.А. Шейкина. Тема: «Семейный бюджет» (занятие 20)</a:t>
            </a:r>
            <a:endParaRPr lang="ru-RU" altLang="en-US" sz="2800" b="1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altLang="en-US" sz="2800" b="1">
                <a:solidFill>
                  <a:schemeClr val="accent6">
                    <a:lumMod val="50000"/>
                  </a:schemeClr>
                </a:solidFill>
              </a:rPr>
              <a:t>Раздел « На что тратятся деньги?», тема № 21 «Расходы на самое необходимое», тема № 22 «Коммунальные платежи».</a:t>
            </a:r>
            <a:endParaRPr lang="ru-RU" altLang="en-US" sz="2800" b="1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altLang="en-US" sz="2800" b="1">
                <a:solidFill>
                  <a:schemeClr val="accent6">
                    <a:lumMod val="50000"/>
                  </a:schemeClr>
                </a:solidFill>
              </a:rPr>
              <a:t>Раздел «Как с умом управлять своими деньгами?», тема № 26 «Расходы и доходы», тема 27 «Считаем деньги», тема № 28-29  «Учимся экономить».</a:t>
            </a:r>
            <a:endParaRPr lang="ru-RU" altLang="en-US" sz="2800" b="1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altLang="en-US" sz="2800" b="1">
                <a:solidFill>
                  <a:schemeClr val="accent6">
                    <a:lumMod val="50000"/>
                  </a:schemeClr>
                </a:solidFill>
              </a:rPr>
              <a:t>Раздел «Как делать сбережения?» ,тема № 30-31 «Как откладывать деньги?», тема№ 32-33 «Как распорядиться своими сбережениями?»</a:t>
            </a:r>
            <a:endParaRPr lang="ru-RU" altLang="en-US" sz="2800" b="1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altLang="en-US" sz="2800" b="1" u="sng">
                <a:solidFill>
                  <a:schemeClr val="accent6">
                    <a:lumMod val="50000"/>
                  </a:schemeClr>
                </a:solidFill>
              </a:rPr>
              <a:t>Вспомогательные ресурсы:</a:t>
            </a:r>
            <a:endParaRPr lang="ru-RU" altLang="en-US" sz="2800" b="1" u="sng">
              <a:solidFill>
                <a:schemeClr val="accent6">
                  <a:lumMod val="50000"/>
                </a:schemeClr>
              </a:solidFill>
            </a:endParaRPr>
          </a:p>
          <a:p>
            <a:endParaRPr lang="ru-RU" altLang="en-US" sz="2800" b="1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altLang="en-US" sz="2800" b="1">
                <a:solidFill>
                  <a:schemeClr val="accent6">
                    <a:lumMod val="50000"/>
                  </a:schemeClr>
                </a:solidFill>
              </a:rPr>
              <a:t>Мультфильм  «Уроки тётушки Совы», серия «Семейный бюджет»</a:t>
            </a:r>
            <a:endParaRPr lang="ru-RU" altLang="en-US" sz="2800" b="1">
              <a:solidFill>
                <a:schemeClr val="accent6">
                  <a:lumMod val="50000"/>
                </a:schemeClr>
              </a:solidFill>
            </a:endParaRPr>
          </a:p>
          <a:p>
            <a:endParaRPr lang="ru-RU" altLang="en-US" sz="2800" b="1">
              <a:solidFill>
                <a:schemeClr val="accent6">
                  <a:lumMod val="50000"/>
                </a:schemeClr>
              </a:solidFill>
            </a:endParaRPr>
          </a:p>
          <a:p>
            <a:endParaRPr lang="ru-RU" altLang="en-US" sz="280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Proxima Nova" panose="020B0604020202020204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4. МЕТОДИЧЕСКИЙ ИНСТРУМЕНТАРИЙ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 algn="ctr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Proxima Nova" panose="020B0604020202020204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(образовательные технологии, методы и ресурсы)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2" name="Текстовое поле 1"/>
          <p:cNvSpPr txBox="1"/>
          <p:nvPr/>
        </p:nvSpPr>
        <p:spPr>
          <a:xfrm>
            <a:off x="1261110" y="3185795"/>
            <a:ext cx="16449040" cy="598805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ru-RU" altLang="en-US" sz="3600" u="sng">
                <a:solidFill>
                  <a:schemeClr val="accent6">
                    <a:lumMod val="75000"/>
                  </a:schemeClr>
                </a:solidFill>
              </a:rPr>
              <a:t>Внеурочное занятие на тему «Домашнее хозяйство»</a:t>
            </a:r>
            <a:endParaRPr lang="ru-RU" altLang="en-US" sz="3600" u="sng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altLang="en-US" sz="3600" u="sng">
                <a:solidFill>
                  <a:schemeClr val="accent6">
                    <a:lumMod val="75000"/>
                  </a:schemeClr>
                </a:solidFill>
              </a:rPr>
              <a:t>Цель занятия: научиться экономно распределять доходы в домашнем хозяйстве</a:t>
            </a:r>
            <a:endParaRPr lang="ru-RU" altLang="en-US" sz="3600" u="sng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altLang="en-US" sz="3600" u="sng">
                <a:solidFill>
                  <a:schemeClr val="accent6">
                    <a:lumMod val="75000"/>
                  </a:schemeClr>
                </a:solidFill>
              </a:rPr>
              <a:t>Образовательные технологии:</a:t>
            </a:r>
            <a:r>
              <a:rPr lang="ru-RU" altLang="en-US" sz="3600">
                <a:solidFill>
                  <a:schemeClr val="accent6">
                    <a:lumMod val="75000"/>
                  </a:schemeClr>
                </a:solidFill>
              </a:rPr>
              <a:t> здоровье сберегающие технологии, проблемное обучение, информационные и игровые технологии, креативное мышление</a:t>
            </a:r>
            <a:endParaRPr lang="ru-RU" altLang="en-US" sz="3600">
              <a:solidFill>
                <a:schemeClr val="accent6">
                  <a:lumMod val="75000"/>
                </a:schemeClr>
              </a:solidFill>
            </a:endParaRPr>
          </a:p>
          <a:p>
            <a:endParaRPr lang="ru-RU" altLang="en-US" sz="360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altLang="en-US" sz="3600" u="sng">
                <a:solidFill>
                  <a:schemeClr val="accent6">
                    <a:lumMod val="75000"/>
                  </a:schemeClr>
                </a:solidFill>
              </a:rPr>
              <a:t>Методы работы:</a:t>
            </a:r>
            <a:r>
              <a:rPr lang="ru-RU" altLang="en-US" sz="3600">
                <a:solidFill>
                  <a:schemeClr val="accent6">
                    <a:lumMod val="75000"/>
                  </a:schemeClr>
                </a:solidFill>
              </a:rPr>
              <a:t> словесный, практический, работа с книгой </a:t>
            </a:r>
            <a:endParaRPr lang="ru-RU" altLang="en-US" sz="3600">
              <a:solidFill>
                <a:schemeClr val="accent6">
                  <a:lumMod val="75000"/>
                </a:schemeClr>
              </a:solidFill>
            </a:endParaRPr>
          </a:p>
          <a:p>
            <a:endParaRPr lang="ru-RU" altLang="en-US" sz="360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altLang="en-US" sz="3600" u="sng">
                <a:solidFill>
                  <a:schemeClr val="accent6">
                    <a:lumMod val="75000"/>
                  </a:schemeClr>
                </a:solidFill>
              </a:rPr>
              <a:t>Приемы:</a:t>
            </a:r>
            <a:r>
              <a:rPr lang="ru-RU" altLang="en-US" sz="3600">
                <a:solidFill>
                  <a:schemeClr val="accent6">
                    <a:lumMod val="75000"/>
                  </a:schemeClr>
                </a:solidFill>
              </a:rPr>
              <a:t> мотивация и   целеполагание, операционная деятельность, организация рефлексии, анализ практических ситуаций </a:t>
            </a:r>
            <a:endParaRPr lang="ru-RU" altLang="en-US" sz="3600">
              <a:solidFill>
                <a:schemeClr val="accent6">
                  <a:lumMod val="75000"/>
                </a:schemeClr>
              </a:solidFill>
            </a:endParaRPr>
          </a:p>
          <a:p>
            <a:endParaRPr lang="ru-RU" altLang="en-US" sz="360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altLang="en-US" sz="3600" u="sng">
                <a:solidFill>
                  <a:schemeClr val="accent6">
                    <a:lumMod val="75000"/>
                  </a:schemeClr>
                </a:solidFill>
              </a:rPr>
              <a:t>Формы работы</a:t>
            </a:r>
            <a:r>
              <a:rPr lang="ru-RU" altLang="en-US" sz="3600">
                <a:solidFill>
                  <a:schemeClr val="accent6">
                    <a:lumMod val="75000"/>
                  </a:schemeClr>
                </a:solidFill>
              </a:rPr>
              <a:t>: групповая и индивидуальная</a:t>
            </a:r>
            <a:endParaRPr lang="ru-RU" altLang="en-US" sz="360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507365" y="1416050"/>
            <a:ext cx="18645505" cy="1929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pPr lvl="0" algn="ctr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Proxima Nova" panose="020B0604020202020204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5. МЕСТО ЗАНЯТИЯ ВО ВНЕУРОЧНОЙ ДЕЯТЕЛЬНОСТИ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 algn="ctr"/>
            <a:endParaRPr lang="ru-RU" sz="3600" b="1" dirty="0">
              <a:solidFill>
                <a:schemeClr val="accent6">
                  <a:lumMod val="50000"/>
                </a:schemeClr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2" name="Текстовое поле 1"/>
          <p:cNvSpPr txBox="1"/>
          <p:nvPr/>
        </p:nvSpPr>
        <p:spPr>
          <a:xfrm>
            <a:off x="5956300" y="3345815"/>
            <a:ext cx="11849100" cy="642747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ru-RU" altLang="en-US" sz="3600">
                <a:solidFill>
                  <a:schemeClr val="accent6">
                    <a:lumMod val="75000"/>
                  </a:schemeClr>
                </a:solidFill>
              </a:rPr>
              <a:t>Курс по функциональной грамотности по теме «Домашнее хозяйство»</a:t>
            </a:r>
            <a:endParaRPr lang="ru-RU" altLang="en-US" sz="360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altLang="en-US" sz="3600">
                <a:solidFill>
                  <a:schemeClr val="accent6">
                    <a:lumMod val="75000"/>
                  </a:schemeClr>
                </a:solidFill>
              </a:rPr>
              <a:t>УМК 3 класс «Функциональная грамотность»</a:t>
            </a:r>
            <a:endParaRPr lang="ru-RU" altLang="en-US" sz="3600">
              <a:solidFill>
                <a:schemeClr val="accent6">
                  <a:lumMod val="75000"/>
                </a:schemeClr>
              </a:solidFill>
            </a:endParaRPr>
          </a:p>
          <a:p>
            <a:endParaRPr lang="ru-RU" altLang="en-US" sz="360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altLang="en-US" sz="3600">
                <a:solidFill>
                  <a:schemeClr val="accent6">
                    <a:lumMod val="75000"/>
                  </a:schemeClr>
                </a:solidFill>
              </a:rPr>
              <a:t>Раздел «Как с умом управлять своими деньгами?», тема № 32 «Как сэкономить семейные деньги?»</a:t>
            </a:r>
            <a:endParaRPr lang="ru-RU" altLang="en-US" sz="3600">
              <a:solidFill>
                <a:schemeClr val="accent6">
                  <a:lumMod val="75000"/>
                </a:schemeClr>
              </a:solidFill>
            </a:endParaRPr>
          </a:p>
          <a:p>
            <a:endParaRPr lang="ru-RU" altLang="en-US" sz="3600">
              <a:solidFill>
                <a:schemeClr val="accent6">
                  <a:lumMod val="75000"/>
                </a:schemeClr>
              </a:solidFill>
            </a:endParaRPr>
          </a:p>
          <a:p>
            <a:endParaRPr lang="ru-RU" altLang="en-US" sz="360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" y="3345815"/>
            <a:ext cx="4565015" cy="59378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805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Proxima Nova" panose="020B0604020202020204"/>
                <a:ea typeface="Proxima Nova" panose="020B0604020202020204"/>
                <a:cs typeface="Proxima Nova" panose="020B0604020202020204"/>
                <a:sym typeface="Proxima Nova" panose="020B0604020202020204"/>
              </a:rPr>
              <a:t>6. ИНТЕГРАЦИЯ С ДРУГИМИ ВИДАМИ ФУНКЦИОНАЛЬНОЙ ГРАМОТНОСТИ (интегративные задания)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  <a:p>
            <a:pPr lvl="0" algn="ctr"/>
            <a:endParaRPr lang="ru-RU" sz="3600" b="1" dirty="0">
              <a:solidFill>
                <a:schemeClr val="accent6">
                  <a:lumMod val="50000"/>
                </a:schemeClr>
              </a:solidFill>
              <a:latin typeface="Proxima Nova" panose="020B0604020202020204"/>
              <a:ea typeface="Proxima Nova" panose="020B0604020202020204"/>
              <a:cs typeface="Proxima Nova" panose="020B0604020202020204"/>
              <a:sym typeface="Proxima Nova" panose="020B0604020202020204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2" name="Текстовое поле 1"/>
          <p:cNvSpPr txBox="1"/>
          <p:nvPr/>
        </p:nvSpPr>
        <p:spPr>
          <a:xfrm>
            <a:off x="929640" y="2985135"/>
            <a:ext cx="17269460" cy="61436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ru-RU" altLang="en-US" sz="3600" b="1">
                <a:solidFill>
                  <a:schemeClr val="accent6">
                    <a:lumMod val="75000"/>
                  </a:schemeClr>
                </a:solidFill>
              </a:rPr>
              <a:t>Финансовая и математическая грамотность</a:t>
            </a:r>
            <a:endParaRPr lang="ru-RU" altLang="en-US" sz="3600" b="1">
              <a:solidFill>
                <a:schemeClr val="accent6">
                  <a:lumMod val="75000"/>
                </a:schemeClr>
              </a:solidFill>
            </a:endParaRPr>
          </a:p>
          <a:p>
            <a:endParaRPr lang="ru-RU" altLang="en-US" sz="3600" b="1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r>
              <a:rPr lang="ru-RU" altLang="en-US" sz="2800" b="1" i="1">
                <a:solidFill>
                  <a:schemeClr val="accent1">
                    <a:lumMod val="50000"/>
                  </a:schemeClr>
                </a:solidFill>
              </a:rPr>
              <a:t>Задание «Помоги Васе накопить на билет в цирк»</a:t>
            </a:r>
            <a:endParaRPr lang="ru-RU" altLang="en-US" sz="2800" b="1" i="1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altLang="en-US" sz="2400" b="1" i="1">
                <a:solidFill>
                  <a:schemeClr val="accent1">
                    <a:lumMod val="50000"/>
                  </a:schemeClr>
                </a:solidFill>
              </a:rPr>
              <a:t>      Мама даёт Васе каждый день по 70 рублей на карманные расходы. Мальчик тратит 40 рублей на автобус от дома до школы, а на остальные деньги покупает сладости. Вася ездит в школу 5 дней в неделю. В субботу в ДК приезжает цирк. Стоимость билета 120 рублей.</a:t>
            </a:r>
            <a:endParaRPr lang="ru-RU" altLang="en-US" sz="2400" b="1" i="1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altLang="en-US" sz="2400" b="1" i="1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altLang="en-US" sz="2400" b="1" i="1">
                <a:solidFill>
                  <a:schemeClr val="accent6">
                    <a:lumMod val="75000"/>
                  </a:schemeClr>
                </a:solidFill>
              </a:rPr>
              <a:t>-  Как Васе накопить денег на цирк, не прося лишних средств у мамы?</a:t>
            </a:r>
            <a:endParaRPr lang="ru-RU" altLang="en-US" sz="2400" b="1" i="1">
              <a:solidFill>
                <a:schemeClr val="accent6">
                  <a:lumMod val="75000"/>
                </a:schemeClr>
              </a:solidFill>
            </a:endParaRPr>
          </a:p>
          <a:p>
            <a:pPr algn="just"/>
            <a:endParaRPr lang="ru-RU" altLang="en-US" sz="2400" b="1" i="1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altLang="en-US" sz="2400" b="1" i="1">
                <a:solidFill>
                  <a:schemeClr val="accent6">
                    <a:lumMod val="75000"/>
                  </a:schemeClr>
                </a:solidFill>
                <a:sym typeface="+mn-ea"/>
              </a:rPr>
              <a:t>1)70*5 =350 (р.)-выдают Васе в неделю</a:t>
            </a:r>
            <a:endParaRPr lang="ru-RU" altLang="en-US" sz="2400" b="1" i="1">
              <a:solidFill>
                <a:schemeClr val="accent6">
                  <a:lumMod val="75000"/>
                </a:schemeClr>
              </a:solidFill>
              <a:sym typeface="+mn-ea"/>
            </a:endParaRPr>
          </a:p>
          <a:p>
            <a:r>
              <a:rPr lang="ru-RU" altLang="en-US" sz="2400" b="1" i="1">
                <a:solidFill>
                  <a:schemeClr val="accent6">
                    <a:lumMod val="75000"/>
                  </a:schemeClr>
                </a:solidFill>
                <a:sym typeface="+mn-ea"/>
              </a:rPr>
              <a:t>2) 40*5=200 (р)- запланированные траты</a:t>
            </a:r>
            <a:endParaRPr lang="ru-RU" altLang="en-US" sz="2400" b="1" i="1">
              <a:solidFill>
                <a:schemeClr val="accent6">
                  <a:lumMod val="75000"/>
                </a:schemeClr>
              </a:solidFill>
              <a:sym typeface="+mn-ea"/>
            </a:endParaRPr>
          </a:p>
          <a:p>
            <a:r>
              <a:rPr lang="ru-RU" altLang="en-US" sz="2400" b="1" i="1">
                <a:solidFill>
                  <a:schemeClr val="accent6">
                    <a:lumMod val="75000"/>
                  </a:schemeClr>
                </a:solidFill>
                <a:sym typeface="+mn-ea"/>
              </a:rPr>
              <a:t>3)350-200=150 (р.)- незапланированные траты</a:t>
            </a:r>
            <a:endParaRPr lang="ru-RU" altLang="en-US" sz="2400" b="1" i="1">
              <a:solidFill>
                <a:schemeClr val="accent6">
                  <a:lumMod val="75000"/>
                </a:schemeClr>
              </a:solidFill>
              <a:sym typeface="+mn-ea"/>
            </a:endParaRPr>
          </a:p>
          <a:p>
            <a:r>
              <a:rPr lang="ru-RU" altLang="en-US" sz="2400" b="1" i="1">
                <a:solidFill>
                  <a:schemeClr val="accent6">
                    <a:lumMod val="75000"/>
                  </a:schemeClr>
                </a:solidFill>
                <a:sym typeface="+mn-ea"/>
              </a:rPr>
              <a:t>150=120+30</a:t>
            </a:r>
            <a:endParaRPr lang="ru-RU" altLang="en-US" sz="2400" b="1" i="1">
              <a:solidFill>
                <a:schemeClr val="accent6">
                  <a:lumMod val="75000"/>
                </a:schemeClr>
              </a:solidFill>
              <a:sym typeface="+mn-ea"/>
            </a:endParaRPr>
          </a:p>
          <a:p>
            <a:endParaRPr lang="ru-RU" altLang="en-US" sz="2400" b="1" i="1">
              <a:solidFill>
                <a:schemeClr val="accent6">
                  <a:lumMod val="75000"/>
                </a:schemeClr>
              </a:solidFill>
              <a:sym typeface="+mn-ea"/>
            </a:endParaRPr>
          </a:p>
          <a:p>
            <a:r>
              <a:rPr lang="ru-RU" altLang="en-US" sz="2400" b="1" i="1">
                <a:solidFill>
                  <a:schemeClr val="accent6">
                    <a:lumMod val="75000"/>
                  </a:schemeClr>
                </a:solidFill>
                <a:sym typeface="+mn-ea"/>
              </a:rPr>
              <a:t>Вывод: Васе можно не тратить деньги на сладости, а положить в копилку, чтобы в субботу купить билет в цирк. Ему хватит денег и на билет, и на сладкую вату.</a:t>
            </a:r>
            <a:endParaRPr lang="ru-RU" altLang="en-US" sz="2400" b="1" i="1">
              <a:solidFill>
                <a:schemeClr val="accent6">
                  <a:lumMod val="75000"/>
                </a:schemeClr>
              </a:solidFill>
              <a:sym typeface="+mn-ea"/>
            </a:endParaRPr>
          </a:p>
          <a:p>
            <a:endParaRPr lang="ru-RU" altLang="en-US" sz="3600" b="1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1165225" y="1154430"/>
            <a:ext cx="11656060" cy="812038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ru-RU" altLang="en-US" b="1">
                <a:solidFill>
                  <a:schemeClr val="accent6">
                    <a:lumMod val="75000"/>
                  </a:schemeClr>
                </a:solidFill>
                <a:sym typeface="+mn-ea"/>
              </a:rPr>
              <a:t>Финансовая и читательская грамотность</a:t>
            </a:r>
            <a:endParaRPr lang="ru-RU" altLang="en-US" b="1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altLang="en-US" b="1" i="1">
                <a:solidFill>
                  <a:schemeClr val="accent1">
                    <a:lumMod val="50000"/>
                  </a:schemeClr>
                </a:solidFill>
                <a:sym typeface="+mn-ea"/>
              </a:rPr>
              <a:t>Задание «Семейный бюджет в Простоквашино».</a:t>
            </a:r>
            <a:endParaRPr lang="ru-RU" altLang="en-US" b="1" i="1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altLang="en-US" b="1" i="1">
                <a:solidFill>
                  <a:schemeClr val="accent1">
                    <a:lumMod val="50000"/>
                  </a:schemeClr>
                </a:solidFill>
                <a:sym typeface="+mn-ea"/>
              </a:rPr>
              <a:t>        Как-то раз мама и папа из сказки «Простокашино» начали спорить. Вроде бы и зарабатывали неплохо, а денег от зарплаты до зарплаты не хватало. Папа постоянно возмущался, ворчал на маму:</a:t>
            </a:r>
            <a:endParaRPr lang="ru-RU" altLang="en-US" b="1" i="1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altLang="en-US" b="1" i="1">
                <a:solidFill>
                  <a:schemeClr val="accent1">
                    <a:lumMod val="50000"/>
                  </a:schemeClr>
                </a:solidFill>
                <a:sym typeface="+mn-ea"/>
              </a:rPr>
              <a:t>- Не умеешь ты деньги тратить. Куда они у нас деваются?</a:t>
            </a:r>
            <a:endParaRPr lang="ru-RU" altLang="en-US" b="1" i="1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altLang="en-US" b="1" i="1">
                <a:solidFill>
                  <a:schemeClr val="accent1">
                    <a:lumMod val="50000"/>
                  </a:schemeClr>
                </a:solidFill>
                <a:sym typeface="+mn-ea"/>
              </a:rPr>
              <a:t>- Цены в магазинах вон как быстро растут, - отвечала мама. Каждый день на продукты по 1000 рублей уходят. Сапоги вон модные себе купила и Дяде Фёдору новую клюшку, холодильник продуктами заполнила. А сегодня увидела в магазине такой набор посуды, что не сдержалась и купила. Пусть стоит! </a:t>
            </a:r>
            <a:endParaRPr lang="ru-RU" altLang="en-US" b="1" i="1">
              <a:solidFill>
                <a:schemeClr val="accent1">
                  <a:lumMod val="50000"/>
                </a:schemeClr>
              </a:solidFill>
              <a:sym typeface="+mn-ea"/>
            </a:endParaRPr>
          </a:p>
          <a:p>
            <a:r>
              <a:rPr lang="ru-RU" altLang="en-US" b="1" i="1">
                <a:solidFill>
                  <a:schemeClr val="accent1">
                    <a:lumMod val="50000"/>
                  </a:schemeClr>
                </a:solidFill>
                <a:sym typeface="+mn-ea"/>
              </a:rPr>
              <a:t>Папа забрал все сбережения из дома и пошёл покупать новые колёса к своей машине</a:t>
            </a:r>
            <a:r>
              <a:rPr lang="ru-RU" altLang="en-US" b="1" i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.</a:t>
            </a:r>
            <a:endParaRPr lang="ru-RU" altLang="en-US" b="1" i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sym typeface="+mn-ea"/>
            </a:endParaRPr>
          </a:p>
          <a:p>
            <a:r>
              <a:rPr lang="ru-RU" altLang="en-US" b="1" i="1">
                <a:solidFill>
                  <a:schemeClr val="accent6">
                    <a:lumMod val="75000"/>
                  </a:schemeClr>
                </a:solidFill>
                <a:sym typeface="+mn-ea"/>
              </a:rPr>
              <a:t>- Проанализируйте, какие ошибки при ведении семейного бюджета есть в этой семье? Предложите героям, как правильно спланировать расходы.</a:t>
            </a:r>
            <a:endParaRPr lang="ru-RU" altLang="en-US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821285" y="2354580"/>
            <a:ext cx="5645785" cy="575881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1416*638"/>
  <p:tag name="TABLE_ENDDRAG_RECT" val="42*154*1416*638"/>
</p:tagLst>
</file>

<file path=ppt/tags/tag2.xml><?xml version="1.0" encoding="utf-8"?>
<p:tagLst xmlns:p="http://schemas.openxmlformats.org/presentationml/2006/main">
  <p:tag name="TABLE_ENDDRAG_ORIGIN_RECT" val="1313*519"/>
  <p:tag name="TABLE_ENDDRAG_RECT" val="88*240*1313*519"/>
  <p:tag name="TABLE_AUTOADJUST_FLAG" val="1"/>
</p:tagLst>
</file>

<file path=ppt/tags/tag3.xml><?xml version="1.0" encoding="utf-8"?>
<p:tagLst xmlns:p="http://schemas.openxmlformats.org/presentationml/2006/main">
  <p:tag name="TABLE_ENDDRAG_ORIGIN_RECT" val="1360*214"/>
  <p:tag name="TABLE_ENDDRAG_RECT" val="47*80*1360*214"/>
</p:tagLst>
</file>

<file path=ppt/tags/tag4.xml><?xml version="1.0" encoding="utf-8"?>
<p:tagLst xmlns:p="http://schemas.openxmlformats.org/presentationml/2006/main">
  <p:tag name="TABLE_ENDDRAG_ORIGIN_RECT" val="1394*390"/>
  <p:tag name="TABLE_ENDDRAG_RECT" val="47*352*1394*390"/>
</p:tagLst>
</file>

<file path=ppt/tags/tag5.xml><?xml version="1.0" encoding="utf-8"?>
<p:tagLst xmlns:p="http://schemas.openxmlformats.org/presentationml/2006/main">
  <p:tag name="TABLE_ENDDRAG_ORIGIN_RECT" val="1357*360"/>
  <p:tag name="TABLE_ENDDRAG_RECT" val="96*97*1357*360"/>
</p:tagLst>
</file>

<file path=ppt/tags/tag6.xml><?xml version="1.0" encoding="utf-8"?>
<p:tagLst xmlns:p="http://schemas.openxmlformats.org/presentationml/2006/main">
  <p:tag name="TABLE_ENDDRAG_ORIGIN_RECT" val="1372*7"/>
  <p:tag name="TABLE_ENDDRAG_RECT" val="50*637*1372*7"/>
</p:tagLst>
</file>

<file path=ppt/tags/tag7.xml><?xml version="1.0" encoding="utf-8"?>
<p:tagLst xmlns:p="http://schemas.openxmlformats.org/presentationml/2006/main">
  <p:tag name="TABLE_ENDDRAG_ORIGIN_RECT" val="653*301"/>
  <p:tag name="TABLE_ENDDRAG_RECT" val="123*493*653*301"/>
</p:tagLst>
</file>

<file path=ppt/tags/tag8.xml><?xml version="1.0" encoding="utf-8"?>
<p:tagLst xmlns:p="http://schemas.openxmlformats.org/presentationml/2006/main">
  <p:tag name="TABLE_ENDDRAG_ORIGIN_RECT" val="1437*230"/>
  <p:tag name="TABLE_ENDDRAG_RECT" val="11*362*1437*230"/>
</p:tagLst>
</file>

<file path=ppt/tags/tag9.xml><?xml version="1.0" encoding="utf-8"?>
<p:tagLst xmlns:p="http://schemas.openxmlformats.org/presentationml/2006/main">
  <p:tag name="TABLE_ENDDRAG_ORIGIN_RECT" val="1377*101"/>
  <p:tag name="TABLE_ENDDRAG_RECT" val="55*129*1377*101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9348</Words>
  <Application>WPS Presentation</Application>
  <PresentationFormat>Произвольный</PresentationFormat>
  <Paragraphs>297</Paragraphs>
  <Slides>17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28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46" baseType="lpstr">
      <vt:lpstr>Arial</vt:lpstr>
      <vt:lpstr>SimSun</vt:lpstr>
      <vt:lpstr>Wingdings</vt:lpstr>
      <vt:lpstr>Arial</vt:lpstr>
      <vt:lpstr>Calibri</vt:lpstr>
      <vt:lpstr>Proxima Nova</vt:lpstr>
      <vt:lpstr>Proxima Nova Rg</vt:lpstr>
      <vt:lpstr>Yu Gothic UI</vt:lpstr>
      <vt:lpstr>Microsoft YaHei</vt:lpstr>
      <vt:lpstr>Arial Unicode MS</vt:lpstr>
      <vt:lpstr>Book Antiqua</vt:lpstr>
      <vt:lpstr>Arial Black</vt:lpstr>
      <vt:lpstr>Times New Roman</vt:lpstr>
      <vt:lpstr>Symbol</vt:lpstr>
      <vt:lpstr>Pristina</vt:lpstr>
      <vt:lpstr>Nirmala UI Semilight</vt:lpstr>
      <vt:lpstr>MS Outlook</vt:lpstr>
      <vt:lpstr>Juice ITC</vt:lpstr>
      <vt:lpstr>Harrington</vt:lpstr>
      <vt:lpstr>Gill Sans MT Condensed</vt:lpstr>
      <vt:lpstr>Sitka Text</vt:lpstr>
      <vt:lpstr>Segoe UI Light</vt:lpstr>
      <vt:lpstr>Microsoft JhengHei UI</vt:lpstr>
      <vt:lpstr>Malgun Gothic Semilight</vt:lpstr>
      <vt:lpstr>Century Gothic</vt:lpstr>
      <vt:lpstr>TimesNewRomanPS-BoldMT</vt:lpstr>
      <vt:lpstr>Segoe Print</vt:lpstr>
      <vt:lpstr>Century Gothic</vt:lpstr>
      <vt:lpstr>Оформление по умолчанию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user</cp:lastModifiedBy>
  <cp:revision>37</cp:revision>
  <dcterms:created xsi:type="dcterms:W3CDTF">2003-02-28T13:27:00Z</dcterms:created>
  <dcterms:modified xsi:type="dcterms:W3CDTF">2024-11-01T06:42:50Z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BA6CCF6A11854F968B7B22B0FCB7B763_13</vt:lpwstr>
  </property>
  <property fmtid="{D5CDD505-2E9C-101B-9397-08002B2CF9AE}" pid="3" name="KSOProductBuildVer">
    <vt:lpwstr>1049-12.2.0.18607</vt:lpwstr>
  </property>
</Properties>
</file>