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65" r:id="rId2"/>
    <p:sldId id="256" r:id="rId3"/>
    <p:sldId id="257" r:id="rId4"/>
    <p:sldId id="264" r:id="rId5"/>
    <p:sldId id="258" r:id="rId6"/>
    <p:sldId id="260" r:id="rId7"/>
    <p:sldId id="261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9DC"/>
    <a:srgbClr val="FDF0E7"/>
    <a:srgbClr val="FFFFFF"/>
    <a:srgbClr val="FEECFB"/>
    <a:srgbClr val="F8F9FA"/>
    <a:srgbClr val="EAEDEE"/>
    <a:srgbClr val="FDF3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6997-E136-4666-AEEA-29CF6259EC26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890F-B1B9-444F-8FE8-0C18E220A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909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6997-E136-4666-AEEA-29CF6259EC26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890F-B1B9-444F-8FE8-0C18E220A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763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6997-E136-4666-AEEA-29CF6259EC26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890F-B1B9-444F-8FE8-0C18E220A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719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6997-E136-4666-AEEA-29CF6259EC26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890F-B1B9-444F-8FE8-0C18E220A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9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6997-E136-4666-AEEA-29CF6259EC26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890F-B1B9-444F-8FE8-0C18E220A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587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6997-E136-4666-AEEA-29CF6259EC26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890F-B1B9-444F-8FE8-0C18E220A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357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6997-E136-4666-AEEA-29CF6259EC26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890F-B1B9-444F-8FE8-0C18E220A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237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6997-E136-4666-AEEA-29CF6259EC26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890F-B1B9-444F-8FE8-0C18E220A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69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6997-E136-4666-AEEA-29CF6259EC26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890F-B1B9-444F-8FE8-0C18E220A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504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6997-E136-4666-AEEA-29CF6259EC26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890F-B1B9-444F-8FE8-0C18E220A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201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76997-E136-4666-AEEA-29CF6259EC26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F890F-B1B9-444F-8FE8-0C18E220A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75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76997-E136-4666-AEEA-29CF6259EC26}" type="datetimeFigureOut">
              <a:rPr lang="ru-RU" smtClean="0"/>
              <a:t>13.06.2025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F890F-B1B9-444F-8FE8-0C18E220AB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0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1.jp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3.jp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2.png"/><Relationship Id="rId5" Type="http://schemas.openxmlformats.org/officeDocument/2006/relationships/image" Target="../media/image6.jpe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2624" y="399031"/>
            <a:ext cx="10806752" cy="39253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«Детская музыкальная школа № 3 им. Н. К.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Гусельникова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322862"/>
            <a:ext cx="9144000" cy="165576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дидактическое пособие</a:t>
            </a:r>
          </a:p>
          <a:p>
            <a:r>
              <a:rPr lang="ru-RU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ля самостоятельной работы</a:t>
            </a:r>
          </a:p>
          <a:p>
            <a:r>
              <a:rPr lang="ru-RU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сольфеджио</a:t>
            </a:r>
          </a:p>
          <a:p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 (8-летний курс обучения)</a:t>
            </a:r>
          </a:p>
          <a:p>
            <a:endParaRPr lang="ru-RU" sz="4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69289" y="4545147"/>
            <a:ext cx="4357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– Муравьева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лена Александровна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44955" y="5691116"/>
            <a:ext cx="25846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Нижегородская область</a:t>
            </a:r>
          </a:p>
          <a:p>
            <a:pPr algn="ctr"/>
            <a:r>
              <a:rPr lang="ru-RU" b="1" dirty="0" smtClean="0"/>
              <a:t>Дзержинск</a:t>
            </a:r>
          </a:p>
          <a:p>
            <a:pPr algn="ctr"/>
            <a:r>
              <a:rPr lang="ru-RU" b="1" dirty="0" smtClean="0"/>
              <a:t>2025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23541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4" y="147638"/>
            <a:ext cx="5200148" cy="29003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5051" y="333390"/>
            <a:ext cx="4733803" cy="834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737" y="305840"/>
            <a:ext cx="298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. </a:t>
            </a:r>
            <a:endParaRPr lang="ru-RU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7326" y="3378978"/>
            <a:ext cx="2407695" cy="365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Распевка</a:t>
            </a:r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90144" y="1801504"/>
            <a:ext cx="1851986" cy="4995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</a:t>
            </a:r>
            <a:endParaRPr lang="ru-RU" sz="3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99943" y="4923868"/>
            <a:ext cx="3785209" cy="573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Интонационные упражнения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98324" y="3397818"/>
            <a:ext cx="3472219" cy="365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Сольфеджио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270543" y="2410696"/>
            <a:ext cx="2719007" cy="365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Ритмические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932452" y="5131978"/>
            <a:ext cx="2876575" cy="365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Слуховой анализ</a:t>
            </a:r>
          </a:p>
        </p:txBody>
      </p:sp>
    </p:spTree>
    <p:extLst>
      <p:ext uri="{BB962C8B-B14F-4D97-AF65-F5344CB8AC3E}">
        <p14:creationId xmlns:p14="http://schemas.microsoft.com/office/powerpoint/2010/main" val="57347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5969" y="2312499"/>
            <a:ext cx="9144000" cy="1655762"/>
          </a:xfrm>
        </p:spPr>
        <p:txBody>
          <a:bodyPr>
            <a:normAutofit/>
          </a:bodyPr>
          <a:lstStyle/>
          <a:p>
            <a:r>
              <a:rPr lang="ru-RU" sz="5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4" y="147638"/>
            <a:ext cx="3287450" cy="18335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64151" y="396205"/>
            <a:ext cx="1729155" cy="365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Распевка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19263" y="263444"/>
            <a:ext cx="892342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Сядь к фортепиано (синтезатору) и как «разминку» исполни одну или </a:t>
            </a:r>
          </a:p>
          <a:p>
            <a:pPr algn="ctr"/>
            <a:r>
              <a:rPr lang="ru-RU" sz="320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две любых мелодии, выученных в этом году. </a:t>
            </a:r>
          </a:p>
          <a:p>
            <a:pPr algn="ctr"/>
            <a:r>
              <a:rPr lang="ru-RU" sz="32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начала хорошо настройся в нужной </a:t>
            </a:r>
          </a:p>
          <a:p>
            <a:pPr algn="ctr"/>
            <a:r>
              <a:rPr lang="ru-RU" sz="320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тональности (пропой Т5/3, гамму, «стрелочки», D7, тритоны).</a:t>
            </a:r>
          </a:p>
          <a:p>
            <a:pPr algn="ctr"/>
            <a:r>
              <a:rPr lang="ru-RU" sz="320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 красиво, с дирижированием. </a:t>
            </a:r>
          </a:p>
          <a:p>
            <a:pPr algn="ctr"/>
            <a:r>
              <a:rPr lang="ru-RU" sz="320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7679347" y="4006868"/>
            <a:ext cx="3844437" cy="1608441"/>
          </a:xfrm>
          <a:prstGeom prst="cloud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959795" y="4333924"/>
            <a:ext cx="3563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smtClean="0">
                <a:solidFill>
                  <a:srgbClr val="C00000"/>
                </a:solidFill>
              </a:rPr>
              <a:t>Чтобы получить за эту работу оценку, </a:t>
            </a:r>
          </a:p>
          <a:p>
            <a:pPr algn="ctr"/>
            <a:r>
              <a:rPr lang="ru-RU" sz="1200" b="1">
                <a:solidFill>
                  <a:srgbClr val="C00000"/>
                </a:solidFill>
              </a:rPr>
              <a:t>н</a:t>
            </a:r>
            <a:r>
              <a:rPr lang="ru-RU" sz="1200" b="1" smtClean="0">
                <a:solidFill>
                  <a:srgbClr val="C00000"/>
                </a:solidFill>
              </a:rPr>
              <a:t>ужно сделать </a:t>
            </a:r>
            <a:r>
              <a:rPr lang="ru-RU" sz="1200" b="1" i="1" smtClean="0">
                <a:solidFill>
                  <a:srgbClr val="C00000"/>
                </a:solidFill>
              </a:rPr>
              <a:t>аудио –</a:t>
            </a:r>
            <a:r>
              <a:rPr lang="ru-RU" sz="1200" b="1" smtClean="0">
                <a:solidFill>
                  <a:srgbClr val="C00000"/>
                </a:solidFill>
              </a:rPr>
              <a:t> или </a:t>
            </a:r>
            <a:r>
              <a:rPr lang="ru-RU" sz="1200" b="1" i="1" smtClean="0">
                <a:solidFill>
                  <a:srgbClr val="C00000"/>
                </a:solidFill>
              </a:rPr>
              <a:t>видео</a:t>
            </a:r>
            <a:r>
              <a:rPr lang="ru-RU" sz="1200" b="1" smtClean="0">
                <a:solidFill>
                  <a:srgbClr val="C00000"/>
                </a:solidFill>
              </a:rPr>
              <a:t>- запись </a:t>
            </a:r>
          </a:p>
          <a:p>
            <a:pPr algn="ctr"/>
            <a:r>
              <a:rPr lang="ru-RU" sz="1200" b="1" smtClean="0">
                <a:solidFill>
                  <a:srgbClr val="C00000"/>
                </a:solidFill>
              </a:rPr>
              <a:t>своего исполнения и отправить файл на проверку.</a:t>
            </a:r>
            <a:endParaRPr lang="ru-RU" sz="1200" b="1">
              <a:solidFill>
                <a:srgbClr val="C0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800" y="4980255"/>
            <a:ext cx="1717977" cy="1788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17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92" y="604425"/>
            <a:ext cx="11000490" cy="23288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598" y="434725"/>
            <a:ext cx="1228594" cy="31278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78439" y="696960"/>
            <a:ext cx="7219630" cy="5732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rot="21157215">
            <a:off x="3678881" y="2068136"/>
            <a:ext cx="491319" cy="327546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rot="21113531">
            <a:off x="9086819" y="2065323"/>
            <a:ext cx="491319" cy="327546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 rot="21074054">
            <a:off x="6547275" y="2612480"/>
            <a:ext cx="491319" cy="327546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 rot="21304616">
            <a:off x="5000440" y="1732514"/>
            <a:ext cx="491319" cy="327546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 rot="21269050">
            <a:off x="4343505" y="1887631"/>
            <a:ext cx="491319" cy="327546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rot="21301528">
            <a:off x="5576655" y="1556431"/>
            <a:ext cx="491319" cy="327546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rot="21033033">
            <a:off x="7444237" y="2438416"/>
            <a:ext cx="491319" cy="327546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rot="21039558">
            <a:off x="8304085" y="2271820"/>
            <a:ext cx="491319" cy="327546"/>
          </a:xfrm>
          <a:prstGeom prst="ellipse">
            <a:avLst/>
          </a:prstGeom>
          <a:solidFill>
            <a:schemeClr val="tx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4714210" y="252110"/>
            <a:ext cx="2846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– бемоль мажор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241" y="3325698"/>
            <a:ext cx="5413105" cy="1499616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88" y="3323789"/>
            <a:ext cx="4740174" cy="1499616"/>
          </a:xfrm>
          <a:prstGeom prst="rect">
            <a:avLst/>
          </a:prstGeom>
        </p:spPr>
      </p:pic>
      <p:sp>
        <p:nvSpPr>
          <p:cNvPr id="3" name="5-конечная звезда 2"/>
          <p:cNvSpPr/>
          <p:nvPr/>
        </p:nvSpPr>
        <p:spPr>
          <a:xfrm>
            <a:off x="6733233" y="3535560"/>
            <a:ext cx="530420" cy="504017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5434984" y="4002201"/>
            <a:ext cx="530420" cy="504017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3808300" y="3586821"/>
            <a:ext cx="530420" cy="504017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/>
        </p:nvSpPr>
        <p:spPr>
          <a:xfrm>
            <a:off x="8980948" y="3569580"/>
            <a:ext cx="530420" cy="504017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5-конечная звезда 36"/>
          <p:cNvSpPr/>
          <p:nvPr/>
        </p:nvSpPr>
        <p:spPr>
          <a:xfrm>
            <a:off x="4560391" y="3760163"/>
            <a:ext cx="434399" cy="302404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5-конечная звезда 37"/>
          <p:cNvSpPr/>
          <p:nvPr/>
        </p:nvSpPr>
        <p:spPr>
          <a:xfrm>
            <a:off x="8613243" y="4279535"/>
            <a:ext cx="352443" cy="277731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5-конечная звезда 38"/>
          <p:cNvSpPr/>
          <p:nvPr/>
        </p:nvSpPr>
        <p:spPr>
          <a:xfrm>
            <a:off x="7859710" y="4276344"/>
            <a:ext cx="421051" cy="280922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5-конечная звезда 39"/>
          <p:cNvSpPr/>
          <p:nvPr/>
        </p:nvSpPr>
        <p:spPr>
          <a:xfrm>
            <a:off x="5941515" y="3663774"/>
            <a:ext cx="391122" cy="247591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-187998" y="4979810"/>
            <a:ext cx="112459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1) играй на клавиатуре и пропевай </a:t>
            </a:r>
            <a:r>
              <a:rPr lang="ru-RU" sz="1400" b="1" u="sng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</a:t>
            </a:r>
            <a:r>
              <a:rPr lang="ru-RU" sz="14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гамму (не забудь назвать знаки!) вверх и вниз. Лучше с переносом.</a:t>
            </a:r>
          </a:p>
          <a:p>
            <a:r>
              <a:rPr lang="ru-RU" sz="1400" b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пропевай звуки так же чисто </a:t>
            </a:r>
            <a:r>
              <a:rPr lang="ru-RU" sz="1400" b="1" u="sng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ru-RU" sz="14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клавиатуры. </a:t>
            </a:r>
          </a:p>
          <a:p>
            <a:r>
              <a:rPr lang="ru-RU" sz="1400" b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сыграй и спой «стрелочки», вводные звуки и опевания, главные трезвучия с обращениями, тритоны и </a:t>
            </a:r>
            <a:r>
              <a:rPr lang="en-US" sz="14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fr-FR" sz="14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с разрешением.</a:t>
            </a:r>
          </a:p>
          <a:p>
            <a:r>
              <a:rPr lang="ru-RU" sz="1400" b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запиши все в тетрадь для гамм</a:t>
            </a:r>
            <a:r>
              <a:rPr lang="ru-RU" sz="1400" b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6046660" y="1204147"/>
            <a:ext cx="132490" cy="2141621"/>
          </a:xfrm>
          <a:custGeom>
            <a:avLst/>
            <a:gdLst>
              <a:gd name="connsiteX0" fmla="*/ 48126 w 132490"/>
              <a:gd name="connsiteY0" fmla="*/ 0 h 2141621"/>
              <a:gd name="connsiteX1" fmla="*/ 36095 w 132490"/>
              <a:gd name="connsiteY1" fmla="*/ 60158 h 2141621"/>
              <a:gd name="connsiteX2" fmla="*/ 60158 w 132490"/>
              <a:gd name="connsiteY2" fmla="*/ 156411 h 2141621"/>
              <a:gd name="connsiteX3" fmla="*/ 48126 w 132490"/>
              <a:gd name="connsiteY3" fmla="*/ 336884 h 2141621"/>
              <a:gd name="connsiteX4" fmla="*/ 72189 w 132490"/>
              <a:gd name="connsiteY4" fmla="*/ 360948 h 2141621"/>
              <a:gd name="connsiteX5" fmla="*/ 60158 w 132490"/>
              <a:gd name="connsiteY5" fmla="*/ 445169 h 2141621"/>
              <a:gd name="connsiteX6" fmla="*/ 24063 w 132490"/>
              <a:gd name="connsiteY6" fmla="*/ 469232 h 2141621"/>
              <a:gd name="connsiteX7" fmla="*/ 0 w 132490"/>
              <a:gd name="connsiteY7" fmla="*/ 505327 h 2141621"/>
              <a:gd name="connsiteX8" fmla="*/ 12032 w 132490"/>
              <a:gd name="connsiteY8" fmla="*/ 541421 h 2141621"/>
              <a:gd name="connsiteX9" fmla="*/ 48126 w 132490"/>
              <a:gd name="connsiteY9" fmla="*/ 589548 h 2141621"/>
              <a:gd name="connsiteX10" fmla="*/ 72189 w 132490"/>
              <a:gd name="connsiteY10" fmla="*/ 625642 h 2141621"/>
              <a:gd name="connsiteX11" fmla="*/ 84221 w 132490"/>
              <a:gd name="connsiteY11" fmla="*/ 673769 h 2141621"/>
              <a:gd name="connsiteX12" fmla="*/ 60158 w 132490"/>
              <a:gd name="connsiteY12" fmla="*/ 770021 h 2141621"/>
              <a:gd name="connsiteX13" fmla="*/ 84221 w 132490"/>
              <a:gd name="connsiteY13" fmla="*/ 974558 h 2141621"/>
              <a:gd name="connsiteX14" fmla="*/ 96253 w 132490"/>
              <a:gd name="connsiteY14" fmla="*/ 1010653 h 2141621"/>
              <a:gd name="connsiteX15" fmla="*/ 60158 w 132490"/>
              <a:gd name="connsiteY15" fmla="*/ 1118937 h 2141621"/>
              <a:gd name="connsiteX16" fmla="*/ 36095 w 132490"/>
              <a:gd name="connsiteY16" fmla="*/ 1191127 h 2141621"/>
              <a:gd name="connsiteX17" fmla="*/ 60158 w 132490"/>
              <a:gd name="connsiteY17" fmla="*/ 1239253 h 2141621"/>
              <a:gd name="connsiteX18" fmla="*/ 96253 w 132490"/>
              <a:gd name="connsiteY18" fmla="*/ 1275348 h 2141621"/>
              <a:gd name="connsiteX19" fmla="*/ 120316 w 132490"/>
              <a:gd name="connsiteY19" fmla="*/ 1311442 h 2141621"/>
              <a:gd name="connsiteX20" fmla="*/ 108284 w 132490"/>
              <a:gd name="connsiteY20" fmla="*/ 1491916 h 2141621"/>
              <a:gd name="connsiteX21" fmla="*/ 84221 w 132490"/>
              <a:gd name="connsiteY21" fmla="*/ 1564106 h 2141621"/>
              <a:gd name="connsiteX22" fmla="*/ 96253 w 132490"/>
              <a:gd name="connsiteY22" fmla="*/ 1925053 h 2141621"/>
              <a:gd name="connsiteX23" fmla="*/ 108284 w 132490"/>
              <a:gd name="connsiteY23" fmla="*/ 1961148 h 2141621"/>
              <a:gd name="connsiteX24" fmla="*/ 120316 w 132490"/>
              <a:gd name="connsiteY24" fmla="*/ 2045369 h 2141621"/>
              <a:gd name="connsiteX25" fmla="*/ 132347 w 132490"/>
              <a:gd name="connsiteY25" fmla="*/ 2141621 h 2141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2490" h="2141621">
                <a:moveTo>
                  <a:pt x="48126" y="0"/>
                </a:moveTo>
                <a:cubicBezTo>
                  <a:pt x="44116" y="20053"/>
                  <a:pt x="36095" y="39708"/>
                  <a:pt x="36095" y="60158"/>
                </a:cubicBezTo>
                <a:cubicBezTo>
                  <a:pt x="36095" y="89199"/>
                  <a:pt x="50663" y="127927"/>
                  <a:pt x="60158" y="156411"/>
                </a:cubicBezTo>
                <a:cubicBezTo>
                  <a:pt x="32898" y="238190"/>
                  <a:pt x="21428" y="238989"/>
                  <a:pt x="48126" y="336884"/>
                </a:cubicBezTo>
                <a:cubicBezTo>
                  <a:pt x="51111" y="347828"/>
                  <a:pt x="64168" y="352927"/>
                  <a:pt x="72189" y="360948"/>
                </a:cubicBezTo>
                <a:cubicBezTo>
                  <a:pt x="68179" y="389022"/>
                  <a:pt x="71675" y="419255"/>
                  <a:pt x="60158" y="445169"/>
                </a:cubicBezTo>
                <a:cubicBezTo>
                  <a:pt x="54285" y="458383"/>
                  <a:pt x="34288" y="459007"/>
                  <a:pt x="24063" y="469232"/>
                </a:cubicBezTo>
                <a:cubicBezTo>
                  <a:pt x="13838" y="479457"/>
                  <a:pt x="8021" y="493295"/>
                  <a:pt x="0" y="505327"/>
                </a:cubicBezTo>
                <a:cubicBezTo>
                  <a:pt x="4011" y="517358"/>
                  <a:pt x="5740" y="530410"/>
                  <a:pt x="12032" y="541421"/>
                </a:cubicBezTo>
                <a:cubicBezTo>
                  <a:pt x="21981" y="558832"/>
                  <a:pt x="36471" y="573230"/>
                  <a:pt x="48126" y="589548"/>
                </a:cubicBezTo>
                <a:cubicBezTo>
                  <a:pt x="56531" y="601315"/>
                  <a:pt x="64168" y="613611"/>
                  <a:pt x="72189" y="625642"/>
                </a:cubicBezTo>
                <a:cubicBezTo>
                  <a:pt x="76200" y="641684"/>
                  <a:pt x="84221" y="657233"/>
                  <a:pt x="84221" y="673769"/>
                </a:cubicBezTo>
                <a:cubicBezTo>
                  <a:pt x="84221" y="702804"/>
                  <a:pt x="69651" y="741540"/>
                  <a:pt x="60158" y="770021"/>
                </a:cubicBezTo>
                <a:cubicBezTo>
                  <a:pt x="68179" y="838200"/>
                  <a:pt x="74037" y="906668"/>
                  <a:pt x="84221" y="974558"/>
                </a:cubicBezTo>
                <a:cubicBezTo>
                  <a:pt x="86102" y="987100"/>
                  <a:pt x="96253" y="997970"/>
                  <a:pt x="96253" y="1010653"/>
                </a:cubicBezTo>
                <a:cubicBezTo>
                  <a:pt x="96253" y="1112253"/>
                  <a:pt x="89212" y="1053566"/>
                  <a:pt x="60158" y="1118937"/>
                </a:cubicBezTo>
                <a:cubicBezTo>
                  <a:pt x="49856" y="1142116"/>
                  <a:pt x="36095" y="1191127"/>
                  <a:pt x="36095" y="1191127"/>
                </a:cubicBezTo>
                <a:cubicBezTo>
                  <a:pt x="44116" y="1207169"/>
                  <a:pt x="49733" y="1224658"/>
                  <a:pt x="60158" y="1239253"/>
                </a:cubicBezTo>
                <a:cubicBezTo>
                  <a:pt x="70048" y="1253099"/>
                  <a:pt x="85360" y="1262276"/>
                  <a:pt x="96253" y="1275348"/>
                </a:cubicBezTo>
                <a:cubicBezTo>
                  <a:pt x="105510" y="1286456"/>
                  <a:pt x="112295" y="1299411"/>
                  <a:pt x="120316" y="1311442"/>
                </a:cubicBezTo>
                <a:cubicBezTo>
                  <a:pt x="116305" y="1371600"/>
                  <a:pt x="116811" y="1432230"/>
                  <a:pt x="108284" y="1491916"/>
                </a:cubicBezTo>
                <a:cubicBezTo>
                  <a:pt x="104697" y="1517026"/>
                  <a:pt x="84221" y="1564106"/>
                  <a:pt x="84221" y="1564106"/>
                </a:cubicBezTo>
                <a:cubicBezTo>
                  <a:pt x="88232" y="1684422"/>
                  <a:pt x="88970" y="1804891"/>
                  <a:pt x="96253" y="1925053"/>
                </a:cubicBezTo>
                <a:cubicBezTo>
                  <a:pt x="97020" y="1937712"/>
                  <a:pt x="105797" y="1948712"/>
                  <a:pt x="108284" y="1961148"/>
                </a:cubicBezTo>
                <a:cubicBezTo>
                  <a:pt x="113846" y="1988956"/>
                  <a:pt x="115654" y="2017396"/>
                  <a:pt x="120316" y="2045369"/>
                </a:cubicBezTo>
                <a:cubicBezTo>
                  <a:pt x="134706" y="2131712"/>
                  <a:pt x="132347" y="2076613"/>
                  <a:pt x="132347" y="214162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5970326" y="633830"/>
            <a:ext cx="324853" cy="577691"/>
          </a:xfrm>
          <a:custGeom>
            <a:avLst/>
            <a:gdLst>
              <a:gd name="connsiteX0" fmla="*/ 0 w 324853"/>
              <a:gd name="connsiteY0" fmla="*/ 0 h 577691"/>
              <a:gd name="connsiteX1" fmla="*/ 168443 w 324853"/>
              <a:gd name="connsiteY1" fmla="*/ 577516 h 577691"/>
              <a:gd name="connsiteX2" fmla="*/ 324853 w 324853"/>
              <a:gd name="connsiteY2" fmla="*/ 48126 h 577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4853" h="577691">
                <a:moveTo>
                  <a:pt x="0" y="0"/>
                </a:moveTo>
                <a:cubicBezTo>
                  <a:pt x="57150" y="284747"/>
                  <a:pt x="114301" y="569495"/>
                  <a:pt x="168443" y="577516"/>
                </a:cubicBezTo>
                <a:cubicBezTo>
                  <a:pt x="222585" y="585537"/>
                  <a:pt x="273719" y="316831"/>
                  <a:pt x="324853" y="4812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 rot="21217456">
            <a:off x="2376959" y="909629"/>
            <a:ext cx="5277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smtClean="0"/>
              <a:t>ь</a:t>
            </a:r>
            <a:endParaRPr lang="ru-RU" sz="5400" b="1"/>
          </a:p>
        </p:txBody>
      </p:sp>
      <p:sp>
        <p:nvSpPr>
          <p:cNvPr id="46" name="TextBox 45"/>
          <p:cNvSpPr txBox="1"/>
          <p:nvPr/>
        </p:nvSpPr>
        <p:spPr>
          <a:xfrm rot="21217456">
            <a:off x="2625690" y="1641591"/>
            <a:ext cx="5277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smtClean="0"/>
              <a:t>ь</a:t>
            </a:r>
            <a:endParaRPr lang="ru-RU" sz="5400" b="1"/>
          </a:p>
        </p:txBody>
      </p:sp>
      <p:sp>
        <p:nvSpPr>
          <p:cNvPr id="47" name="TextBox 46"/>
          <p:cNvSpPr txBox="1"/>
          <p:nvPr/>
        </p:nvSpPr>
        <p:spPr>
          <a:xfrm rot="21217456">
            <a:off x="2738197" y="1130763"/>
            <a:ext cx="5277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smtClean="0"/>
              <a:t>ь</a:t>
            </a:r>
            <a:endParaRPr lang="ru-RU" sz="5400" b="1"/>
          </a:p>
        </p:txBody>
      </p:sp>
      <p:sp>
        <p:nvSpPr>
          <p:cNvPr id="48" name="TextBox 47"/>
          <p:cNvSpPr txBox="1"/>
          <p:nvPr/>
        </p:nvSpPr>
        <p:spPr>
          <a:xfrm rot="21217456">
            <a:off x="2264453" y="1464437"/>
            <a:ext cx="5277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smtClean="0"/>
              <a:t>ь</a:t>
            </a:r>
            <a:endParaRPr lang="ru-RU" sz="5400" b="1"/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0" y="49678"/>
            <a:ext cx="1890896" cy="1054639"/>
          </a:xfrm>
          <a:prstGeom prst="rect">
            <a:avLst/>
          </a:prstGeom>
        </p:spPr>
      </p:pic>
      <p:sp>
        <p:nvSpPr>
          <p:cNvPr id="50" name="Прямоугольник 49"/>
          <p:cNvSpPr/>
          <p:nvPr/>
        </p:nvSpPr>
        <p:spPr>
          <a:xfrm>
            <a:off x="441702" y="105959"/>
            <a:ext cx="1341949" cy="2895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</a:t>
            </a:r>
          </a:p>
        </p:txBody>
      </p:sp>
      <p:sp>
        <p:nvSpPr>
          <p:cNvPr id="51" name="Облако 50"/>
          <p:cNvSpPr/>
          <p:nvPr/>
        </p:nvSpPr>
        <p:spPr>
          <a:xfrm>
            <a:off x="9339072" y="5644897"/>
            <a:ext cx="2852928" cy="1209526"/>
          </a:xfrm>
          <a:prstGeom prst="cloud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>
                <a:solidFill>
                  <a:srgbClr val="C00000"/>
                </a:solidFill>
              </a:rPr>
              <a:t>А</a:t>
            </a:r>
            <a:r>
              <a:rPr lang="ru-RU" sz="1200" b="1" smtClean="0">
                <a:solidFill>
                  <a:srgbClr val="C00000"/>
                </a:solidFill>
              </a:rPr>
              <a:t>удио – или видео – файлы присылай на проверку.</a:t>
            </a:r>
          </a:p>
          <a:p>
            <a:pPr algn="ctr"/>
            <a:r>
              <a:rPr lang="ru-RU" sz="1200" b="1" smtClean="0">
                <a:solidFill>
                  <a:srgbClr val="C00000"/>
                </a:solidFill>
              </a:rPr>
              <a:t>Страницу тетради для гамм – сфотографируй. </a:t>
            </a:r>
            <a:endParaRPr lang="ru-RU" b="1">
              <a:solidFill>
                <a:srgbClr val="C00000"/>
              </a:solidFill>
            </a:endParaRPr>
          </a:p>
        </p:txBody>
      </p:sp>
      <p:pic>
        <p:nvPicPr>
          <p:cNvPr id="52" name="Рисунок 5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6056" y="39219"/>
            <a:ext cx="2467747" cy="1376376"/>
          </a:xfrm>
          <a:prstGeom prst="rect">
            <a:avLst/>
          </a:prstGeom>
        </p:spPr>
      </p:pic>
      <p:sp>
        <p:nvSpPr>
          <p:cNvPr id="53" name="Прямоугольник 52"/>
          <p:cNvSpPr/>
          <p:nvPr/>
        </p:nvSpPr>
        <p:spPr>
          <a:xfrm>
            <a:off x="10164508" y="153501"/>
            <a:ext cx="1939295" cy="573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Интонационные упражнения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9238" y="5933917"/>
            <a:ext cx="353644" cy="55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42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4299" y="-449464"/>
            <a:ext cx="9144000" cy="2387600"/>
          </a:xfrm>
        </p:spPr>
        <p:txBody>
          <a:bodyPr>
            <a:normAutofit/>
          </a:bodyPr>
          <a:lstStyle/>
          <a:p>
            <a:r>
              <a:rPr lang="ru-RU" sz="40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Сольфеджируем </a:t>
            </a:r>
            <a:br>
              <a:rPr lang="ru-RU" sz="40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плану:</a:t>
            </a:r>
            <a:endParaRPr lang="ru-RU" sz="40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5248" y="1938136"/>
            <a:ext cx="9826752" cy="3920426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ритм  мелодии ритмослогами с тактированием (или с шагами).</a:t>
            </a:r>
          </a:p>
          <a:p>
            <a:pPr marL="457200" indent="-457200">
              <a:buAutoNum type="arabicPeriod"/>
            </a:pPr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(проговори) мелодию нотами с дирижированием (это «сольмизация»).</a:t>
            </a:r>
          </a:p>
          <a:p>
            <a:pPr marL="457200" indent="-457200">
              <a:buAutoNum type="arabicPeriod"/>
            </a:pPr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Настройся в тональности мелодии (сыграй и спой Т5/3 с обращениями, тритоны, </a:t>
            </a:r>
            <a:r>
              <a:rPr lang="en-US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с разрешением).</a:t>
            </a:r>
          </a:p>
          <a:p>
            <a:pPr marL="457200" indent="-457200">
              <a:buAutoNum type="arabicPeriod"/>
            </a:pPr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Пропой мелодию по ступеневой схеме (не спеши, трудные места проработай отдельно).</a:t>
            </a:r>
          </a:p>
          <a:p>
            <a:pPr marL="457200" indent="-457200">
              <a:buAutoNum type="arabicPeriod"/>
            </a:pPr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 «собрать» мелодию – спой ее нотами с дирижированием.</a:t>
            </a:r>
          </a:p>
          <a:p>
            <a:pPr marL="457200" indent="-457200">
              <a:buAutoNum type="arabicPeriod"/>
            </a:pPr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ее звучание с помощью клавиатуры. Все ли правильно звучит?</a:t>
            </a:r>
          </a:p>
          <a:p>
            <a:pPr marL="457200" indent="-457200">
              <a:buAutoNum type="arabicPeriod"/>
            </a:pPr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ошибки, проработай их отдельно.</a:t>
            </a:r>
          </a:p>
          <a:p>
            <a:pPr marL="457200" indent="-457200">
              <a:buAutoNum type="arabicPeriod"/>
            </a:pPr>
            <a:r>
              <a:rPr lang="ru-RU" sz="18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 пропой  мелодию по нотам с дирижированием.</a:t>
            </a:r>
            <a:endParaRPr lang="ru-RU" sz="1800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4" y="147638"/>
            <a:ext cx="3210239" cy="17904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0599" y="396205"/>
            <a:ext cx="1729155" cy="365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Сольфеджио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6720" y="4559808"/>
            <a:ext cx="37918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Сольфеджио 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205 </a:t>
            </a:r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Учебник):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8973312" y="5296863"/>
            <a:ext cx="2852928" cy="1209526"/>
          </a:xfrm>
          <a:prstGeom prst="cloud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>
                <a:solidFill>
                  <a:srgbClr val="C00000"/>
                </a:solidFill>
              </a:rPr>
              <a:t>А</a:t>
            </a:r>
            <a:r>
              <a:rPr lang="ru-RU" sz="1200" b="1" smtClean="0">
                <a:solidFill>
                  <a:srgbClr val="C00000"/>
                </a:solidFill>
              </a:rPr>
              <a:t>удио – или видео – файлы присылай на проверку.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8822" y="5625587"/>
            <a:ext cx="353644" cy="5520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14" y="5264014"/>
            <a:ext cx="5913120" cy="11890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376" y="0"/>
            <a:ext cx="2340864" cy="175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18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4" y="147638"/>
            <a:ext cx="3287450" cy="18335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0599" y="396205"/>
            <a:ext cx="1729155" cy="365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Ритмические упражнения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512" y="271951"/>
            <a:ext cx="1548141" cy="15275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533" y="2171629"/>
            <a:ext cx="7246818" cy="15004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21971" y="396205"/>
            <a:ext cx="47061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 партию каждой руки.</a:t>
            </a:r>
          </a:p>
          <a:p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Исполняй партитуры:</a:t>
            </a:r>
          </a:p>
          <a:p>
            <a:pPr marL="285750" indent="-285750">
              <a:buFontTx/>
              <a:buChar char="-"/>
            </a:pPr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двумя руками одновременно;</a:t>
            </a:r>
          </a:p>
          <a:p>
            <a:pPr marL="285750" indent="-285750">
              <a:buFontTx/>
              <a:buChar char="-"/>
            </a:pPr>
            <a:r>
              <a:rPr lang="ru-RU" b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 голос –рукой, другой   проговаривай ритмослогами;</a:t>
            </a:r>
          </a:p>
          <a:p>
            <a:pPr marL="285750" indent="-285750">
              <a:buFontTx/>
              <a:buChar char="-"/>
            </a:pPr>
            <a:r>
              <a:rPr lang="ru-RU" b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атем наоборот;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72454" y="2660237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709" y="3751454"/>
            <a:ext cx="7246818" cy="16378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66798" y="4308784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2752" y="5571744"/>
            <a:ext cx="9430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 сразу все легко получается, - удели больше внимания и времени на проработку!</a:t>
            </a:r>
          </a:p>
          <a:p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Вспомни, как </a:t>
            </a:r>
            <a:r>
              <a:rPr lang="ru-RU" b="1" u="sng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называются </a:t>
            </a:r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обозначенные ритмические фигуры.</a:t>
            </a:r>
            <a:endParaRPr lang="ru-RU" b="1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9204960" y="4448852"/>
            <a:ext cx="2852928" cy="1209526"/>
          </a:xfrm>
          <a:prstGeom prst="cloud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>
                <a:solidFill>
                  <a:srgbClr val="C00000"/>
                </a:solidFill>
              </a:rPr>
              <a:t>А</a:t>
            </a:r>
            <a:r>
              <a:rPr lang="ru-RU" sz="1200" b="1" smtClean="0">
                <a:solidFill>
                  <a:srgbClr val="C00000"/>
                </a:solidFill>
              </a:rPr>
              <a:t>удио – или видео – файлы присылай на проверку.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0351" y="4674611"/>
            <a:ext cx="353644" cy="552077"/>
          </a:xfrm>
          <a:prstGeom prst="rect">
            <a:avLst/>
          </a:prstGeom>
        </p:spPr>
      </p:pic>
      <p:sp>
        <p:nvSpPr>
          <p:cNvPr id="16" name="Полилиния 15"/>
          <p:cNvSpPr/>
          <p:nvPr/>
        </p:nvSpPr>
        <p:spPr>
          <a:xfrm>
            <a:off x="1524000" y="3880878"/>
            <a:ext cx="1109472" cy="567974"/>
          </a:xfrm>
          <a:custGeom>
            <a:avLst/>
            <a:gdLst>
              <a:gd name="connsiteX0" fmla="*/ 170688 w 1109472"/>
              <a:gd name="connsiteY0" fmla="*/ 231648 h 1036320"/>
              <a:gd name="connsiteX1" fmla="*/ 316992 w 1109472"/>
              <a:gd name="connsiteY1" fmla="*/ 170688 h 1036320"/>
              <a:gd name="connsiteX2" fmla="*/ 475488 w 1109472"/>
              <a:gd name="connsiteY2" fmla="*/ 134112 h 1036320"/>
              <a:gd name="connsiteX3" fmla="*/ 512064 w 1109472"/>
              <a:gd name="connsiteY3" fmla="*/ 97536 h 1036320"/>
              <a:gd name="connsiteX4" fmla="*/ 585216 w 1109472"/>
              <a:gd name="connsiteY4" fmla="*/ 85344 h 1036320"/>
              <a:gd name="connsiteX5" fmla="*/ 682752 w 1109472"/>
              <a:gd name="connsiteY5" fmla="*/ 60960 h 1036320"/>
              <a:gd name="connsiteX6" fmla="*/ 755904 w 1109472"/>
              <a:gd name="connsiteY6" fmla="*/ 36576 h 1036320"/>
              <a:gd name="connsiteX7" fmla="*/ 792480 w 1109472"/>
              <a:gd name="connsiteY7" fmla="*/ 24384 h 1036320"/>
              <a:gd name="connsiteX8" fmla="*/ 914400 w 1109472"/>
              <a:gd name="connsiteY8" fmla="*/ 0 h 1036320"/>
              <a:gd name="connsiteX9" fmla="*/ 999744 w 1109472"/>
              <a:gd name="connsiteY9" fmla="*/ 12192 h 1036320"/>
              <a:gd name="connsiteX10" fmla="*/ 1060704 w 1109472"/>
              <a:gd name="connsiteY10" fmla="*/ 97536 h 1036320"/>
              <a:gd name="connsiteX11" fmla="*/ 1085088 w 1109472"/>
              <a:gd name="connsiteY11" fmla="*/ 134112 h 1036320"/>
              <a:gd name="connsiteX12" fmla="*/ 1109472 w 1109472"/>
              <a:gd name="connsiteY12" fmla="*/ 329184 h 1036320"/>
              <a:gd name="connsiteX13" fmla="*/ 1097280 w 1109472"/>
              <a:gd name="connsiteY13" fmla="*/ 853440 h 1036320"/>
              <a:gd name="connsiteX14" fmla="*/ 1072896 w 1109472"/>
              <a:gd name="connsiteY14" fmla="*/ 938784 h 1036320"/>
              <a:gd name="connsiteX15" fmla="*/ 987552 w 1109472"/>
              <a:gd name="connsiteY15" fmla="*/ 999744 h 1036320"/>
              <a:gd name="connsiteX16" fmla="*/ 926592 w 1109472"/>
              <a:gd name="connsiteY16" fmla="*/ 1024128 h 1036320"/>
              <a:gd name="connsiteX17" fmla="*/ 755904 w 1109472"/>
              <a:gd name="connsiteY17" fmla="*/ 1036320 h 1036320"/>
              <a:gd name="connsiteX18" fmla="*/ 475488 w 1109472"/>
              <a:gd name="connsiteY18" fmla="*/ 1024128 h 1036320"/>
              <a:gd name="connsiteX19" fmla="*/ 353568 w 1109472"/>
              <a:gd name="connsiteY19" fmla="*/ 999744 h 1036320"/>
              <a:gd name="connsiteX20" fmla="*/ 280416 w 1109472"/>
              <a:gd name="connsiteY20" fmla="*/ 987552 h 1036320"/>
              <a:gd name="connsiteX21" fmla="*/ 231648 w 1109472"/>
              <a:gd name="connsiteY21" fmla="*/ 963168 h 1036320"/>
              <a:gd name="connsiteX22" fmla="*/ 195072 w 1109472"/>
              <a:gd name="connsiteY22" fmla="*/ 950976 h 1036320"/>
              <a:gd name="connsiteX23" fmla="*/ 85344 w 1109472"/>
              <a:gd name="connsiteY23" fmla="*/ 865632 h 1036320"/>
              <a:gd name="connsiteX24" fmla="*/ 36576 w 1109472"/>
              <a:gd name="connsiteY24" fmla="*/ 792480 h 1036320"/>
              <a:gd name="connsiteX25" fmla="*/ 0 w 1109472"/>
              <a:gd name="connsiteY25" fmla="*/ 719328 h 1036320"/>
              <a:gd name="connsiteX26" fmla="*/ 24384 w 1109472"/>
              <a:gd name="connsiteY26" fmla="*/ 536448 h 1036320"/>
              <a:gd name="connsiteX27" fmla="*/ 97536 w 1109472"/>
              <a:gd name="connsiteY27" fmla="*/ 390144 h 1036320"/>
              <a:gd name="connsiteX28" fmla="*/ 146304 w 1109472"/>
              <a:gd name="connsiteY28" fmla="*/ 316992 h 1036320"/>
              <a:gd name="connsiteX29" fmla="*/ 170688 w 1109472"/>
              <a:gd name="connsiteY29" fmla="*/ 280416 h 1036320"/>
              <a:gd name="connsiteX30" fmla="*/ 182880 w 1109472"/>
              <a:gd name="connsiteY30" fmla="*/ 243840 h 1036320"/>
              <a:gd name="connsiteX31" fmla="*/ 170688 w 1109472"/>
              <a:gd name="connsiteY31" fmla="*/ 231648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109472" h="1036320">
                <a:moveTo>
                  <a:pt x="170688" y="231648"/>
                </a:moveTo>
                <a:cubicBezTo>
                  <a:pt x="193040" y="219456"/>
                  <a:pt x="279718" y="178971"/>
                  <a:pt x="316992" y="170688"/>
                </a:cubicBezTo>
                <a:cubicBezTo>
                  <a:pt x="508872" y="128048"/>
                  <a:pt x="259205" y="195907"/>
                  <a:pt x="475488" y="134112"/>
                </a:cubicBezTo>
                <a:cubicBezTo>
                  <a:pt x="487680" y="121920"/>
                  <a:pt x="496308" y="104539"/>
                  <a:pt x="512064" y="97536"/>
                </a:cubicBezTo>
                <a:cubicBezTo>
                  <a:pt x="534654" y="87496"/>
                  <a:pt x="561044" y="90524"/>
                  <a:pt x="585216" y="85344"/>
                </a:cubicBezTo>
                <a:cubicBezTo>
                  <a:pt x="617985" y="78322"/>
                  <a:pt x="650529" y="70167"/>
                  <a:pt x="682752" y="60960"/>
                </a:cubicBezTo>
                <a:cubicBezTo>
                  <a:pt x="707466" y="53899"/>
                  <a:pt x="731520" y="44704"/>
                  <a:pt x="755904" y="36576"/>
                </a:cubicBezTo>
                <a:cubicBezTo>
                  <a:pt x="768096" y="32512"/>
                  <a:pt x="780012" y="27501"/>
                  <a:pt x="792480" y="24384"/>
                </a:cubicBezTo>
                <a:cubicBezTo>
                  <a:pt x="865230" y="6196"/>
                  <a:pt x="824720" y="14947"/>
                  <a:pt x="914400" y="0"/>
                </a:cubicBezTo>
                <a:cubicBezTo>
                  <a:pt x="942848" y="4064"/>
                  <a:pt x="973063" y="1519"/>
                  <a:pt x="999744" y="12192"/>
                </a:cubicBezTo>
                <a:cubicBezTo>
                  <a:pt x="1032842" y="25431"/>
                  <a:pt x="1045822" y="71492"/>
                  <a:pt x="1060704" y="97536"/>
                </a:cubicBezTo>
                <a:cubicBezTo>
                  <a:pt x="1067974" y="110258"/>
                  <a:pt x="1076960" y="121920"/>
                  <a:pt x="1085088" y="134112"/>
                </a:cubicBezTo>
                <a:cubicBezTo>
                  <a:pt x="1090486" y="171898"/>
                  <a:pt x="1109472" y="298453"/>
                  <a:pt x="1109472" y="329184"/>
                </a:cubicBezTo>
                <a:cubicBezTo>
                  <a:pt x="1109472" y="503983"/>
                  <a:pt x="1104712" y="678799"/>
                  <a:pt x="1097280" y="853440"/>
                </a:cubicBezTo>
                <a:cubicBezTo>
                  <a:pt x="1097095" y="857782"/>
                  <a:pt x="1078787" y="929947"/>
                  <a:pt x="1072896" y="938784"/>
                </a:cubicBezTo>
                <a:cubicBezTo>
                  <a:pt x="1050087" y="972998"/>
                  <a:pt x="1023684" y="983685"/>
                  <a:pt x="987552" y="999744"/>
                </a:cubicBezTo>
                <a:cubicBezTo>
                  <a:pt x="967553" y="1008632"/>
                  <a:pt x="948209" y="1020715"/>
                  <a:pt x="926592" y="1024128"/>
                </a:cubicBezTo>
                <a:cubicBezTo>
                  <a:pt x="870249" y="1033024"/>
                  <a:pt x="812800" y="1032256"/>
                  <a:pt x="755904" y="1036320"/>
                </a:cubicBezTo>
                <a:cubicBezTo>
                  <a:pt x="662432" y="1032256"/>
                  <a:pt x="568841" y="1030352"/>
                  <a:pt x="475488" y="1024128"/>
                </a:cubicBezTo>
                <a:cubicBezTo>
                  <a:pt x="323492" y="1013995"/>
                  <a:pt x="441524" y="1019290"/>
                  <a:pt x="353568" y="999744"/>
                </a:cubicBezTo>
                <a:cubicBezTo>
                  <a:pt x="329436" y="994381"/>
                  <a:pt x="304800" y="991616"/>
                  <a:pt x="280416" y="987552"/>
                </a:cubicBezTo>
                <a:cubicBezTo>
                  <a:pt x="264160" y="979424"/>
                  <a:pt x="248353" y="970327"/>
                  <a:pt x="231648" y="963168"/>
                </a:cubicBezTo>
                <a:cubicBezTo>
                  <a:pt x="219836" y="958106"/>
                  <a:pt x="206306" y="957217"/>
                  <a:pt x="195072" y="950976"/>
                </a:cubicBezTo>
                <a:cubicBezTo>
                  <a:pt x="158997" y="930934"/>
                  <a:pt x="112387" y="900402"/>
                  <a:pt x="85344" y="865632"/>
                </a:cubicBezTo>
                <a:cubicBezTo>
                  <a:pt x="67352" y="842499"/>
                  <a:pt x="52832" y="816864"/>
                  <a:pt x="36576" y="792480"/>
                </a:cubicBezTo>
                <a:cubicBezTo>
                  <a:pt x="5063" y="745211"/>
                  <a:pt x="16826" y="769805"/>
                  <a:pt x="0" y="719328"/>
                </a:cubicBezTo>
                <a:cubicBezTo>
                  <a:pt x="8128" y="658368"/>
                  <a:pt x="12877" y="596861"/>
                  <a:pt x="24384" y="536448"/>
                </a:cubicBezTo>
                <a:cubicBezTo>
                  <a:pt x="37845" y="465780"/>
                  <a:pt x="57532" y="450151"/>
                  <a:pt x="97536" y="390144"/>
                </a:cubicBezTo>
                <a:lnTo>
                  <a:pt x="146304" y="316992"/>
                </a:lnTo>
                <a:cubicBezTo>
                  <a:pt x="154432" y="304800"/>
                  <a:pt x="166054" y="294317"/>
                  <a:pt x="170688" y="280416"/>
                </a:cubicBezTo>
                <a:cubicBezTo>
                  <a:pt x="174752" y="268224"/>
                  <a:pt x="175751" y="254533"/>
                  <a:pt x="182880" y="243840"/>
                </a:cubicBezTo>
                <a:cubicBezTo>
                  <a:pt x="185134" y="240459"/>
                  <a:pt x="148336" y="243840"/>
                  <a:pt x="170688" y="231648"/>
                </a:cubicBezTo>
                <a:close/>
              </a:path>
            </a:pathLst>
          </a:custGeom>
          <a:solidFill>
            <a:schemeClr val="accent1">
              <a:alpha val="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 rot="11080503">
            <a:off x="5220366" y="2300184"/>
            <a:ext cx="779586" cy="593632"/>
          </a:xfrm>
          <a:custGeom>
            <a:avLst/>
            <a:gdLst>
              <a:gd name="connsiteX0" fmla="*/ 170688 w 1109472"/>
              <a:gd name="connsiteY0" fmla="*/ 231648 h 1036320"/>
              <a:gd name="connsiteX1" fmla="*/ 316992 w 1109472"/>
              <a:gd name="connsiteY1" fmla="*/ 170688 h 1036320"/>
              <a:gd name="connsiteX2" fmla="*/ 475488 w 1109472"/>
              <a:gd name="connsiteY2" fmla="*/ 134112 h 1036320"/>
              <a:gd name="connsiteX3" fmla="*/ 512064 w 1109472"/>
              <a:gd name="connsiteY3" fmla="*/ 97536 h 1036320"/>
              <a:gd name="connsiteX4" fmla="*/ 585216 w 1109472"/>
              <a:gd name="connsiteY4" fmla="*/ 85344 h 1036320"/>
              <a:gd name="connsiteX5" fmla="*/ 682752 w 1109472"/>
              <a:gd name="connsiteY5" fmla="*/ 60960 h 1036320"/>
              <a:gd name="connsiteX6" fmla="*/ 755904 w 1109472"/>
              <a:gd name="connsiteY6" fmla="*/ 36576 h 1036320"/>
              <a:gd name="connsiteX7" fmla="*/ 792480 w 1109472"/>
              <a:gd name="connsiteY7" fmla="*/ 24384 h 1036320"/>
              <a:gd name="connsiteX8" fmla="*/ 914400 w 1109472"/>
              <a:gd name="connsiteY8" fmla="*/ 0 h 1036320"/>
              <a:gd name="connsiteX9" fmla="*/ 999744 w 1109472"/>
              <a:gd name="connsiteY9" fmla="*/ 12192 h 1036320"/>
              <a:gd name="connsiteX10" fmla="*/ 1060704 w 1109472"/>
              <a:gd name="connsiteY10" fmla="*/ 97536 h 1036320"/>
              <a:gd name="connsiteX11" fmla="*/ 1085088 w 1109472"/>
              <a:gd name="connsiteY11" fmla="*/ 134112 h 1036320"/>
              <a:gd name="connsiteX12" fmla="*/ 1109472 w 1109472"/>
              <a:gd name="connsiteY12" fmla="*/ 329184 h 1036320"/>
              <a:gd name="connsiteX13" fmla="*/ 1097280 w 1109472"/>
              <a:gd name="connsiteY13" fmla="*/ 853440 h 1036320"/>
              <a:gd name="connsiteX14" fmla="*/ 1072896 w 1109472"/>
              <a:gd name="connsiteY14" fmla="*/ 938784 h 1036320"/>
              <a:gd name="connsiteX15" fmla="*/ 987552 w 1109472"/>
              <a:gd name="connsiteY15" fmla="*/ 999744 h 1036320"/>
              <a:gd name="connsiteX16" fmla="*/ 926592 w 1109472"/>
              <a:gd name="connsiteY16" fmla="*/ 1024128 h 1036320"/>
              <a:gd name="connsiteX17" fmla="*/ 755904 w 1109472"/>
              <a:gd name="connsiteY17" fmla="*/ 1036320 h 1036320"/>
              <a:gd name="connsiteX18" fmla="*/ 475488 w 1109472"/>
              <a:gd name="connsiteY18" fmla="*/ 1024128 h 1036320"/>
              <a:gd name="connsiteX19" fmla="*/ 353568 w 1109472"/>
              <a:gd name="connsiteY19" fmla="*/ 999744 h 1036320"/>
              <a:gd name="connsiteX20" fmla="*/ 280416 w 1109472"/>
              <a:gd name="connsiteY20" fmla="*/ 987552 h 1036320"/>
              <a:gd name="connsiteX21" fmla="*/ 231648 w 1109472"/>
              <a:gd name="connsiteY21" fmla="*/ 963168 h 1036320"/>
              <a:gd name="connsiteX22" fmla="*/ 195072 w 1109472"/>
              <a:gd name="connsiteY22" fmla="*/ 950976 h 1036320"/>
              <a:gd name="connsiteX23" fmla="*/ 85344 w 1109472"/>
              <a:gd name="connsiteY23" fmla="*/ 865632 h 1036320"/>
              <a:gd name="connsiteX24" fmla="*/ 36576 w 1109472"/>
              <a:gd name="connsiteY24" fmla="*/ 792480 h 1036320"/>
              <a:gd name="connsiteX25" fmla="*/ 0 w 1109472"/>
              <a:gd name="connsiteY25" fmla="*/ 719328 h 1036320"/>
              <a:gd name="connsiteX26" fmla="*/ 24384 w 1109472"/>
              <a:gd name="connsiteY26" fmla="*/ 536448 h 1036320"/>
              <a:gd name="connsiteX27" fmla="*/ 97536 w 1109472"/>
              <a:gd name="connsiteY27" fmla="*/ 390144 h 1036320"/>
              <a:gd name="connsiteX28" fmla="*/ 146304 w 1109472"/>
              <a:gd name="connsiteY28" fmla="*/ 316992 h 1036320"/>
              <a:gd name="connsiteX29" fmla="*/ 170688 w 1109472"/>
              <a:gd name="connsiteY29" fmla="*/ 280416 h 1036320"/>
              <a:gd name="connsiteX30" fmla="*/ 182880 w 1109472"/>
              <a:gd name="connsiteY30" fmla="*/ 243840 h 1036320"/>
              <a:gd name="connsiteX31" fmla="*/ 170688 w 1109472"/>
              <a:gd name="connsiteY31" fmla="*/ 231648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109472" h="1036320">
                <a:moveTo>
                  <a:pt x="170688" y="231648"/>
                </a:moveTo>
                <a:cubicBezTo>
                  <a:pt x="193040" y="219456"/>
                  <a:pt x="279718" y="178971"/>
                  <a:pt x="316992" y="170688"/>
                </a:cubicBezTo>
                <a:cubicBezTo>
                  <a:pt x="508872" y="128048"/>
                  <a:pt x="259205" y="195907"/>
                  <a:pt x="475488" y="134112"/>
                </a:cubicBezTo>
                <a:cubicBezTo>
                  <a:pt x="487680" y="121920"/>
                  <a:pt x="496308" y="104539"/>
                  <a:pt x="512064" y="97536"/>
                </a:cubicBezTo>
                <a:cubicBezTo>
                  <a:pt x="534654" y="87496"/>
                  <a:pt x="561044" y="90524"/>
                  <a:pt x="585216" y="85344"/>
                </a:cubicBezTo>
                <a:cubicBezTo>
                  <a:pt x="617985" y="78322"/>
                  <a:pt x="650529" y="70167"/>
                  <a:pt x="682752" y="60960"/>
                </a:cubicBezTo>
                <a:cubicBezTo>
                  <a:pt x="707466" y="53899"/>
                  <a:pt x="731520" y="44704"/>
                  <a:pt x="755904" y="36576"/>
                </a:cubicBezTo>
                <a:cubicBezTo>
                  <a:pt x="768096" y="32512"/>
                  <a:pt x="780012" y="27501"/>
                  <a:pt x="792480" y="24384"/>
                </a:cubicBezTo>
                <a:cubicBezTo>
                  <a:pt x="865230" y="6196"/>
                  <a:pt x="824720" y="14947"/>
                  <a:pt x="914400" y="0"/>
                </a:cubicBezTo>
                <a:cubicBezTo>
                  <a:pt x="942848" y="4064"/>
                  <a:pt x="973063" y="1519"/>
                  <a:pt x="999744" y="12192"/>
                </a:cubicBezTo>
                <a:cubicBezTo>
                  <a:pt x="1032842" y="25431"/>
                  <a:pt x="1045822" y="71492"/>
                  <a:pt x="1060704" y="97536"/>
                </a:cubicBezTo>
                <a:cubicBezTo>
                  <a:pt x="1067974" y="110258"/>
                  <a:pt x="1076960" y="121920"/>
                  <a:pt x="1085088" y="134112"/>
                </a:cubicBezTo>
                <a:cubicBezTo>
                  <a:pt x="1090486" y="171898"/>
                  <a:pt x="1109472" y="298453"/>
                  <a:pt x="1109472" y="329184"/>
                </a:cubicBezTo>
                <a:cubicBezTo>
                  <a:pt x="1109472" y="503983"/>
                  <a:pt x="1104712" y="678799"/>
                  <a:pt x="1097280" y="853440"/>
                </a:cubicBezTo>
                <a:cubicBezTo>
                  <a:pt x="1097095" y="857782"/>
                  <a:pt x="1078787" y="929947"/>
                  <a:pt x="1072896" y="938784"/>
                </a:cubicBezTo>
                <a:cubicBezTo>
                  <a:pt x="1050087" y="972998"/>
                  <a:pt x="1023684" y="983685"/>
                  <a:pt x="987552" y="999744"/>
                </a:cubicBezTo>
                <a:cubicBezTo>
                  <a:pt x="967553" y="1008632"/>
                  <a:pt x="948209" y="1020715"/>
                  <a:pt x="926592" y="1024128"/>
                </a:cubicBezTo>
                <a:cubicBezTo>
                  <a:pt x="870249" y="1033024"/>
                  <a:pt x="812800" y="1032256"/>
                  <a:pt x="755904" y="1036320"/>
                </a:cubicBezTo>
                <a:cubicBezTo>
                  <a:pt x="662432" y="1032256"/>
                  <a:pt x="568841" y="1030352"/>
                  <a:pt x="475488" y="1024128"/>
                </a:cubicBezTo>
                <a:cubicBezTo>
                  <a:pt x="323492" y="1013995"/>
                  <a:pt x="441524" y="1019290"/>
                  <a:pt x="353568" y="999744"/>
                </a:cubicBezTo>
                <a:cubicBezTo>
                  <a:pt x="329436" y="994381"/>
                  <a:pt x="304800" y="991616"/>
                  <a:pt x="280416" y="987552"/>
                </a:cubicBezTo>
                <a:cubicBezTo>
                  <a:pt x="264160" y="979424"/>
                  <a:pt x="248353" y="970327"/>
                  <a:pt x="231648" y="963168"/>
                </a:cubicBezTo>
                <a:cubicBezTo>
                  <a:pt x="219836" y="958106"/>
                  <a:pt x="206306" y="957217"/>
                  <a:pt x="195072" y="950976"/>
                </a:cubicBezTo>
                <a:cubicBezTo>
                  <a:pt x="158997" y="930934"/>
                  <a:pt x="112387" y="900402"/>
                  <a:pt x="85344" y="865632"/>
                </a:cubicBezTo>
                <a:cubicBezTo>
                  <a:pt x="67352" y="842499"/>
                  <a:pt x="52832" y="816864"/>
                  <a:pt x="36576" y="792480"/>
                </a:cubicBezTo>
                <a:cubicBezTo>
                  <a:pt x="5063" y="745211"/>
                  <a:pt x="16826" y="769805"/>
                  <a:pt x="0" y="719328"/>
                </a:cubicBezTo>
                <a:cubicBezTo>
                  <a:pt x="8128" y="658368"/>
                  <a:pt x="12877" y="596861"/>
                  <a:pt x="24384" y="536448"/>
                </a:cubicBezTo>
                <a:cubicBezTo>
                  <a:pt x="37845" y="465780"/>
                  <a:pt x="57532" y="450151"/>
                  <a:pt x="97536" y="390144"/>
                </a:cubicBezTo>
                <a:lnTo>
                  <a:pt x="146304" y="316992"/>
                </a:lnTo>
                <a:cubicBezTo>
                  <a:pt x="154432" y="304800"/>
                  <a:pt x="166054" y="294317"/>
                  <a:pt x="170688" y="280416"/>
                </a:cubicBezTo>
                <a:cubicBezTo>
                  <a:pt x="174752" y="268224"/>
                  <a:pt x="175751" y="254533"/>
                  <a:pt x="182880" y="243840"/>
                </a:cubicBezTo>
                <a:cubicBezTo>
                  <a:pt x="185134" y="240459"/>
                  <a:pt x="148336" y="243840"/>
                  <a:pt x="170688" y="231648"/>
                </a:cubicBezTo>
                <a:close/>
              </a:path>
            </a:pathLst>
          </a:custGeom>
          <a:solidFill>
            <a:schemeClr val="accent1">
              <a:alpha val="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397349" y="3305169"/>
            <a:ext cx="599915" cy="5757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586392" y="2150531"/>
            <a:ext cx="642995" cy="182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13177" y="1777992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123069" y="2885138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8910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4" y="147638"/>
            <a:ext cx="3287450" cy="18335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0599" y="396205"/>
            <a:ext cx="1729155" cy="365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Слуховой анализ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300512" y="579103"/>
            <a:ext cx="65600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 «с пропусками»</a:t>
            </a:r>
            <a:endParaRPr lang="ru-RU" sz="44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3450" y="4774418"/>
            <a:ext cx="9162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в тетрадь мелодию, вставив  пропущенные фрагменты.</a:t>
            </a:r>
            <a:endParaRPr lang="ru-RU" sz="24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Облако 36"/>
          <p:cNvSpPr/>
          <p:nvPr/>
        </p:nvSpPr>
        <p:spPr>
          <a:xfrm>
            <a:off x="8779255" y="5195712"/>
            <a:ext cx="2852928" cy="1209526"/>
          </a:xfrm>
          <a:prstGeom prst="cloud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smtClean="0">
                <a:solidFill>
                  <a:srgbClr val="C00000"/>
                </a:solidFill>
              </a:rPr>
              <a:t>Страницу тетради – сфотографируй для проверки</a:t>
            </a: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0513" y="5524436"/>
            <a:ext cx="353644" cy="552077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234403" y="5340081"/>
            <a:ext cx="5982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Файл с диктантом можешь прослушать несколько раз. </a:t>
            </a:r>
          </a:p>
          <a:p>
            <a:pPr algn="ctr"/>
            <a:r>
              <a:rPr 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 удачи!</a:t>
            </a:r>
            <a:endParaRPr lang="ru-RU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диктант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91199" y="5800474"/>
            <a:ext cx="609600" cy="60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1" y="2597200"/>
            <a:ext cx="1195387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744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449" y="898478"/>
            <a:ext cx="6396891" cy="48161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39082" y="1369871"/>
            <a:ext cx="4099199" cy="23832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Молодец!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Надеюсь, все задания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выполнялись тобой с удовольствием!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5047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</TotalTime>
  <Words>403</Words>
  <Application>Microsoft Office PowerPoint</Application>
  <PresentationFormat>Широкоэкранный</PresentationFormat>
  <Paragraphs>75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МБУ ДО «Детская музыкальная школа № 3 им. Н. К. Гусельникова»</vt:lpstr>
      <vt:lpstr>Презентация PowerPoint</vt:lpstr>
      <vt:lpstr>Презентация PowerPoint</vt:lpstr>
      <vt:lpstr>Презентация PowerPoint</vt:lpstr>
      <vt:lpstr>Сольфеджируем  по плану: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9</cp:revision>
  <dcterms:created xsi:type="dcterms:W3CDTF">2020-03-30T10:39:42Z</dcterms:created>
  <dcterms:modified xsi:type="dcterms:W3CDTF">2025-06-13T09:31:45Z</dcterms:modified>
</cp:coreProperties>
</file>