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61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47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207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32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3830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49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1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399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30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8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83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85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045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70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8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D5BAF-BDA1-46E9-99B7-03F08882897D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DD759B5-FC0B-485C-9062-54E6EC886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53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jp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smtClean="0"/>
              <a:t>МБУ ДО «Детская музыкальная школа № 3 им. Н. К. Гусельникова»</a:t>
            </a:r>
            <a:endParaRPr lang="ru-RU" sz="2000" b="1"/>
          </a:p>
        </p:txBody>
      </p:sp>
      <p:sp>
        <p:nvSpPr>
          <p:cNvPr id="6" name="TextBox 5"/>
          <p:cNvSpPr txBox="1"/>
          <p:nvPr/>
        </p:nvSpPr>
        <p:spPr>
          <a:xfrm>
            <a:off x="2592925" y="2195242"/>
            <a:ext cx="8342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амостоятельная работа по сольфеджио</a:t>
            </a:r>
          </a:p>
          <a:p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теме «Аккордовые последовательности»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5596" y="4149969"/>
            <a:ext cx="5266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/>
              <a:t>Автор – Муравьева Елена Александровна, </a:t>
            </a:r>
          </a:p>
          <a:p>
            <a:r>
              <a:rPr lang="ru-RU" b="1" smtClean="0"/>
              <a:t>зав.теоретическим отделением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4315464" y="6061181"/>
            <a:ext cx="475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</a:t>
            </a:r>
            <a:r>
              <a:rPr lang="ru-RU" b="1" dirty="0" smtClean="0"/>
              <a:t>. Дзержинск, Нижегородская область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23646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017" y="222740"/>
            <a:ext cx="4981470" cy="2026959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0913" y="2967125"/>
            <a:ext cx="104674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ИНТОНАЦИОННЫЕ И РИТМИЧЕСКИЕ УПРАЖНЕНИЯ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СОЛЬФЕДЖИРОВАНИЕ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 АНАЛИЗ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977" y="1427946"/>
            <a:ext cx="4685550" cy="12355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u="sng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СОЛЬФЕДЖИО </a:t>
            </a:r>
            <a:r>
              <a:rPr lang="ru-RU" sz="20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(</a:t>
            </a:r>
            <a:r>
              <a:rPr lang="ru-RU" sz="2000" b="1" u="sng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u="sng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ДПОП</a:t>
            </a:r>
            <a:r>
              <a:rPr lang="ru-RU" sz="2000" b="1" u="sng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979" y="222740"/>
            <a:ext cx="1298408" cy="20269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8977" y="1255940"/>
            <a:ext cx="44117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амостоятельная работа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теме </a:t>
            </a:r>
          </a:p>
          <a:p>
            <a:pPr algn="ctr"/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«Аккордовые последовательности»</a:t>
            </a:r>
            <a:endParaRPr lang="ru-RU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42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0836" y="0"/>
            <a:ext cx="3622429" cy="1547445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</a:p>
          <a:p>
            <a:pPr algn="ctr"/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263" y="335228"/>
            <a:ext cx="1040016" cy="16235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70191" y="299381"/>
            <a:ext cx="385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Тема: «АККОРДОВЫЕ ЦЕПОЧКИ»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257299" y="1732111"/>
            <a:ext cx="9736963" cy="4825852"/>
          </a:xfrm>
          <a:prstGeom prst="verticalScroll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Трезвучия и септаккорды с обращениями можно соединять между собой в аккордовые последовательности (цепочки).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При этом соединение  аккордов  друг с другом должно осуществляться   посредством  плавного  голосоведения: в каждом  голосе  аккорда (верхнем, среднем, нижнем) звук должен  переходить в следующий плавно,  без  скачков.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2680" y="1894478"/>
            <a:ext cx="7633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u="sng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(последовательности с плавным голосоведением)</a:t>
            </a:r>
            <a:endParaRPr lang="ru-RU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0836" y="0"/>
            <a:ext cx="2960949" cy="638471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</a:p>
          <a:p>
            <a:pPr algn="ctr"/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536" y="157484"/>
            <a:ext cx="616211" cy="9619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80185" y="150562"/>
            <a:ext cx="385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Тема: «АККОРДОВЫЕ ЦЕПОЧКИ»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17994" y="519894"/>
            <a:ext cx="7633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u="sng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(последовательности с плавным голосоведением)</a:t>
            </a:r>
            <a:endParaRPr lang="ru-RU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5377" y="1082121"/>
            <a:ext cx="5726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соединении образуются следующие обороты: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91" y="1266588"/>
            <a:ext cx="6745440" cy="13889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1542" y="1540301"/>
            <a:ext cx="6398024" cy="13752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560" y="2858812"/>
            <a:ext cx="6745440" cy="1446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1310" y="4508972"/>
            <a:ext cx="6745440" cy="195151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643911" y="4047792"/>
            <a:ext cx="34564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ЗАДАНИЕ:</a:t>
            </a:r>
          </a:p>
          <a:p>
            <a:pPr algn="ctr"/>
            <a:r>
              <a:rPr lang="ru-RU" sz="1000" b="1" u="sng" dirty="0" smtClean="0">
                <a:solidFill>
                  <a:srgbClr val="C00000"/>
                </a:solidFill>
              </a:rPr>
              <a:t>ПЛАГАЛЬНЫЕ И АВТЕНТИЧЕСКИЕ</a:t>
            </a:r>
          </a:p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ОБОРОТЫ</a:t>
            </a:r>
          </a:p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ИГРАТЬ ПО ОБРАЗЦУ В ТОНАЛЬНОСТЯХ</a:t>
            </a:r>
          </a:p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 ДО 4-Х  ЗНАКОВ.</a:t>
            </a:r>
          </a:p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 КАЖДЫЙ НОВЫЙ </a:t>
            </a:r>
          </a:p>
          <a:p>
            <a:pPr algn="ctr"/>
            <a:r>
              <a:rPr lang="ru-RU" sz="1000" b="1" dirty="0" smtClean="0">
                <a:solidFill>
                  <a:srgbClr val="C00000"/>
                </a:solidFill>
              </a:rPr>
              <a:t>ОБОРОТ ОЪЯВЛЯТЬ: </a:t>
            </a:r>
          </a:p>
          <a:p>
            <a:pPr algn="ctr"/>
            <a:r>
              <a:rPr lang="ru-RU" sz="1000" b="1" i="1" dirty="0" smtClean="0">
                <a:solidFill>
                  <a:srgbClr val="C00000"/>
                </a:solidFill>
              </a:rPr>
              <a:t>«ПЛАГАЛЬНЫЙ  В ЛЯ - МАЖОРЕ» И Т.Д</a:t>
            </a:r>
            <a:r>
              <a:rPr lang="ru-RU" sz="1000" b="1" dirty="0" smtClean="0">
                <a:solidFill>
                  <a:srgbClr val="C00000"/>
                </a:solidFill>
              </a:rPr>
              <a:t>.</a:t>
            </a:r>
            <a:endParaRPr lang="ru-RU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3622429" cy="1547445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ИНТОНАЦИОННЫЕ УПРАЖНЕНИЯ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229" y="4643900"/>
            <a:ext cx="1040016" cy="16235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9705" y="1920423"/>
            <a:ext cx="1038938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smtClean="0"/>
              <a:t>ПРОПЕВАТЬ </a:t>
            </a:r>
            <a:r>
              <a:rPr lang="ru-RU" b="1" dirty="0" smtClean="0"/>
              <a:t>АККОРДЫ </a:t>
            </a:r>
            <a:r>
              <a:rPr lang="ru-RU" b="1" u="sng" dirty="0" smtClean="0"/>
              <a:t>НОТАМИ</a:t>
            </a:r>
            <a:r>
              <a:rPr lang="ru-RU" b="1" dirty="0" smtClean="0"/>
              <a:t> «ВНУТРИ КОНСТРУКЦИЙ» (АККОРД ЗВУЧИТ ВЕСЬ </a:t>
            </a:r>
            <a:r>
              <a:rPr lang="ru-RU" b="1" smtClean="0"/>
              <a:t>СРАЗУ)</a:t>
            </a:r>
          </a:p>
          <a:p>
            <a:endParaRPr lang="ru-RU" b="1" smtClean="0"/>
          </a:p>
          <a:p>
            <a:endParaRPr lang="ru-RU" b="1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smtClean="0"/>
              <a:t>ПРОПЕВАТЬ </a:t>
            </a:r>
            <a:r>
              <a:rPr lang="ru-RU" b="1" dirty="0" smtClean="0"/>
              <a:t>АККОРДЫ </a:t>
            </a:r>
            <a:r>
              <a:rPr lang="ru-RU" b="1" u="sng" dirty="0" smtClean="0"/>
              <a:t>НАЗВАНИЯМИ СТУПЕНЕЙ  </a:t>
            </a:r>
            <a:r>
              <a:rPr lang="ru-RU" b="1" dirty="0"/>
              <a:t>«ВНУТРИ </a:t>
            </a:r>
            <a:r>
              <a:rPr lang="ru-RU" b="1"/>
              <a:t>КОНСТРУКЦИЙ</a:t>
            </a:r>
            <a:r>
              <a:rPr lang="ru-RU" b="1" smtClean="0"/>
              <a:t>»</a:t>
            </a:r>
          </a:p>
          <a:p>
            <a:endParaRPr lang="ru-RU" b="1" dirty="0" smtClean="0"/>
          </a:p>
          <a:p>
            <a:r>
              <a:rPr lang="ru-RU" b="1" dirty="0" smtClean="0"/>
              <a:t> (ПОКАЗЫВАЕШЬ  ТЕМ САМЫМ ХОРОШУЮ ОРИЕНТАЦИЮ В ТОНАЛЬНОСТИ</a:t>
            </a:r>
            <a:r>
              <a:rPr lang="ru-RU" b="1" smtClean="0"/>
              <a:t>) </a:t>
            </a:r>
          </a:p>
          <a:p>
            <a:endParaRPr lang="ru-RU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smtClean="0"/>
              <a:t>ПРОПЕВАТЬ </a:t>
            </a:r>
            <a:r>
              <a:rPr lang="ru-RU" b="1" u="sng" dirty="0" smtClean="0"/>
              <a:t>ТОЛЬКО БАСОВУЮ ЛИНИЮ </a:t>
            </a:r>
            <a:r>
              <a:rPr lang="ru-RU" b="1" dirty="0" smtClean="0"/>
              <a:t>В КАЖДОЙ </a:t>
            </a:r>
            <a:r>
              <a:rPr lang="ru-RU" b="1" smtClean="0"/>
              <a:t>ЦЕПОЧКЕ </a:t>
            </a:r>
          </a:p>
          <a:p>
            <a:r>
              <a:rPr lang="ru-RU" b="1" smtClean="0"/>
              <a:t>                      </a:t>
            </a:r>
          </a:p>
          <a:p>
            <a:r>
              <a:rPr lang="ru-RU" b="1"/>
              <a:t> </a:t>
            </a:r>
            <a:r>
              <a:rPr lang="ru-RU" b="1" smtClean="0"/>
              <a:t>                   (</a:t>
            </a:r>
            <a:r>
              <a:rPr lang="ru-RU" b="1" dirty="0" smtClean="0"/>
              <a:t>АККОРДЫ ПРОИГРЫВАЮТСЯ </a:t>
            </a:r>
          </a:p>
          <a:p>
            <a:r>
              <a:rPr lang="ru-RU" b="1" i="1" smtClean="0"/>
              <a:t>                                                                           С </a:t>
            </a:r>
            <a:r>
              <a:rPr lang="ru-RU" b="1" i="1" dirty="0"/>
              <a:t>ТВОЕЙ БАСОВОЙ «</a:t>
            </a:r>
            <a:r>
              <a:rPr lang="ru-RU" b="1" i="1" dirty="0" smtClean="0"/>
              <a:t>МЕЛОДИЕЙ»</a:t>
            </a:r>
            <a:r>
              <a:rPr lang="ru-RU" b="1" dirty="0" smtClean="0"/>
              <a:t>)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72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5135" y="1"/>
            <a:ext cx="3097666" cy="11488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ЛИСТА И СОЛЬФЕДЖИРОВАНИЕ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78624" y="695924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НАПОМИНАЮ ПЛАН РАБОТЫ:</a:t>
            </a:r>
            <a:endParaRPr lang="ru-RU" b="1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2202" y="1329496"/>
            <a:ext cx="9826752" cy="392042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Прочитай ритм  мелодии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ритмослогами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с тактированием (или с шагами).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Прочитай (проговори) мелодию нотами с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дирижированием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(это «сольмизация»).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Настройся в тональности мелодии (сыграй и спой Т5/3 с обращениями, тритоны, </a:t>
            </a:r>
            <a:r>
              <a:rPr lang="en-US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D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7 с разрешением).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Пропой мелодию по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ступеневой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схеме (не спеши, трудные места проработай отдельно).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Попробуй «собрать» мелодию – спой ее нотами с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дирижированием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Проверь ее звучание с помощью клавиатуры. Все ли правильно звучит?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Если есть ошибки, проработай их отдельно.</a:t>
            </a:r>
          </a:p>
          <a:p>
            <a:pPr marL="457200" indent="-457200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Чисто пропой  мелодию по нотам с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дирижированием</a:t>
            </a: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Проанализируй тональный </a:t>
            </a:r>
            <a:r>
              <a:rPr lang="ru-RU" b="1" smtClean="0">
                <a:solidFill>
                  <a:srgbClr val="002060"/>
                </a:solidFill>
                <a:cs typeface="Times New Roman" panose="02020603050405020304" pitchFamily="18" charset="0"/>
              </a:rPr>
              <a:t>план мелодии.</a:t>
            </a:r>
            <a:endParaRPr lang="ru-RU" sz="18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7415" y="5779477"/>
            <a:ext cx="6607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smtClean="0"/>
              <a:t>№</a:t>
            </a:r>
            <a:r>
              <a:rPr lang="ru-RU" b="1" i="1"/>
              <a:t> </a:t>
            </a:r>
            <a:r>
              <a:rPr lang="ru-RU" b="1" i="1" smtClean="0"/>
              <a:t>------ (учебник Сольфеджио 7 класс Ж. </a:t>
            </a:r>
            <a:r>
              <a:rPr lang="ru-RU" b="1" i="1" dirty="0" err="1" smtClean="0"/>
              <a:t>Металлиди</a:t>
            </a:r>
            <a:r>
              <a:rPr lang="ru-RU" b="1" i="1" dirty="0" smtClean="0"/>
              <a:t>)</a:t>
            </a:r>
            <a:endParaRPr lang="ru-RU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964" y="631695"/>
            <a:ext cx="893980" cy="139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8730" y="74804"/>
            <a:ext cx="3622429" cy="1547445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17659" y="171241"/>
            <a:ext cx="7595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1.  « ИДЕАЛЬНЫЙ СЛУХ</a:t>
            </a:r>
            <a:r>
              <a:rPr lang="ru-RU" b="1" u="sng" smtClean="0"/>
              <a:t>. РФ»  </a:t>
            </a:r>
            <a:r>
              <a:rPr lang="ru-RU" b="1" u="sng" dirty="0" smtClean="0"/>
              <a:t>(сайт в любом поисковике) </a:t>
            </a:r>
          </a:p>
          <a:p>
            <a:r>
              <a:rPr lang="ru-RU" smtClean="0"/>
              <a:t>              </a:t>
            </a:r>
          </a:p>
          <a:p>
            <a:r>
              <a:rPr lang="ru-RU"/>
              <a:t> </a:t>
            </a:r>
            <a:r>
              <a:rPr lang="ru-RU" smtClean="0"/>
              <a:t>          ТРЕНАЖЕР </a:t>
            </a:r>
            <a:r>
              <a:rPr lang="ru-RU"/>
              <a:t> </a:t>
            </a:r>
            <a:r>
              <a:rPr lang="ru-RU" smtClean="0"/>
              <a:t>ИСПОЛЬЗОВАТЬ ДЛЯ ЕЖЕДНЕВНОГО ТРЕНИНГА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14" y="2996773"/>
            <a:ext cx="11000490" cy="8559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75" y="2936461"/>
            <a:ext cx="454817" cy="114376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49600" y="3021399"/>
            <a:ext cx="6108700" cy="1738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33700" y="2311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2. ДИКТАНТ </a:t>
            </a:r>
            <a:endParaRPr lang="ru-RU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975100" y="4857159"/>
            <a:ext cx="6702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ПРОСЛУШАЙ </a:t>
            </a:r>
            <a:r>
              <a:rPr lang="ru-RU" b="1" smtClean="0"/>
              <a:t>МЕЛОДИЮ 8 - 10 </a:t>
            </a:r>
            <a:r>
              <a:rPr lang="ru-RU" b="1" dirty="0" smtClean="0"/>
              <a:t>РАЗ И ЗАПИШИ В ТЕТРАДИ</a:t>
            </a:r>
          </a:p>
          <a:p>
            <a:r>
              <a:rPr lang="ru-RU" b="1" dirty="0" smtClean="0"/>
              <a:t> В ТОНАЛЬНОСТИ </a:t>
            </a:r>
            <a:r>
              <a:rPr lang="en-US" b="1" dirty="0" smtClean="0"/>
              <a:t>g- moll</a:t>
            </a:r>
            <a:endParaRPr lang="ru-RU" b="1" dirty="0"/>
          </a:p>
        </p:txBody>
      </p:sp>
      <p:pic>
        <p:nvPicPr>
          <p:cNvPr id="12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44800" y="4916237"/>
            <a:ext cx="609600" cy="609600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>
            <a:stCxn id="8" idx="0"/>
          </p:cNvCxnSpPr>
          <p:nvPr/>
        </p:nvCxnSpPr>
        <p:spPr>
          <a:xfrm>
            <a:off x="6453459" y="2996773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1148457" y="3226828"/>
            <a:ext cx="11770" cy="5416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9597958" y="2986216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408847" y="3023787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342173" y="2986215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774100" y="2986217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531903" y="2987019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242944" y="2987020"/>
            <a:ext cx="11770" cy="771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1258198" y="3226828"/>
            <a:ext cx="11770" cy="5416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Дуга 41"/>
          <p:cNvSpPr/>
          <p:nvPr/>
        </p:nvSpPr>
        <p:spPr>
          <a:xfrm>
            <a:off x="1354183" y="2651101"/>
            <a:ext cx="2981233" cy="914400"/>
          </a:xfrm>
          <a:prstGeom prst="arc">
            <a:avLst>
              <a:gd name="adj1" fmla="val 11035515"/>
              <a:gd name="adj2" fmla="val 212715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>
            <a:off x="4272749" y="2600735"/>
            <a:ext cx="2240961" cy="914400"/>
          </a:xfrm>
          <a:prstGeom prst="arc">
            <a:avLst>
              <a:gd name="adj1" fmla="val 11035515"/>
              <a:gd name="adj2" fmla="val 2149543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/>
          <p:nvPr/>
        </p:nvSpPr>
        <p:spPr>
          <a:xfrm>
            <a:off x="6468110" y="2600735"/>
            <a:ext cx="2075563" cy="1043904"/>
          </a:xfrm>
          <a:prstGeom prst="arc">
            <a:avLst>
              <a:gd name="adj1" fmla="val 11195604"/>
              <a:gd name="adj2" fmla="val 212715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>
            <a:off x="8508437" y="2564199"/>
            <a:ext cx="2651790" cy="914400"/>
          </a:xfrm>
          <a:prstGeom prst="arc">
            <a:avLst>
              <a:gd name="adj1" fmla="val 11035515"/>
              <a:gd name="adj2" fmla="val 214963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45" y="5521099"/>
            <a:ext cx="773702" cy="120783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975100" y="613863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ЖЕЛАЮ УДАЧИ!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88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</TotalTime>
  <Words>389</Words>
  <Application>Microsoft Office PowerPoint</Application>
  <PresentationFormat>Широкоэкранный</PresentationFormat>
  <Paragraphs>76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МБУ ДО «Детская музыкальная школа № 3 им. Н. К. Гусельникова»</vt:lpstr>
      <vt:lpstr>  СОЛЬФЕДЖИО  7 класс (8) ДПОП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20</cp:revision>
  <dcterms:created xsi:type="dcterms:W3CDTF">2020-04-01T10:24:25Z</dcterms:created>
  <dcterms:modified xsi:type="dcterms:W3CDTF">2025-06-13T09:37:36Z</dcterms:modified>
</cp:coreProperties>
</file>