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notesSlides/_rels/notesSlide25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24.xml.rels" ContentType="application/vnd.openxmlformats-package.relationships+xml"/>
  <Override PartName="/ppt/notesSlides/notesSlide2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5.xml" ContentType="application/vnd.openxmlformats-officedocument.presentationml.notesSlide+xml"/>
  <Override PartName="/ppt/presProps.xml" ContentType="application/vnd.openxmlformats-officedocument.presentationml.presPro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_rels/slideLayout3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6.xml.rels" ContentType="application/vnd.openxmlformats-package.relationships+xml"/>
  <Override PartName="/ppt/slideLayouts/slideLayout2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jpeg" ContentType="image/jpeg"/>
  <Override PartName="/ppt/media/image2.jpeg" ContentType="image/jpeg"/>
  <Override PartName="/ppt/media/image3.png" ContentType="image/png"/>
  <Override PartName="/ppt/media/image4.png" ContentType="image/png"/>
  <Override PartName="/ppt/slides/slide15.xml" ContentType="application/vnd.openxmlformats-officedocument.presentationml.slid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14.xml" ContentType="application/vnd.openxmlformats-officedocument.presentationml.slide+xml"/>
  <Override PartName="/ppt/slides/slide17.xml" ContentType="application/vnd.openxmlformats-officedocument.presentationml.slide+xml"/>
  <Override PartName="/ppt/slides/_rels/slide15.xml.rels" ContentType="application/vnd.openxmlformats-package.relationships+xml"/>
  <Override PartName="/ppt/slides/_rels/slide23.xml.rels" ContentType="application/vnd.openxmlformats-package.relationships+xml"/>
  <Override PartName="/ppt/slides/_rels/slide3.xml.rels" ContentType="application/vnd.openxmlformats-package.relationships+xml"/>
  <Override PartName="/ppt/slides/_rels/slide16.xml.rels" ContentType="application/vnd.openxmlformats-package.relationships+xml"/>
  <Override PartName="/ppt/slides/_rels/slide24.xml.rels" ContentType="application/vnd.openxmlformats-package.relationships+xml"/>
  <Override PartName="/ppt/slides/_rels/slide4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25.xml.rels" ContentType="application/vnd.openxmlformats-package.relationships+xml"/>
  <Override PartName="/ppt/slides/_rels/slide5.xml.rels" ContentType="application/vnd.openxmlformats-package.relationships+xml"/>
  <Override PartName="/ppt/slides/_rels/slide18.xml.rels" ContentType="application/vnd.openxmlformats-package.relationships+xml"/>
  <Override PartName="/ppt/slides/_rels/slide26.xml.rels" ContentType="application/vnd.openxmlformats-package.relationships+xml"/>
  <Override PartName="/ppt/slides/_rels/slide6.xml.rels" ContentType="application/vnd.openxmlformats-package.relationships+xml"/>
  <Override PartName="/ppt/slides/_rels/slide12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13.xml.rels" ContentType="application/vnd.openxmlformats-package.relationships+xml"/>
  <Override PartName="/ppt/slides/_rels/slide1.xml.rels" ContentType="application/vnd.openxmlformats-package.relationships+xml"/>
  <Override PartName="/ppt/slides/_rels/slide21.xml.rels" ContentType="application/vnd.openxmlformats-package.relationships+xml"/>
  <Override PartName="/ppt/slides/_rels/slide29.xml.rels" ContentType="application/vnd.openxmlformats-package.relationships+xml"/>
  <Override PartName="/ppt/slides/_rels/slide9.xml.rels" ContentType="application/vnd.openxmlformats-package.relationships+xml"/>
  <Override PartName="/ppt/slides/_rels/slide28.xml.rels" ContentType="application/vnd.openxmlformats-package.relationships+xml"/>
  <Override PartName="/ppt/slides/_rels/slide8.xml.rels" ContentType="application/vnd.openxmlformats-package.relationships+xml"/>
  <Override PartName="/ppt/slides/_rels/slide19.xml.rels" ContentType="application/vnd.openxmlformats-package.relationships+xml"/>
  <Override PartName="/ppt/slides/_rels/slide7.xml.rels" ContentType="application/vnd.openxmlformats-package.relationships+xml"/>
  <Override PartName="/ppt/slides/_rels/slide27.xml.rels" ContentType="application/vnd.openxmlformats-package.relationships+xml"/>
  <Override PartName="/ppt/slides/slide25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&lt;верхний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A86EA2B-DB93-454B-B144-2E86ED151798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534B4FB-6E52-488F-9390-6468147B9D74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2BBE620-DAD4-4698-A223-E8F081412335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D66BF92-AC8A-4BC3-BEAD-ABC0775427F4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sldNum" idx="1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E3A77C05-B08A-4131-A15F-FAC86230972C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 type="sldNum" idx="18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87D849B-21B7-4E2A-B1C4-279B20EB4CAE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sldNum" idx="19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6C92377-22F0-480E-87BE-D7E1C52F3CA2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10" name="PlaceHolder 3"/>
          <p:cNvSpPr>
            <a:spLocks noGrp="1"/>
          </p:cNvSpPr>
          <p:nvPr>
            <p:ph type="sldNum" idx="20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A79BB4D-C29C-40FE-9330-693353B71BB5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 type="sldNum" idx="21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D497B3D-C9F2-4126-B5C0-784E2C69FB85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sldNum" idx="22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1589BF2-BCB8-4226-967B-5D75470CF270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sldNum" idx="2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A7270D8-FA7D-4CB5-AD5E-AD36B1E69FC3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2" name="PlaceHolder 3"/>
          <p:cNvSpPr>
            <a:spLocks noGrp="1"/>
          </p:cNvSpPr>
          <p:nvPr>
            <p:ph type="sldNum" idx="24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EDB675C-2D02-4057-8BCC-A1537572AB23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sldNum" idx="25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B5853A9-0BD2-4034-B5CA-7437B9200ED0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2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sldNum" idx="26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A1B008D-ABC8-49EE-AB1D-E30D838AB142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231" name="PlaceHolder 3"/>
          <p:cNvSpPr>
            <a:spLocks noGrp="1"/>
          </p:cNvSpPr>
          <p:nvPr>
            <p:ph type="sldNum" idx="27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AABBA87-2CBE-4CF8-8041-2FF2727BA677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ru-RU" sz="1200" spc="-1" strike="noStrike">
              <a:solidFill>
                <a:schemeClr val="dk1"/>
              </a:solidFill>
              <a:latin typeface="Calibri"/>
              <a:ea typeface="Calibri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sldNum" idx="13"/>
          </p:nvPr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7867B43E-BFB5-41A5-879E-FF9376FCA9FA}" type="slidenum"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7C7FA8-A044-42F3-9DC6-58E936F3451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69FB197-8B44-4AD5-9889-8A1E09B4296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EB6E003-D865-49F8-8EB6-950DBCB3602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A87D498-C49A-42EF-8CAD-AE050A2981E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7CE0E24-697C-48E0-8922-C00B2EE72F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428B06E-42A8-4566-BBD0-0D08B2DC644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4F5E831E-9293-41F4-ACE1-29387924E63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76683D3-6FF1-4749-8065-20F398F01F1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E738AB8E-C213-41A3-9C46-BAA776EB6CF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361440" y="334800"/>
            <a:ext cx="9620640" cy="365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96E4C0B-EE44-4551-B824-F6881188391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E3BF110-BB97-4991-B14E-A019DD41609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63C6B2F-4E1D-4301-AC6C-80D946DFC60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51F6B54-B327-486D-B2C6-A9754BD5E5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583FDBD-AFFB-401B-9E98-6D961112B47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421B6B8-18D6-46A1-A709-233CDAD621C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CCA9D6C-6CF7-4793-A0BE-881D2A0EB77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587A7FF-BD4D-4661-AC41-F29E3A3AFA9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B82A50F7-C072-49A0-8E54-899A265953F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E99FD74-6E83-43F9-9EEA-68B29324B3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A12C22B-D0B2-4891-A838-F366EFCCA8E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2B2CFBB-A3AF-41BE-8765-C9A306DE21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130664D-8A5A-451E-B318-6AE9E97614F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421403-7D3A-4AAF-B4D4-BED225E2CC7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361440" y="334800"/>
            <a:ext cx="9620640" cy="365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10D6407-A22C-4581-A0F2-38B6A1DA7D4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A83013B-1BAD-4BBE-96D4-A0F61F13C41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5B65D60-9E92-4F5E-9141-BBE562789FB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8011CBFC-FAD2-407A-849F-67D13465FB6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8AB4FF2-B57C-4232-99F3-050A625D065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E2E63F1-6449-46DE-8680-C1307BE8E22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A49FD05-7093-4AB8-92DA-CDB60ADD674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6B3A8C-40B8-4FB3-A0B1-5273F2F028B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3A4AC0-418B-4DF7-BF7C-C36AF76035B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361440" y="334800"/>
            <a:ext cx="9620640" cy="365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3442A0C-D80F-4CA2-AD0E-83C13E490B4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AE24FC-2790-4399-9576-64B9759005B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F077BBF-E590-46D5-B385-67D1A6ABD54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4A5B1F-5E0E-41EA-B0DD-6F96D0A1565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62640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39510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3BE3F92-4FAA-4E1C-962B-639FA8B7201E}" type="slidenum">
              <a: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26400" y="4145040"/>
            <a:ext cx="7619760" cy="2128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body"/>
          </p:nvPr>
        </p:nvSpPr>
        <p:spPr>
          <a:xfrm>
            <a:off x="352800" y="1293120"/>
            <a:ext cx="10792800" cy="469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 idx="4"/>
          </p:nvPr>
        </p:nvSpPr>
        <p:spPr>
          <a:xfrm>
            <a:off x="62640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 idx="5"/>
          </p:nvPr>
        </p:nvSpPr>
        <p:spPr>
          <a:xfrm>
            <a:off x="39510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1083CB2-3175-4B59-985B-36DAA680A55C}" type="slidenum">
              <a: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7738"/>
          </a:bodyPr>
          <a:p>
            <a:pPr indent="0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dt" idx="7"/>
          </p:nvPr>
        </p:nvSpPr>
        <p:spPr>
          <a:xfrm>
            <a:off x="62640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ftr" idx="8"/>
          </p:nvPr>
        </p:nvSpPr>
        <p:spPr>
          <a:xfrm>
            <a:off x="395100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ru-RU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ru-RU" sz="1400" spc="-1" strike="noStrike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5A2F2F6-0240-4DD2-BC16-01AE444E6AAB}" type="slidenum">
              <a:rPr b="0" lang="ru-RU" sz="1200" spc="-1" strike="noStrike">
                <a:solidFill>
                  <a:srgbClr val="888888"/>
                </a:solidFill>
                <a:latin typeface="Century Gothic"/>
                <a:ea typeface="Century Gothic"/>
              </a:rPr>
              <a:t>&lt;номер&gt;</a:t>
            </a:fld>
            <a:endParaRPr b="0" lang="ru-RU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77738"/>
          </a:bodyPr>
          <a:p>
            <a:pPr indent="0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170280" y="4316400"/>
            <a:ext cx="8920440" cy="2277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600" spc="-1" strike="noStrike">
                <a:solidFill>
                  <a:schemeClr val="dk1"/>
                </a:solidFill>
                <a:latin typeface="Arial"/>
                <a:ea typeface="Arial"/>
              </a:rPr>
              <a:t>Классификация специфических ошибок     письма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i="1" lang="ru-RU" sz="3600" spc="-1" strike="noStrike">
                <a:solidFill>
                  <a:schemeClr val="dk1"/>
                </a:solidFill>
                <a:latin typeface="Arial"/>
                <a:ea typeface="Arial"/>
              </a:rPr>
              <a:t>(по И.Н.Садовниковой)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2800"/>
            </a:b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br>
              <a:rPr sz="2800"/>
            </a:b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Google Shape;142;p9"/>
          <p:cNvSpPr/>
          <p:nvPr/>
        </p:nvSpPr>
        <p:spPr>
          <a:xfrm>
            <a:off x="1402560" y="2363400"/>
            <a:ext cx="10802160" cy="399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Google Shape;143;p9"/>
          <p:cNvSpPr/>
          <p:nvPr/>
        </p:nvSpPr>
        <p:spPr>
          <a:xfrm>
            <a:off x="775080" y="1921680"/>
            <a:ext cx="11135160" cy="61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Google Shape;144;p9"/>
          <p:cNvSpPr/>
          <p:nvPr/>
        </p:nvSpPr>
        <p:spPr>
          <a:xfrm>
            <a:off x="327240" y="1108440"/>
            <a:ext cx="11698920" cy="8760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По акустико-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 четкой позиции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артикуляционному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сходству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Звонких и глухих                                     Б-П:   </a:t>
            </a:r>
            <a:r>
              <a:rPr b="1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попеда”,“бодарил”, “балатка”;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парных согласных                                  Д-Т:   </a:t>
            </a:r>
            <a:r>
              <a:rPr b="1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тавно”, “сыдый, “тети”;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Г-К:    </a:t>
            </a:r>
            <a:r>
              <a:rPr b="1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долко”, клавный”;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В-Ф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: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“портвель”, “ворточка”;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З-С: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“вазилёк”, “зумка”;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Ж-Ш: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“ложадь”, “снешок”.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/>
          </p:nvPr>
        </p:nvSpPr>
        <p:spPr>
          <a:xfrm>
            <a:off x="426240" y="1573200"/>
            <a:ext cx="11367720" cy="4824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Свистящих и шипящих                    С-Ш: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“шиски”,”шушим”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З-Ж: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“жажгли”, “зелезо”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С-Щ: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“нещёт”, “сенок”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Сонорных                                        Р-Л: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“хородный”, “смерый”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</a:t>
            </a: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Й-Л’: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“солька” (сойка)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Аффрикат                                        Ч-Щ, Ч-Ц, Ч-Т, Ц-Т, Ц-С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роча”- роща, “сквореч”- скворец,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“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черчит”- чертит, “пцицы”- птицы,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“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куриса”- курица, “девотька”- девочка.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</a:t>
            </a:r>
            <a:r>
              <a:rPr b="0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3200"/>
            </a:b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br>
              <a:rPr sz="2800"/>
            </a:b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Google Shape;156;p11"/>
          <p:cNvSpPr/>
          <p:nvPr/>
        </p:nvSpPr>
        <p:spPr>
          <a:xfrm>
            <a:off x="361440" y="1634400"/>
            <a:ext cx="11734920" cy="549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</a:t>
            </a:r>
            <a:r>
              <a:rPr b="1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По кинетическому    о-а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( в ударной позиции)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“бонт”, тетродь”, “ на гарку”, “ураки”,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сходству                     и-у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“прурода”, дедишка”, зелёный кист”,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б-д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“ядлоки”, “вородей”, “убача”,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п-т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“стасли”, “шатка”, “спанция”,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х-ж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“поймал еха”, “дорохки”, “нажодка”,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л-я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“февраяь”, “кяючь”,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л-м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“мань”, “лаяк”,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г-р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“ролова”, “габота”, “ролод”.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49779" lnSpcReduction="10000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3600"/>
            </a:br>
            <a:r>
              <a:rPr b="0" lang="ru-RU" sz="425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br>
              <a:rPr sz="3100"/>
            </a:br>
            <a:endParaRPr b="0" lang="ru-RU" sz="425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Google Shape;162;p12"/>
          <p:cNvSpPr/>
          <p:nvPr/>
        </p:nvSpPr>
        <p:spPr>
          <a:xfrm>
            <a:off x="736200" y="1387080"/>
            <a:ext cx="11243520" cy="837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Персеверации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в пределах слова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“магазим”, “колхозниз”;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(застревание)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в пределах словосочетания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“у деда Модоза;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в) в пределах предложения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“Девочка кормила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петуха курм”.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Антиципации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в пределах слова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“на девевьях”, “дод крышей”;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(упреждение,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в пределах словосочетания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“жукчат ручейки”;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предвосхищение)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в) в пределах предложения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“Жалобко замяукал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котенок”.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г)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“стутпали” -ступали, “спуспуклись” - спускались;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Мелго мелкой рыбы.”- Много мелкой рыбы.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3200"/>
            </a:b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br>
              <a:rPr sz="3200"/>
            </a:b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Google Shape;168;p13"/>
          <p:cNvSpPr/>
          <p:nvPr/>
        </p:nvSpPr>
        <p:spPr>
          <a:xfrm>
            <a:off x="544320" y="1526400"/>
            <a:ext cx="11296080" cy="882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  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Аграмматизмы   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Словообразования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при образовании существительных: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(морфемный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лед - “лёдик”, мед - “мёдик”;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аграмматизм)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рука - “рукища”, нога - “ногища”;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при образовании прилагательных: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цветок, растущий в поле - “поленой” цветок;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хвост медведя - “медведкин, медведий, медвежовый”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хвост;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в) при образовании глаголов: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Пожарный поливает пожар” - заливает;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Лосиха присторожилась” - насторожилась.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361440" y="33480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Смешения букв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Google Shape;175;g2b949da01e3_0_12"/>
          <p:cNvSpPr/>
          <p:nvPr/>
        </p:nvSpPr>
        <p:spPr>
          <a:xfrm>
            <a:off x="519120" y="1433520"/>
            <a:ext cx="11460600" cy="897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Согласования                     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Нарушение согласования и связи слов в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словосочетаниях и предложениях.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Засыпанным снегом лес был сказочно красив”.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“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Пушкина не удовлетворяло жизнь в Кишиневе”.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Управления                        </a:t>
            </a:r>
            <a:r>
              <a:rPr b="1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“на ветки деревьях”, “по дорожках сада”.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Употребления                     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а) пропуск предлогов -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“вызвал доске”, “Зайка жил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предлогов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живом уголке”;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                                         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б) удвоение предлогов -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“в прохладную воду в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светлой реки”;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                                               </a:t>
            </a:r>
            <a:r>
              <a:rPr b="0" lang="ru-RU" sz="2900" spc="-1" strike="noStrike">
                <a:solidFill>
                  <a:srgbClr val="000000"/>
                </a:solidFill>
                <a:latin typeface="Arial Narrow"/>
                <a:ea typeface="Arial Narrow"/>
              </a:rPr>
              <a:t>в) замена предлогов -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“тень за деревом, перед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</a:t>
            </a: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деревом” (перед-под).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/>
          </p:nvPr>
        </p:nvSpPr>
        <p:spPr>
          <a:xfrm>
            <a:off x="352800" y="1293120"/>
            <a:ext cx="10792800" cy="469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chemeClr val="dk1"/>
              </a:solidFill>
              <a:latin typeface="Century Gothic"/>
              <a:ea typeface="Century Gothic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title"/>
          </p:nvPr>
        </p:nvSpPr>
        <p:spPr>
          <a:xfrm>
            <a:off x="261000" y="318960"/>
            <a:ext cx="991080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3220" spc="-1" strike="noStrike">
                <a:solidFill>
                  <a:schemeClr val="dk1"/>
                </a:solidFill>
                <a:latin typeface="Arial Narrow"/>
                <a:ea typeface="Arial Narrow"/>
              </a:rPr>
              <a:t>Таблица “Оценка характера и степени выраженности                                      специфических ошибок в письменных работах обучающихся”</a:t>
            </a:r>
            <a:endParaRPr b="0" lang="ru-RU" sz="322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1" name="Google Shape;183;g2ba1d773390_1_0" descr=""/>
          <p:cNvPicPr/>
          <p:nvPr/>
        </p:nvPicPr>
        <p:blipFill>
          <a:blip r:embed="rId1"/>
          <a:stretch/>
        </p:blipFill>
        <p:spPr>
          <a:xfrm>
            <a:off x="352800" y="1433520"/>
            <a:ext cx="11557080" cy="529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/>
          </p:nvPr>
        </p:nvSpPr>
        <p:spPr>
          <a:xfrm>
            <a:off x="352800" y="1293120"/>
            <a:ext cx="11549160" cy="52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9900ff"/>
                </a:solidFill>
                <a:latin typeface="Arial Narrow"/>
                <a:ea typeface="Arial Narrow"/>
              </a:rPr>
              <a:t>1. Коррекция  недостатков фонематического восприятия.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а) Учить детей: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различать заданный звук или слог среди других речевых звуков: выделить звук «у» из звукового ряда «о, а, у,о, и, ы, о»; «ша» из ряда «са, ша, ца, ча, ша, ща»;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осуществлять тонкую дифференцировку сходных звуков: звонких и глухих, шипящих и свистящих, твёрдых и мягких, звуков, сходных по артикуляции.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Например, в следующих заданиях: </a:t>
            </a: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«Буквенный диктант»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– записать первую букву слов «труба», «дом», «дуб», «трамвай»; </a:t>
            </a: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«Предметное лото»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- отобрать картинки на заданные звуки; </a:t>
            </a: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«Работа с фишками разного цвета»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(синяя – твёрдые, зелёная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мягкие согласные, красная - гласные звуки).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/>
          </p:nvPr>
        </p:nvSpPr>
        <p:spPr>
          <a:xfrm>
            <a:off x="352800" y="1618560"/>
            <a:ext cx="11549160" cy="4367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б) Учить детей: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различать слова, близкие по звуковому составу, но различные по смыслу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(день – тень, крыса - крыша, булка – белка).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называть слова, включающие сразу два оппозиционных звука (с - ш)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сушка,   (ч-ц ) - чернильница, (ж – з)- железо.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/>
          </p:nvPr>
        </p:nvSpPr>
        <p:spPr>
          <a:xfrm>
            <a:off x="352800" y="1618560"/>
            <a:ext cx="10792800" cy="4367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2. Коррекция  недостатков звукобуквенного анализа.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</a:t>
            </a: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а) Учить детей: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определять количество звуков в словах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(мак, шуба, рука, карточка и др.)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преобразовывать слова путём замены, перестановки, добавления звуков и слогов : заменить гласный звук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«сок - сук»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; переставить буквы в слоге и назвать полученное слово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«марки – рамки»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придумать слова из трёх звуков, в которых второй и третий известны «..ом» -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дом, сом, лом, ком, ром.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356400" y="1387080"/>
            <a:ext cx="11599920" cy="532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</a:t>
            </a: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СИМПТОМАТИКА   ДИСГРАФИИ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(типология  и  механизмы  </a:t>
            </a:r>
            <a:r>
              <a:rPr b="1" i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специфических  ошибок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письма)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Arial Narrow"/>
                <a:ea typeface="Arial Narrow"/>
              </a:rPr>
              <a:t>Письменная речь формируется только в процессе целенаправленного обучения (в отличие от устной), то есть механизмы письменной речи складываются в период обучения грамоте и совершенствуются в ходе дальнейшего обучения.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Arial Narrow"/>
                <a:ea typeface="Arial Narrow"/>
              </a:rPr>
              <a:t>Недостатки звукопроизношения, фонематического и лексико-грамматического развития находят отчётливое выражение на письме.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Основными симптомами дисграфии являются специфические (т.е. не связанные </a:t>
            </a:r>
            <a:r>
              <a:rPr b="1" lang="ru-RU" sz="28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с применением орфографических правил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) ошибки, которые носят </a:t>
            </a:r>
            <a:r>
              <a:rPr b="1" lang="ru-RU" sz="28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стойкий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характер, и возникновение которых не связано с нарушениями интеллектуального или сенсорного развития ребенка, или с нерегулярностью его школьного обучения.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/>
          </p:nvPr>
        </p:nvSpPr>
        <p:spPr>
          <a:xfrm>
            <a:off x="352800" y="1757880"/>
            <a:ext cx="10792800" cy="4228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б) Учить детей: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членить слышимую речь на отдельные слова и звуки;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выделять звуки из слова вразбивку (называние второго, третьего, пятого и других звуков в слове; самостоятельное называние слов, где определённый звук стоял бы на втором, четвёртом, седьмом и т. д. месте; определение количества гласных и согласных звуков в анализируемом слове).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/>
          </p:nvPr>
        </p:nvSpPr>
        <p:spPr>
          <a:xfrm>
            <a:off x="379440" y="1246680"/>
            <a:ext cx="11432880" cy="5436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accent2"/>
                </a:solidFill>
                <a:latin typeface="Arial Narrow"/>
                <a:ea typeface="Arial Narrow"/>
              </a:rPr>
              <a:t>в) Учить детей: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последовательно выделять звуки, входящие в состав данного для анализа слова: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кот, дом, сом, шуба, окно, сумка, щипцы, клещи, бабушка, обезьяна, дверь, ткач, гнездо, дружба, торт; скворечник, трещотка, кастрюля;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определять количество звуков в слове;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называть звуки в слове, стоящие перед или после определённого звука (например, какой звук в слове «гвоздь» стоит после или перед «з»; в слове «дрова» стоит перед «в» или после «д»);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называть слова из трёх, четырёх, пяти звуков и выделять в них звуки в той последовательности, в какой они следуют в словах;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00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придумывать слова или отбирать картинки, название которых начинается на определённый звук, например, на звук «с», но чтобы после него стоял бы гласный звук.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/>
          </p:nvPr>
        </p:nvSpPr>
        <p:spPr>
          <a:xfrm>
            <a:off x="352800" y="1479960"/>
            <a:ext cx="11441160" cy="5020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3. «Склеенное» слово, «склеенные» предложения (выделение отдельных слов из квазислова или предложения).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accent2"/>
                </a:solidFill>
                <a:latin typeface="Arial Narrow"/>
                <a:ea typeface="Arial Narrow"/>
              </a:rPr>
              <a:t>Инструкция: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клей пролился, слова склеились, нужно отделить слово друг от друга чёрточкой: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ШАРКОРЗИНАБОТИНКИБИНОКЛЬЕДАОБЕЗЬЯНКА.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Аналогично даётся инструкция на отделение «склеенных» слов в предложении: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spcBef>
                <a:spcPts val="1001"/>
              </a:spcBef>
              <a:buClr>
                <a:srgbClr val="0000ff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БылазимаМорозщипалщёкиПотомсталолеплоВыпаломногоснега.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06440" algn="just">
              <a:lnSpc>
                <a:spcPct val="90000"/>
              </a:lnSpc>
              <a:buClr>
                <a:srgbClr val="0000ff"/>
              </a:buClr>
              <a:buFont typeface="Arial Narrow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ДетислепилиснегурочкуОтснегарукизяблиНозатоснегурочкавышлахороша.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/>
          </p:nvPr>
        </p:nvSpPr>
        <p:spPr>
          <a:xfrm>
            <a:off x="352800" y="1479960"/>
            <a:ext cx="11464200" cy="5207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Найди среди этих букв спрятанные слова, обведи их: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cc0000"/>
                </a:solidFill>
                <a:latin typeface="Arial Narrow"/>
                <a:ea typeface="Arial Narrow"/>
              </a:rPr>
              <a:t>собака, петух, слон, мама, школа, папа, карандаш.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паренмитарвоатмослдбиьпнампсиро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собакалмьиопнегкраимтсьчбвдалпопрф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хйзцщушвлаомрпнегкомтиьсбчюяюсб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мжвдвлыофаоалпддмдбпетухтьблдош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щлбюжзхдлшвуцывакепнрогмасвч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слонипрнеуцйфывчябьтлоргнерпане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кшщтомвромамарпнекувасмчвычса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мрогльторнепакувыцлорзждшколатор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/>
          </p:nvPr>
        </p:nvSpPr>
        <p:spPr>
          <a:xfrm>
            <a:off x="352800" y="1433520"/>
            <a:ext cx="11417760" cy="5137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4. Выявление недостатков синтеза звуковых элементов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Ребёнку произносят отдельные звуки («С», «А») и предлагают сказать, какой звук получится.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Материалом для задания являются прямые слоги «са», «ну», обратные слоги «ап», «ом», закрытые слоги «сас», «лам», слоги со стечением согласных «ста», «сто». </a:t>
            </a:r>
            <a:r>
              <a:rPr b="0" lang="ru-RU" sz="2800" spc="-1" strike="noStrike">
                <a:solidFill>
                  <a:schemeClr val="accent2"/>
                </a:solidFill>
                <a:latin typeface="Arial Narrow"/>
                <a:ea typeface="Arial Narrow"/>
              </a:rPr>
              <a:t>В более сложном варианте произносятся отдельные звуки,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например, «с», «у», «м», «к», «а» из которых нужно составить слово.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rgbClr val="ff9900"/>
                </a:solidFill>
                <a:latin typeface="Arial Narrow"/>
                <a:ea typeface="Arial Narrow"/>
              </a:rPr>
              <a:t>Приём «упреждающего синтеза»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, т.е. прогнозирование слова на основе восприятия отдельных его компонентов, что особенно важно для чтения: ребёнок должен определять недостающий слог в слове.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/>
          </p:nvPr>
        </p:nvSpPr>
        <p:spPr>
          <a:xfrm>
            <a:off x="352800" y="1247760"/>
            <a:ext cx="11510640" cy="5299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5. Сравнение слов (выявление ориентации на форму слова в ситуации, где сравнительная длина слов противоположна сравнительной длине предметов, обозначенных этими словами).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accent2"/>
                </a:solidFill>
                <a:latin typeface="Arial Narrow"/>
                <a:ea typeface="Arial Narrow"/>
              </a:rPr>
              <a:t>Инструкция: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«Давай будем сравнивать с тобой слова. Я назову тебе два слова, а ты должен ответить мне, какое из этих слов длиннее, какое короче; какое больше, какое меньше».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Сравни слова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«карандаш»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«карандашик».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Какое из этих слов короче? Почему? – Сравни слова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«кот»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«кит»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. Какое из этих слов больше? Почему?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Какое из двух слов длиннее: слово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«удав»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или слово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«червячок»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Какое из двух слов длиннее: слово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«минута»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или слово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«час»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? Почему?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Какое слово короче: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«хвост»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или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«хвостик»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? Почему?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Какое слово больше: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«мишка»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или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«мышка»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–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Какое слово короче: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«усики»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или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«усы»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?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/>
          </p:nvPr>
        </p:nvSpPr>
        <p:spPr>
          <a:xfrm>
            <a:off x="352800" y="1573200"/>
            <a:ext cx="11200680" cy="516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6. «Конфликтные» картинки (развитие способности к фонематическому анализу).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Ребёнку предлагаются пары «конфликтных» картинок. Одно слово, обозначающее предмет, пишется на отдельной карточке, и ребёнок, прочитав, указывает соответствующую картинку: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</a:t>
            </a:r>
            <a:r>
              <a:rPr b="0" lang="ru-RU" sz="28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Слова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</a:t>
            </a:r>
            <a:r>
              <a:rPr b="0" lang="ru-RU" sz="28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Картинки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</a:t>
            </a:r>
            <a:r>
              <a:rPr b="0" lang="ru-RU" sz="2800" spc="-1" strike="noStrike">
                <a:solidFill>
                  <a:srgbClr val="cc0000"/>
                </a:solidFill>
                <a:latin typeface="Arial Narrow"/>
                <a:ea typeface="Arial Narrow"/>
              </a:rPr>
              <a:t>Молоток                                                Молоко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cc0000"/>
                </a:solidFill>
                <a:latin typeface="Arial Narrow"/>
                <a:ea typeface="Arial Narrow"/>
              </a:rPr>
              <a:t>                                                                            </a:t>
            </a:r>
            <a:r>
              <a:rPr b="0" lang="ru-RU" sz="2800" spc="-1" strike="noStrike">
                <a:solidFill>
                  <a:srgbClr val="cc0000"/>
                </a:solidFill>
                <a:latin typeface="Arial Narrow"/>
                <a:ea typeface="Arial Narrow"/>
              </a:rPr>
              <a:t>Молоток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</a:t>
            </a:r>
            <a:r>
              <a:rPr b="0" lang="ru-RU" sz="2800" spc="-1" strike="noStrike">
                <a:solidFill>
                  <a:srgbClr val="6aa84f"/>
                </a:solidFill>
                <a:latin typeface="Arial Narrow"/>
                <a:ea typeface="Arial Narrow"/>
              </a:rPr>
              <a:t>Ворона                                                  Ворона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6aa84f"/>
                </a:solidFill>
                <a:latin typeface="Arial Narrow"/>
                <a:ea typeface="Arial Narrow"/>
              </a:rPr>
              <a:t>                                                                            </a:t>
            </a:r>
            <a:r>
              <a:rPr b="0" lang="ru-RU" sz="2800" spc="-1" strike="noStrike">
                <a:solidFill>
                  <a:srgbClr val="6aa84f"/>
                </a:solidFill>
                <a:latin typeface="Arial Narrow"/>
                <a:ea typeface="Arial Narrow"/>
              </a:rPr>
              <a:t>Ворота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/>
          </p:nvPr>
        </p:nvSpPr>
        <p:spPr>
          <a:xfrm>
            <a:off x="352800" y="1479960"/>
            <a:ext cx="11464200" cy="516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7. Найди слово (направлено на тренировку зрительного восприятия букв, выделения их в слова)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0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accent2"/>
                </a:solidFill>
                <a:latin typeface="Arial Narrow"/>
                <a:ea typeface="Arial Narrow"/>
              </a:rPr>
              <a:t>Задания ученику: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«Выбери и подчеркни те буквосочетания и слова, которые написаны до черты»: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•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се        се ес со се ес со се се ос ес се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об        бо би об об ба бо ба об бо об бо бо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где       дег гед гдо гед егд где гдо дог гед где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кот       ток отк кот кит так кот нок кто кот кто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слон     восл лосн смон слол лосм слон лосн слом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вода     одав вадо вада даво вода бада дова вода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какой    кокой кокай кокат кайок кайок какой какои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•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чашка   чащка качаш чакаш чашка шкача чашка чащка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/>
          </p:nvPr>
        </p:nvSpPr>
        <p:spPr>
          <a:xfrm>
            <a:off x="352800" y="1573200"/>
            <a:ext cx="10906560" cy="4951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8. Мягкие буквы (упражнение направлено на запоминание формы буквы и соотношения её частей и пропорций).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Ученику даётся шнурок и предлагается на листе бумаги разложить его так, чтобы получилась длинная строчная буква.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title"/>
          </p:nvPr>
        </p:nvSpPr>
        <p:spPr>
          <a:xfrm>
            <a:off x="327240" y="457200"/>
            <a:ext cx="9620640" cy="650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8877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250" spc="-1" strike="noStrike">
                <a:solidFill>
                  <a:schemeClr val="dk1"/>
                </a:solidFill>
                <a:latin typeface="Arial"/>
                <a:ea typeface="Arial"/>
              </a:rPr>
              <a:t>Рекомендации</a:t>
            </a:r>
            <a:endParaRPr b="0" lang="ru-RU" sz="425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272;p14" descr=""/>
          <p:cNvPicPr/>
          <p:nvPr/>
        </p:nvPicPr>
        <p:blipFill>
          <a:blip r:embed="rId1"/>
          <a:stretch/>
        </p:blipFill>
        <p:spPr>
          <a:xfrm>
            <a:off x="2442600" y="1365120"/>
            <a:ext cx="7114680" cy="5205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/>
          </p:nvPr>
        </p:nvSpPr>
        <p:spPr>
          <a:xfrm>
            <a:off x="352800" y="1293120"/>
            <a:ext cx="11464200" cy="469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</a:t>
            </a:r>
            <a:r>
              <a:rPr b="1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Предложения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Нарушение границ предложения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(точка, заглавная буква в первом слове):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</a:t>
            </a:r>
            <a:r>
              <a:rPr b="0" i="1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“</a:t>
            </a:r>
            <a:r>
              <a:rPr b="0" i="1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гуси вышли издвора пошли напруд встали на берик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i="1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</a:t>
            </a:r>
            <a:r>
              <a:rPr b="0" i="1" lang="ru-RU" sz="29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посмотрели на пруд на пруду водынету”.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Отграничение речевых единиц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/>
          </p:nvPr>
        </p:nvSpPr>
        <p:spPr>
          <a:xfrm>
            <a:off x="679320" y="1432800"/>
            <a:ext cx="11114640" cy="516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400" spc="-1" strike="noStrike">
                <a:solidFill>
                  <a:schemeClr val="dk1"/>
                </a:solidFill>
                <a:latin typeface="Century Gothic"/>
                <a:ea typeface="Century Gothic"/>
              </a:rPr>
              <a:t>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Слова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</a:t>
            </a:r>
            <a:r>
              <a:rPr b="0" i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Раздельное написание частей: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первая буква напоминает предлог, союз: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и дут”, “на чалось”, “я сный”, “с вой”;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при стечении согласных (артикул. слитность):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 рат”,  “поп росил”, “д ля”, “п челы”;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”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по дкроватью”, “по дстолом”;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в) смешение границ: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удедмо Роза”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- у деда Мороза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врекепе тя”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- в реке Петя поймал…..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47961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3100"/>
            </a:br>
            <a:r>
              <a:rPr b="0" lang="ru-RU" sz="4250" spc="-1" strike="noStrike">
                <a:solidFill>
                  <a:schemeClr val="dk1"/>
                </a:solidFill>
                <a:latin typeface="Arial"/>
                <a:ea typeface="Arial"/>
              </a:rPr>
              <a:t>Отграничение речевых единиц</a:t>
            </a:r>
            <a:br>
              <a:rPr sz="3100"/>
            </a:br>
            <a:endParaRPr b="0" lang="ru-RU" sz="425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999720" y="1269720"/>
            <a:ext cx="10192320" cy="5185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	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</a:t>
            </a:r>
            <a:r>
              <a:rPr b="0" lang="ru-RU" sz="2800" spc="-1" strike="noStrike">
                <a:solidFill>
                  <a:srgbClr val="ff00ff"/>
                </a:solidFill>
                <a:latin typeface="Arial Narrow"/>
                <a:ea typeface="Arial Narrow"/>
              </a:rPr>
              <a:t>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</a:t>
            </a:r>
            <a:r>
              <a:rPr b="0" i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Слитное написание: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</a:t>
            </a:r>
            <a:r>
              <a:rPr b="0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служебные слова: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ветки елии сосны”, “кдому”, “надерево””;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самостоятельные слова: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быличудные дни” “кругомтихо”, “всядетвора”,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идетработа”, “светитлуна”;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в) с пропуском частей: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каждень”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-каждый день,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былето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”-было лето,.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0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                                 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0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                                 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Отграничение речевых единиц</a:t>
            </a: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600840" y="1397520"/>
            <a:ext cx="10231560" cy="5056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	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</a:t>
            </a:r>
            <a:r>
              <a:rPr b="1" lang="ru-RU" sz="2800" spc="-1" strike="noStrike">
                <a:solidFill>
                  <a:srgbClr val="ff00ff"/>
                </a:solidFill>
                <a:latin typeface="Times New Roman"/>
                <a:ea typeface="Times New Roman"/>
              </a:rPr>
              <a:t>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</a:t>
            </a:r>
            <a:r>
              <a:rPr b="1" lang="ru-RU" sz="2800" spc="-1" strike="noStrike" u="sng">
                <a:solidFill>
                  <a:srgbClr val="ff00ff"/>
                </a:solidFill>
                <a:uFillTx/>
                <a:latin typeface="Times New Roman"/>
                <a:ea typeface="Times New Roman"/>
              </a:rPr>
              <a:t>   </a:t>
            </a:r>
            <a:r>
              <a:rPr b="1" lang="ru-RU" sz="2800" spc="-1" strike="noStrike" u="sng">
                <a:solidFill>
                  <a:schemeClr val="dk1"/>
                </a:solidFill>
                <a:uFillTx/>
                <a:latin typeface="Times New Roman"/>
                <a:ea typeface="Times New Roman"/>
              </a:rPr>
              <a:t>                 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Times New Roman"/>
                <a:ea typeface="Times New Roman"/>
              </a:rPr>
              <a:t>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</a:t>
            </a: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Пропуски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“снки”- санки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кичат”- кричат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дорве” - здоровье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бт” - брат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девча”- девочка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калкочи”- колокольчики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43415" lnSpcReduction="10000"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4400"/>
            </a:br>
            <a:r>
              <a:rPr b="0" lang="ru-RU" sz="4000" spc="-1" strike="noStrike">
                <a:solidFill>
                  <a:schemeClr val="dk1"/>
                </a:solidFill>
                <a:latin typeface="Arial"/>
                <a:ea typeface="Arial"/>
              </a:rPr>
              <a:t> </a:t>
            </a:r>
            <a:r>
              <a:rPr b="0" lang="ru-RU" sz="4220" spc="-1" strike="noStrike">
                <a:solidFill>
                  <a:schemeClr val="dk1"/>
                </a:solidFill>
                <a:latin typeface="Arial"/>
                <a:ea typeface="Arial"/>
              </a:rPr>
              <a:t>Ошибки звукового анализа</a:t>
            </a:r>
            <a:br>
              <a:rPr sz="4000"/>
            </a:br>
            <a:endParaRPr b="0" lang="ru-RU" sz="422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565560" y="1432800"/>
            <a:ext cx="11228040" cy="5287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   </a:t>
            </a:r>
            <a:r>
              <a:rPr b="1" lang="ru-RU" sz="3000" spc="-1" strike="noStrike" u="sng">
                <a:solidFill>
                  <a:schemeClr val="dk1"/>
                </a:solidFill>
                <a:uFillTx/>
                <a:latin typeface="Arial Narrow"/>
                <a:ea typeface="Arial Narrow"/>
              </a:rPr>
              <a:t>               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Вставки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	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а) призвук: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шукола”, “девочика”, “душиный”, “ноябарь”,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дружено”, “Александар”;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вставка-повтор: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“дуружно”, “в лесоко”, “на речуку”.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гулямем”, “сахахрный”.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Перестановки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а) букв: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чунал”- чулан, “корвом”- ковром,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плюшегово”-плюшевого;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б) слогов: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но”- он, “то школы” -от школы,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зи берегов”- из   берегов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зиам” -зима, “дейт” - дети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довр” -двор, “сёрт” - стёр, “барт” -брат.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820" spc="-1" strike="noStrike">
                <a:solidFill>
                  <a:schemeClr val="dk1"/>
                </a:solidFill>
                <a:latin typeface="Arial"/>
                <a:ea typeface="Arial"/>
              </a:rPr>
              <a:t>Ошибки звукового анализа</a:t>
            </a:r>
            <a:endParaRPr b="0" lang="ru-RU" sz="382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/>
          </p:nvPr>
        </p:nvSpPr>
        <p:spPr>
          <a:xfrm>
            <a:off x="352800" y="1293120"/>
            <a:ext cx="11696760" cy="5211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	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</a:t>
            </a:r>
            <a:r>
              <a:rPr b="1" lang="ru-RU" sz="30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Упрощение структуры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“стол”- столик, “слон”- слоник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слов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Контаминации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“лептбау”- лепят бабу,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блзм”- была зима,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мишкпаркилрит” - в мешке подарки для ребят.</a:t>
            </a:r>
            <a:r>
              <a:rPr b="0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ru-RU" sz="29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   </a:t>
            </a:r>
            <a:endParaRPr b="0" lang="ru-RU" sz="2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3600" spc="-1" strike="noStrike">
                <a:solidFill>
                  <a:schemeClr val="dk1"/>
                </a:solidFill>
                <a:latin typeface="Arial Narrow"/>
                <a:ea typeface="Arial Narrow"/>
              </a:rPr>
              <a:t> </a:t>
            </a:r>
            <a:r>
              <a:rPr b="0" lang="ru-RU" sz="3820" spc="-1" strike="noStrike">
                <a:solidFill>
                  <a:schemeClr val="dk1"/>
                </a:solidFill>
                <a:latin typeface="Arial"/>
                <a:ea typeface="Arial"/>
              </a:rPr>
              <a:t>Ошибки звукового анализа</a:t>
            </a:r>
            <a:endParaRPr b="0" lang="ru-RU" sz="382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327240" y="318960"/>
            <a:ext cx="9620640" cy="78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90000"/>
              </a:lnSpc>
              <a:buNone/>
              <a:tabLst>
                <a:tab algn="l" pos="0"/>
              </a:tabLst>
            </a:pPr>
            <a:br>
              <a:rPr sz="2800"/>
            </a:br>
            <a:r>
              <a:rPr b="0" lang="ru-RU" sz="3800" spc="-1" strike="noStrike">
                <a:solidFill>
                  <a:schemeClr val="dk1"/>
                </a:solidFill>
                <a:latin typeface="Arial"/>
                <a:ea typeface="Arial"/>
              </a:rPr>
              <a:t>Обозначение мягкости согласных</a:t>
            </a:r>
            <a:br>
              <a:rPr sz="2800"/>
            </a:br>
            <a:endParaRPr b="0" lang="ru-RU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Google Shape;136;p8"/>
          <p:cNvSpPr/>
          <p:nvPr/>
        </p:nvSpPr>
        <p:spPr>
          <a:xfrm>
            <a:off x="855000" y="1619640"/>
            <a:ext cx="10845720" cy="602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t">
            <a:sp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Вид ошибок </a:t>
            </a:r>
            <a:r>
              <a:rPr b="1" lang="ru-RU" sz="3000" spc="-1" strike="noStrike">
                <a:solidFill>
                  <a:srgbClr val="ff00ff"/>
                </a:solidFill>
                <a:latin typeface="Arial Narrow"/>
                <a:ea typeface="Arial Narrow"/>
              </a:rPr>
              <a:t>                                        </a:t>
            </a:r>
            <a:r>
              <a:rPr b="1" lang="ru-RU" sz="3000" spc="-1" strike="noStrike" u="sng">
                <a:solidFill>
                  <a:srgbClr val="ff00ff"/>
                </a:solidFill>
                <a:uFillTx/>
                <a:latin typeface="Arial Narrow"/>
                <a:ea typeface="Arial Narrow"/>
              </a:rPr>
              <a:t>Пример </a:t>
            </a: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30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Гласными II ряда                                  А-Я, У-Ю, О-Ё, Ы-И, Э-Е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                                                               </a:t>
            </a:r>
            <a:r>
              <a:rPr b="1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Луда”, “клатва”, “мач”, “клост”, “ковор”,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                                                                “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кормыла”, “Сэмон”.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ru-RU" sz="2800" spc="-1" strike="noStrike">
                <a:solidFill>
                  <a:schemeClr val="dk1"/>
                </a:solidFill>
                <a:latin typeface="Arial Narrow"/>
                <a:ea typeface="Arial Narrow"/>
              </a:rPr>
              <a:t>Буквой Ь                                               </a:t>
            </a:r>
            <a:r>
              <a:rPr b="0" lang="ru-RU" sz="2800" spc="-1" strike="noStrike">
                <a:solidFill>
                  <a:srgbClr val="0000ff"/>
                </a:solidFill>
                <a:latin typeface="Arial Narrow"/>
                <a:ea typeface="Arial Narrow"/>
              </a:rPr>
              <a:t>“ден”, “лос”, “лидина”.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90000"/>
              </a:lnSpc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Другая 8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91caf0"/>
      </a:accent1>
      <a:accent2>
        <a:srgbClr val="fe9521"/>
      </a:accent2>
      <a:accent3>
        <a:srgbClr val="ffff65"/>
      </a:accent3>
      <a:accent4>
        <a:srgbClr val="99c687"/>
      </a:accent4>
      <a:accent5>
        <a:srgbClr val="faddc6"/>
      </a:accent5>
      <a:accent6>
        <a:srgbClr val="115684"/>
      </a:accent6>
      <a:hlink>
        <a:srgbClr val="1773b1"/>
      </a:hlink>
      <a:folHlink>
        <a:srgbClr val="7f723d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Другая 8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91caf0"/>
      </a:accent1>
      <a:accent2>
        <a:srgbClr val="fe9521"/>
      </a:accent2>
      <a:accent3>
        <a:srgbClr val="ffff65"/>
      </a:accent3>
      <a:accent4>
        <a:srgbClr val="99c687"/>
      </a:accent4>
      <a:accent5>
        <a:srgbClr val="faddc6"/>
      </a:accent5>
      <a:accent6>
        <a:srgbClr val="115684"/>
      </a:accent6>
      <a:hlink>
        <a:srgbClr val="1773b1"/>
      </a:hlink>
      <a:folHlink>
        <a:srgbClr val="7f723d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ема Office">
  <a:themeElements>
    <a:clrScheme name="Другая 8">
      <a:dk1>
        <a:srgbClr val="000000"/>
      </a:dk1>
      <a:lt1>
        <a:srgbClr val="ffffff"/>
      </a:lt1>
      <a:dk2>
        <a:srgbClr val="39302a"/>
      </a:dk2>
      <a:lt2>
        <a:srgbClr val="e5dedb"/>
      </a:lt2>
      <a:accent1>
        <a:srgbClr val="91caf0"/>
      </a:accent1>
      <a:accent2>
        <a:srgbClr val="fe9521"/>
      </a:accent2>
      <a:accent3>
        <a:srgbClr val="ffff65"/>
      </a:accent3>
      <a:accent4>
        <a:srgbClr val="99c687"/>
      </a:accent4>
      <a:accent5>
        <a:srgbClr val="faddc6"/>
      </a:accent5>
      <a:accent6>
        <a:srgbClr val="115684"/>
      </a:accent6>
      <a:hlink>
        <a:srgbClr val="1773b1"/>
      </a:hlink>
      <a:folHlink>
        <a:srgbClr val="7f723d"/>
      </a:folHlink>
    </a:clrScheme>
    <a:fontScheme name="Office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LibreOffice/7.6.2.1$Linux_X86_64 LibreOffice_project/60$Build-1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2019-01-22T13:52:44Z</dcterms:created>
  <dc:creator>Andrey Kryukov</dc:creator>
  <dc:description/>
  <dc:language>ru-RU</dc:language>
  <cp:lastModifiedBy/>
  <cp:revision>0</cp:revision>
  <dc:subject/>
  <dc:title/>
</cp:coreProperties>
</file>