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8"/>
  </p:notesMasterIdLst>
  <p:sldIdLst>
    <p:sldId id="268" r:id="rId2"/>
    <p:sldId id="321" r:id="rId3"/>
    <p:sldId id="303" r:id="rId4"/>
    <p:sldId id="324" r:id="rId5"/>
    <p:sldId id="307" r:id="rId6"/>
    <p:sldId id="314" r:id="rId7"/>
    <p:sldId id="319" r:id="rId8"/>
    <p:sldId id="311" r:id="rId9"/>
    <p:sldId id="257" r:id="rId10"/>
    <p:sldId id="262" r:id="rId11"/>
    <p:sldId id="289" r:id="rId12"/>
    <p:sldId id="279" r:id="rId13"/>
    <p:sldId id="261" r:id="rId14"/>
    <p:sldId id="298" r:id="rId15"/>
    <p:sldId id="318" r:id="rId16"/>
    <p:sldId id="295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40"/>
    <a:srgbClr val="990000"/>
    <a:srgbClr val="012638"/>
    <a:srgbClr val="874800"/>
    <a:srgbClr val="4F2A00"/>
    <a:srgbClr val="A65800"/>
    <a:srgbClr val="003399"/>
    <a:srgbClr val="006666"/>
    <a:srgbClr val="CC00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97" autoAdjust="0"/>
    <p:restoredTop sz="94434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A6B5B-1B98-485F-A464-63EE5005D6AA}" type="datetimeFigureOut">
              <a:rPr lang="ru-RU" smtClean="0"/>
              <a:pPr/>
              <a:t>23.06.2025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B2F82-9A13-4481-B55C-CE44F163D9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1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B2F82-9A13-4481-B55C-CE44F163D9E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DE8E372-FF91-4C57-A601-C5A0B921917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058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3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51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114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46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642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881-BBDC-486C-BA2C-E0C4CFF0BCD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677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EC4B9-A50A-4BF8-9DB8-EFFCC75FC82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67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26839-BBA1-41CA-A39E-429D01B3478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799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C022B65-09CB-4517-B69A-FCA296FC5D4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850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B57B6EF-CD87-4F81-9972-1B7E428BFAB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252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7359929-C1EA-4965-B291-3BDFF1DF3C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48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E74A-0E88-4CD0-B2F7-5A14B818A8C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192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8FF8D-FB58-4E72-AE71-8638117455C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611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DEB2-502A-4F95-9AD9-8FF174ADE11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074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84E8F2B-6DDA-4910-A07C-9F6D11E7CCF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677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0B01EE4-76A1-441E-B237-17B2C39A672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840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historyrussia.org/ru/nodes/10264" TargetMode="External"/><Relationship Id="rId2" Type="http://schemas.openxmlformats.org/officeDocument/2006/relationships/hyperlink" Target="https://nsportal.ru/ap/library/drugoe/2011/07/16/detskie-i-molodyozhnye-organizatsii-sssr-v-1920-1980-g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unarmy.ru/history" TargetMode="External"/><Relationship Id="rId4" Type="http://schemas.openxmlformats.org/officeDocument/2006/relationships/hyperlink" Target="https://sosh4jelnilimsk.gosuslugi.ru/pedagogam-i-sotrudnikam/vospitatelnaya-rabota/vserossiyskie-molodezhnye-i-detskie-obschestvennye-organizatsi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40958"/>
            <a:ext cx="8229600" cy="1524000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«Детские организации </a:t>
            </a:r>
            <a:b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советских и современных школах»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-896912" y="547451"/>
            <a:ext cx="10048800" cy="9144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buFontTx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Исследовательская работа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8888">
            <a:off x="655699" y="3299594"/>
            <a:ext cx="4149760" cy="3112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923928" y="3708218"/>
            <a:ext cx="4958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Выполнил: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3 класса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«Верхневолжская СОШ»: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Беляков Егор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МОУ «Верхневолжская СОШ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                                                                                            Белякова Наталья Павловна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41783"/>
            <a:ext cx="571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Пионеры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5562600" cy="2971800"/>
          </a:xfrm>
        </p:spPr>
        <p:txBody>
          <a:bodyPr>
            <a:normAutofit fontScale="92500"/>
          </a:bodyPr>
          <a:lstStyle/>
          <a:p>
            <a:pPr marL="0" indent="0" algn="ctr" eaLnBrk="1" hangingPunct="1">
              <a:buNone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СССР пионерская организация была образована </a:t>
            </a:r>
            <a:b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мая 1922 года </a:t>
            </a:r>
            <a:b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поручению</a:t>
            </a:r>
          </a:p>
          <a:p>
            <a:pPr marL="0" indent="0" algn="ctr" eaLnBrk="1" hangingPunct="1">
              <a:buNone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В.И. Ленина</a:t>
            </a:r>
            <a:endParaRPr lang="ru-RU" altLang="ru-RU" sz="3600" dirty="0" smtClean="0">
              <a:latin typeface="Calibri" panose="020F0502020204030204" pitchFamily="34" charset="0"/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t="3757" r="1274" b="2406"/>
          <a:stretch>
            <a:fillRect/>
          </a:stretch>
        </p:blipFill>
        <p:spPr bwMode="auto">
          <a:xfrm rot="558377">
            <a:off x="5854694" y="1247670"/>
            <a:ext cx="2778174" cy="45126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8965">
            <a:off x="480558" y="4162095"/>
            <a:ext cx="2438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467544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4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Торжественное обещание пионера Советского Союза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766003" y="1815647"/>
            <a:ext cx="5314950" cy="535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 вступая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ряды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Всесоюзной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пионерской организации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Владимира Ильича Ленина, перед лицом своих товарищей торжественно обещаю: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горячо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свою родину,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учиться и бороться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завещал великий Ленин,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коммунистическая партия, всегда выполнять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пионеров </a:t>
            </a:r>
            <a:r>
              <a:rPr lang="ru-RU" altLang="ru-RU" sz="2400" b="1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Советского </a:t>
            </a:r>
            <a:r>
              <a:rPr lang="ru-RU" altLang="ru-RU" sz="2400" b="1" dirty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</a:t>
            </a:r>
          </a:p>
        </p:txBody>
      </p:sp>
      <p:pic>
        <p:nvPicPr>
          <p:cNvPr id="15364" name="Рисунок 5" descr="http://www.500ru.ru/skoly/sk-102-3/Scan10222-1280+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6866">
            <a:off x="228600" y="1905000"/>
            <a:ext cx="3448050" cy="3448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635896" y="332656"/>
            <a:ext cx="5383088" cy="3776464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пионеров была своя форма.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spcBef>
                <a:spcPts val="0"/>
              </a:spcBef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состояла 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обязательного ношения 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 пионерского галстука </a:t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пионерского значка.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Рисунок 5" descr="Пионер — всем ребятам пример. Архивные фото «славных лет»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4"/>
          <a:stretch/>
        </p:blipFill>
        <p:spPr bwMode="auto">
          <a:xfrm rot="21431283">
            <a:off x="260902" y="72722"/>
            <a:ext cx="3048000" cy="3392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308">
            <a:off x="4926625" y="3441453"/>
            <a:ext cx="3907704" cy="3112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683568" y="3861048"/>
            <a:ext cx="3960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были одеты </a:t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белую пионерскую рубашку, </a:t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синие брюки для мальчиков </a:t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синюю юбку для девочек.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6" y="332656"/>
            <a:ext cx="428625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6"/>
          <p:cNvSpPr>
            <a:spLocks noGrp="1" noChangeArrowheads="1"/>
          </p:cNvSpPr>
          <p:nvPr>
            <p:ph idx="1"/>
          </p:nvPr>
        </p:nvSpPr>
        <p:spPr>
          <a:xfrm>
            <a:off x="4398506" y="346472"/>
            <a:ext cx="4648200" cy="5253960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предан Родине, </a:t>
            </a:r>
            <a:b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партии, коммунизму.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готовится </a:t>
            </a:r>
            <a:b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комсомольцем.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равняется </a:t>
            </a:r>
            <a:b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героев борьбы и труда.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чтит память погибших борцов и готовится стать защитником Отечества. 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- лучший в учебе, </a:t>
            </a:r>
            <a:b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труде и спорте.</a:t>
            </a:r>
          </a:p>
          <a:p>
            <a:pPr marL="0" indent="0"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alt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Пионер - честный и верный товарищ, </a:t>
            </a:r>
            <a:b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смело стоящий за правду.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4355976" y="804067"/>
            <a:ext cx="4605323" cy="59046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век - век перемен: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изменилось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общественном движении, но и во всей стране. Конечно, перемены затронули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– самое лучшее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организаций прошлых лет переняли современные детские движения.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движения сейчас находят новое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вспоминают старое,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возрождают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забытые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напоминают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важных датах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развития нашей страны. 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434025">
            <a:off x="318593" y="351383"/>
            <a:ext cx="3829479" cy="28721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434025">
            <a:off x="318594" y="3735759"/>
            <a:ext cx="3829478" cy="28721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6632"/>
            <a:ext cx="9433048" cy="3816424"/>
          </a:xfrm>
        </p:spPr>
        <p:txBody>
          <a:bodyPr>
            <a:noAutofit/>
          </a:bodyPr>
          <a:lstStyle/>
          <a:p>
            <a:pPr algn="ctr"/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предположение о том, что и в советское время,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школах детские организации играют важную роль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 подрастающего поколения подтвердилось.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решены в полном объёме, цель достигнута –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 какие детские организации были в советских школах,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существуют сейчас. </a:t>
            </a:r>
          </a:p>
          <a:p>
            <a:pPr algn="ctr"/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себя я ответил на все интересующие меня вопросы.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продолжу быть активным участником «Орлят России».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хочу, чтобы все дети, вступали в ряды «Орлят»!</a:t>
            </a:r>
          </a:p>
          <a:p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Выполненная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мною исследовательская работа </a:t>
            </a:r>
            <a:b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будет интересна детям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может быть использована </a:t>
            </a: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для </a:t>
            </a:r>
            <a:r>
              <a:rPr lang="ru-RU" sz="2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на классных часах.</a:t>
            </a:r>
          </a:p>
          <a:p>
            <a:pPr algn="ctr"/>
            <a:endParaRPr lang="ru-RU" sz="21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sun9-79.userapi.com/impg/ff_40zsj0oz3iBhDBjeR-Hc4fhMjBpYIT_5eZg/hgmjHmKBzRg.jpg?size=1280x960&amp;quality=95&amp;sign=d58133e27a4ebb7174f5a9bb9628a7b6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" t="4671" r="5327" b="3524"/>
          <a:stretch/>
        </p:blipFill>
        <p:spPr bwMode="auto">
          <a:xfrm rot="253416">
            <a:off x="5078285" y="4519493"/>
            <a:ext cx="2780564" cy="2118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https://sun9-40.userapi.com/impg/qpsu51SbkJdNvgX67n63VwpOuq6qfhLeBeqYSA/GRNmL61813A.jpg?size=1280x960&amp;quality=95&amp;sign=786bd1c7feaaa59f678ed9e6d090aeab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0" r="19180" b="12892"/>
          <a:stretch/>
        </p:blipFill>
        <p:spPr bwMode="auto">
          <a:xfrm rot="21437606">
            <a:off x="1382068" y="4418259"/>
            <a:ext cx="3161844" cy="2210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Объект 2"/>
          <p:cNvSpPr>
            <a:spLocks noGrp="1"/>
          </p:cNvSpPr>
          <p:nvPr>
            <p:ph idx="1"/>
          </p:nvPr>
        </p:nvSpPr>
        <p:spPr>
          <a:xfrm>
            <a:off x="1043608" y="764704"/>
            <a:ext cx="7776864" cy="5394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Список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использованных источников и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Семенов, Г. Как создать детское общественное объединение [Текст] / Г. Семенов // Воспитание школьников. – 2004. – № 5. С. 30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и молодёжные организации СССР в 1920-1980 гг. [Электронный ресурс] Режим доступа: 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https://nsportal.ru/ap/library/drugoe/2011/07/16/detskie-i-molodyozhnye-organizatsii-sssr-v-1920-1980-gg</a:t>
            </a:r>
            <a:endPara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февраля. Декрет СНК об учреждении Совета защиты детей. [Электронный ресурс] Режим доступа: 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http://docs.historyrussia.org/ru/nodes/10264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«Детское движение в СССР», 1991г.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«Детские общественные организации». [Электронный ресурс] Режим доступа: </a:t>
            </a:r>
            <a:r>
              <a:rPr lang="en-US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sosh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4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jelnilimsk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gosuslugi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pedagogam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sotrudnikam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vospitatelnaya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rabota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vserossiyskie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molodezhnye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detskie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obschestvennye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sz="15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organizatsii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движении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Всероссийское детско-юношеское военно-патриотическое движение «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[Электронный ресурс] Режим доступа: 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yunarmy.ru/history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ВЛКСМ и Всесоюзной пионерской Организации имени </a:t>
            </a:r>
            <a:r>
              <a:rPr lang="ru-RU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В.И.Ленина</a:t>
            </a: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1983г.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 Д.И., «Штрихи к портрету пионера 90-х годов и его организации», 1994г.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«Детское движение», Словарь-Справочник, 1998г.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из музея МОУ «Верхневолжская СОШ»</a:t>
            </a:r>
          </a:p>
          <a:p>
            <a:endParaRPr lang="ru-RU" alt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64344"/>
            <a:ext cx="8138865" cy="13208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 начинается с детства» …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268760"/>
            <a:ext cx="7031001" cy="34563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работы состоит в том, что сегодня детские организации самые разные, их - тысячи, и работают они по разным программам. Но есть то, что всех их объединяет - организации, из которых вышли наши мамы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бабушки, отцы и деды, их богатейший опыт,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традиции и находки. 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96064"/>
            <a:ext cx="4733094" cy="266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5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1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altLang="ru-RU" sz="2000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99592" y="691908"/>
            <a:ext cx="7787208" cy="23111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предполагаю, что и в советское время, и современных школах детские организации играют важную роль в воспитании подрастающего поколения.</a:t>
            </a:r>
          </a:p>
          <a:p>
            <a:pPr algn="ctr">
              <a:buNone/>
            </a:pPr>
            <a:endParaRPr lang="ru-RU" alt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331640" y="3645024"/>
            <a:ext cx="763455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детских организациях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советских и современных школах.</a:t>
            </a:r>
          </a:p>
          <a:p>
            <a:pPr marL="0" indent="0" algn="ctr">
              <a:buNone/>
            </a:pPr>
            <a:r>
              <a:rPr lang="ru-RU" altLang="ru-RU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b="1" dirty="0" smtClean="0">
              <a:solidFill>
                <a:srgbClr val="002B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94" y="4581128"/>
            <a:ext cx="3602106" cy="2111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7272808" cy="201696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этой цели я поставил перед собой следующие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50187"/>
            <a:ext cx="4139952" cy="2343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72816"/>
            <a:ext cx="7272808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Изучить материалы о детских организациях в советских школах. 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Узнать, какие детские движения существуют в современной школе. 	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Представить результаты исследования и собранной информации в виде презентации. 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2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5410200" cy="30480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2021 году по инициативе Министра Просвещения</a:t>
            </a:r>
          </a:p>
          <a:p>
            <a:pPr marL="0" indent="0" algn="ctr">
              <a:spcBef>
                <a:spcPts val="0"/>
              </a:spcBef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Сергея Кравцова</a:t>
            </a:r>
          </a:p>
          <a:p>
            <a:pPr marL="0" indent="0" algn="ctr">
              <a:spcBef>
                <a:spcPts val="0"/>
              </a:spcBef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создан масштабный Всероссийский проект </a:t>
            </a:r>
          </a:p>
          <a:p>
            <a:pPr marL="0" indent="0" algn="ctr">
              <a:spcBef>
                <a:spcPts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«Орлята России»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800" dirty="0" smtClean="0">
                <a:solidFill>
                  <a:srgbClr val="87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87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57788">
            <a:off x="6154988" y="398753"/>
            <a:ext cx="2579879" cy="3146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341524">
            <a:off x="1393756" y="3756930"/>
            <a:ext cx="4210334" cy="2664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7" t="26077" r="2147"/>
          <a:stretch/>
        </p:blipFill>
        <p:spPr>
          <a:xfrm rot="21135285">
            <a:off x="469583" y="3475795"/>
            <a:ext cx="3955156" cy="2985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270800" y="923400"/>
            <a:ext cx="8586419" cy="2193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линейке, в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года, наш директор,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Романова Светлана Константиновна, сообщила, прекрасную новость о том,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нам предлагают вступить в Российское Движение Школьников, а именно участвовать в  программе развития социальной активности обучающихся начальных классов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«Орлята России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20 сентября 2023 года состоялось наше торжественное посвящение в «Орлята».</a:t>
            </a:r>
            <a:endParaRPr lang="ru-RU" altLang="ru-RU" sz="2400" b="1" dirty="0" smtClean="0">
              <a:solidFill>
                <a:srgbClr val="002B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427">
            <a:off x="4722134" y="3491741"/>
            <a:ext cx="4048930" cy="30013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3347864" y="330079"/>
            <a:ext cx="5410200" cy="304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январе 2016 года по инициативе главы Минобороны РФ </a:t>
            </a:r>
          </a:p>
          <a:p>
            <a:pPr marL="0" indent="0" algn="ctr">
              <a:buFontTx/>
              <a:buNone/>
            </a:pP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Сергея Шойгу </a:t>
            </a:r>
          </a:p>
          <a:p>
            <a:pPr marL="0" indent="0" algn="ctr"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создано Всероссийское военно-патриотическое движение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>
              <a:buFontTx/>
              <a:buNone/>
            </a:pPr>
            <a:r>
              <a:rPr lang="ru-RU" altLang="ru-RU" sz="2800" dirty="0" smtClean="0">
                <a:solidFill>
                  <a:srgbClr val="87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8748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Рисунок 3" descr="Сергей Кужугетович Шойг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788">
            <a:off x="471777" y="162877"/>
            <a:ext cx="2574457" cy="3382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Рисунок 3" descr="http://www.krgadm.ru/upload/medialibrary/8e2/IMG_6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1524">
            <a:off x="3886977" y="3394123"/>
            <a:ext cx="4418852" cy="3093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3424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2018" y="260648"/>
            <a:ext cx="46144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почти 2 года я ношу гордое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«Орлёнок».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время произошло много замечательных событий.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стало интересно, а какие были детские организации раньше в школах?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293095"/>
            <a:ext cx="47525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за информацией я обратился к источникам. </a:t>
            </a:r>
            <a: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узнал, </a:t>
            </a:r>
            <a: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них – </a:t>
            </a:r>
            <a:r>
              <a:rPr lang="ru-RU" sz="2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октябрята.</a:t>
            </a:r>
          </a:p>
          <a:p>
            <a:endParaRPr lang="ru-RU" sz="2400" dirty="0"/>
          </a:p>
        </p:txBody>
      </p:sp>
      <p:pic>
        <p:nvPicPr>
          <p:cNvPr id="7170" name="Picture 2" descr="https://sun9-3.userapi.com/impg/D6eC-ytFuo_4l6EisYzMBw5i8kaK61WzfViwqg/PTf_FbeJxVU.jpg?size=1280x960&amp;quality=95&amp;sign=7c14ee7aadd875a587dac38a780bca06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7" t="20805" r="11267"/>
          <a:stretch/>
        </p:blipFill>
        <p:spPr bwMode="auto">
          <a:xfrm rot="21429164">
            <a:off x="395536" y="260648"/>
            <a:ext cx="3744416" cy="3594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4" name="Picture 6" descr="https://a.d-cd.net/c035569s-1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75254"/>
            <a:ext cx="2574675" cy="2574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32656"/>
            <a:ext cx="6589199" cy="128089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Октябрята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>
          <a:xfrm>
            <a:off x="1187624" y="1412776"/>
            <a:ext cx="4608511" cy="432048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октябрята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возник в 1923 - 24 гг.,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Москве стали возникать первые </a:t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октябрят, </a:t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которые </a:t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принимались дети 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ровесники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Октябрьской революции 1917 года.</a:t>
            </a:r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2442">
            <a:off x="5592204" y="1552241"/>
            <a:ext cx="3265023" cy="4218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2449</TotalTime>
  <Words>429</Words>
  <Application>Microsoft Office PowerPoint</Application>
  <PresentationFormat>Экран (4:3)</PresentationFormat>
  <Paragraphs>73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«Детские организации  в советских и современных школах» </vt:lpstr>
      <vt:lpstr>«Все начинается с детства» … </vt:lpstr>
      <vt:lpstr>                     </vt:lpstr>
      <vt:lpstr>Для достижения этой цели я поставил перед собой следующие задачи: </vt:lpstr>
      <vt:lpstr>Презентация PowerPoint</vt:lpstr>
      <vt:lpstr> На линейке, в  сентябре 2023 года, наш директор,  Романова Светлана Константиновна, сообщила, прекрасную новость о том, что нам предлагают вступить в Российское Движение Школьников, а именно участвовать в  программе развития социальной активности обучающихся начальных классов «Орлята России».  И 20 сентября 2023 года состоялось наше торжественное посвящение в «Орлята».</vt:lpstr>
      <vt:lpstr>Презентация PowerPoint</vt:lpstr>
      <vt:lpstr>Презентация PowerPoint</vt:lpstr>
      <vt:lpstr>Октябрята</vt:lpstr>
      <vt:lpstr>Пионеры</vt:lpstr>
      <vt:lpstr>Презентация PowerPoint</vt:lpstr>
      <vt:lpstr>Презентация PowerPoint</vt:lpstr>
      <vt:lpstr>Презентация PowerPoint</vt:lpstr>
      <vt:lpstr>XXI век - век перемен:  многое изменилось  в последние годы не только  в детском общественном движении, но и во всей стране. Конечно, перемены затронули  не все – самое лучшее  из детских организаций прошлых лет переняли современные детские движения.  Современные детские движения сейчас находят новое  и вспоминают старое,  они возрождают  забытые традиции,  напоминают о важных датах  в истории развития нашей страны. 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Стационар</dc:creator>
  <cp:lastModifiedBy>HP</cp:lastModifiedBy>
  <cp:revision>189</cp:revision>
  <cp:lastPrinted>1601-01-01T00:00:00Z</cp:lastPrinted>
  <dcterms:created xsi:type="dcterms:W3CDTF">2011-04-10T17:49:06Z</dcterms:created>
  <dcterms:modified xsi:type="dcterms:W3CDTF">2025-06-23T09:30:02Z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