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952E17D-5FA1-4FFC-820E-740DB0A1B963}" type="datetimeFigureOut">
              <a:rPr lang="ru-RU" smtClean="0"/>
              <a:pPr/>
              <a:t>07.05.2018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1230ED7-3ECB-4E51-A76A-E6E4B2E718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#!/yandsearch?stype=image&amp;lr=11311&amp;noreask=1&amp;source=psearch&amp;text=%D0%B0%D0%BD%D0%B8%D0%BC%D0%B0%D1%86%D0%B8%D0%B8%20%D1%82%D1%80%D0%BE%D0%B5%20%D0%B8%D0%B7%20%D0%BF%D1%80%D0%BE%D1%81%D1%82%D0%BE%D0%BA%D0%B2%D0%B0%D1%88%D0%B8%D0%BD%D0%B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5885" y="1089318"/>
            <a:ext cx="6662401" cy="2123658"/>
          </a:xfrm>
          <a:prstGeom prst="rect">
            <a:avLst/>
          </a:prstGeom>
          <a:noFill/>
          <a:scene3d>
            <a:camera prst="isometricOffAxis1Right"/>
            <a:lightRig rig="flat" dir="tl">
              <a:rot lat="0" lon="0" rev="6600000"/>
            </a:lightRig>
          </a:scene3d>
          <a:sp3d>
            <a:bevelT prst="angle"/>
          </a:sp3d>
        </p:spPr>
        <p:txBody>
          <a:bodyPr wrap="non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Звонкие и глухие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согласные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7097" y="2894354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6030674" y="5664418"/>
            <a:ext cx="2844494" cy="980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Правописание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звонких и глухих согласных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253388" y="5664418"/>
            <a:ext cx="2833859" cy="980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Пары согласных по глухости - звонкости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3020334"/>
            <a:ext cx="2378045" cy="271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907704" y="3212976"/>
            <a:ext cx="1336660" cy="132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92614" y="188640"/>
            <a:ext cx="47516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Разработала Иванова Марина Игоревна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4454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96" y="945663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064" y="2780069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3254234"/>
            <a:ext cx="2800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Заво</a:t>
            </a:r>
            <a:r>
              <a:rPr lang="ru-RU" sz="54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497" y="51368"/>
            <a:ext cx="82060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Под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бери проверочное слово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46981" y="5445224"/>
            <a:ext cx="2393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заводы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5450465"/>
            <a:ext cx="32864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заводской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Управляющая кнопка: настраиваемая 12">
            <a:hlinkClick r:id="" action="ppaction://hlinkshowjump?jump=nextslide" highlightClick="1"/>
          </p:cNvPr>
          <p:cNvSpPr/>
          <p:nvPr/>
        </p:nvSpPr>
        <p:spPr>
          <a:xfrm>
            <a:off x="6660232" y="5912130"/>
            <a:ext cx="1558285" cy="461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15811" y="1599947"/>
            <a:ext cx="5934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12325" y="1701935"/>
            <a:ext cx="5084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885" y="1668438"/>
            <a:ext cx="1342770" cy="121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2377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17919E-6 L 0.33177 -0.308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0" y="-15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0.00816 0.24815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1240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2" grpId="0"/>
      <p:bldP spid="12" grpId="1"/>
      <p:bldP spid="12" grpId="2"/>
      <p:bldP spid="13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4737" y="1026335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879" y="2780068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4516" y="3254234"/>
            <a:ext cx="4540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Безрука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__ка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966" y="188640"/>
            <a:ext cx="8714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 проверочное слово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35999" y="5496880"/>
            <a:ext cx="22637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рукава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59293" y="5465147"/>
            <a:ext cx="1915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рукав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6588224" y="5926812"/>
            <a:ext cx="1558285" cy="461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24037" y="1561737"/>
            <a:ext cx="5533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39111" y="1556792"/>
            <a:ext cx="6238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2633" y="1678774"/>
            <a:ext cx="1336660" cy="132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8817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01527 -0.3268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00186 L -0.329 0.2537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1259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2" grpId="0"/>
      <p:bldP spid="12" grpId="1"/>
      <p:bldP spid="12" grpId="2"/>
      <p:bldP spid="11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95" y="1207002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879" y="2780068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268" y="3254234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Моро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__-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966" y="188640"/>
            <a:ext cx="8714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 проверочное слово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06156" y="5496880"/>
            <a:ext cx="2523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морозы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5883" y="5465147"/>
            <a:ext cx="3422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заморозки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7249" y="1495953"/>
            <a:ext cx="5245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6642992" y="5780867"/>
            <a:ext cx="1558285" cy="461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75343" y="1498122"/>
            <a:ext cx="5277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212" y="1700808"/>
            <a:ext cx="1326426" cy="116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951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08611 -0.3268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L 0.06527 0.2497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4" y="1247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2" grpId="0"/>
      <p:bldP spid="12" grpId="1"/>
      <p:bldP spid="12" grpId="2"/>
      <p:bldP spid="9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95" y="1207002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72" y="2776942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4181" y="3254234"/>
            <a:ext cx="2907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Голу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__ь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966" y="188640"/>
            <a:ext cx="8714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 проверочное слово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9817" y="5498358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голубок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23695" y="5498358"/>
            <a:ext cx="2558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голубка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46491" y="1374422"/>
            <a:ext cx="61427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6732240" y="5729190"/>
            <a:ext cx="1558285" cy="461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82906" y="1374422"/>
            <a:ext cx="58541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168" y="1616559"/>
            <a:ext cx="1290471" cy="131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311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32152 -0.3164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6" y="-1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39775 0.2673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96" y="133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2" grpId="0"/>
      <p:bldP spid="12" grpId="1"/>
      <p:bldP spid="12" grpId="2"/>
      <p:bldP spid="9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95" y="1207002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472" y="2776942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17281" y="3254234"/>
            <a:ext cx="2741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</a:t>
            </a:r>
            <a:r>
              <a:rPr lang="ru-RU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966" y="188640"/>
            <a:ext cx="8714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Выбери проверочное слово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5630" y="5498358"/>
            <a:ext cx="3209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ноженька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03232" y="5498358"/>
            <a:ext cx="2199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ножки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5577" y="1374422"/>
            <a:ext cx="73610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6572987" y="5805264"/>
            <a:ext cx="1558285" cy="46166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Дальше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92335" y="1374422"/>
            <a:ext cx="76655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" y="1700809"/>
            <a:ext cx="1552213" cy="12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7638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34513 -0.3270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-1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44497 0.2673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57" y="133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2" grpId="0"/>
      <p:bldP spid="12" grpId="1"/>
      <p:bldP spid="12" grpId="2"/>
      <p:bldP spid="9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0395" y="1026335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371" y="2788332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9359" y="3250561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2217" y="0"/>
            <a:ext cx="77380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Вставь пропущенную букву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Picture 10" descr="http://galchonok86.www.nn.ru/users/foto/335703-2012-03-22-galchonok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318" y="1635008"/>
            <a:ext cx="1380346" cy="12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783248" y="659597"/>
            <a:ext cx="8385175" cy="939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Кликни по нужной букве в лапах Шарика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7976" y="1502350"/>
            <a:ext cx="5084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39655" y="1522248"/>
            <a:ext cx="7328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95077" y="3902781"/>
            <a:ext cx="3743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Переса__ка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50965" y="4016610"/>
            <a:ext cx="3538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Матрё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89113" y="1526423"/>
            <a:ext cx="7104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71494" y="1492254"/>
            <a:ext cx="5934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23139" y="4221088"/>
            <a:ext cx="3052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Берё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__ка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71449" y="1680619"/>
            <a:ext cx="5180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95077" y="1526423"/>
            <a:ext cx="5180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953405" y="4459330"/>
            <a:ext cx="2797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Тря__ка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10754" y="1317684"/>
            <a:ext cx="6671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429815" y="1434089"/>
            <a:ext cx="6351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152595" y="3429000"/>
            <a:ext cx="6212374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МОЛОДЦЫ !</a:t>
            </a:r>
            <a:endParaRPr lang="ru-RU" sz="4400" b="1" dirty="0"/>
          </a:p>
        </p:txBody>
      </p:sp>
      <p:sp>
        <p:nvSpPr>
          <p:cNvPr id="29" name="Управляющая кнопка: домой 28">
            <a:hlinkClick r:id="" action="ppaction://hlinkshowjump?jump=firstslide" highlightClick="1"/>
          </p:cNvPr>
          <p:cNvSpPr/>
          <p:nvPr/>
        </p:nvSpPr>
        <p:spPr>
          <a:xfrm>
            <a:off x="7380312" y="5805264"/>
            <a:ext cx="792088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910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L 0.2599 0.3581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1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0.25938 0.3856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69" y="1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L -0.17188 0.3939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4" y="1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22049 0.46482 " pathEditMode="relative" rAng="0" ptsTypes="AA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2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xit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7" grpId="2"/>
      <p:bldP spid="15" grpId="0"/>
      <p:bldP spid="19" grpId="0"/>
      <p:bldP spid="19" grpId="1"/>
      <p:bldP spid="20" grpId="0"/>
      <p:bldP spid="20" grpId="1"/>
      <p:bldP spid="20" grpId="2"/>
      <p:bldP spid="21" grpId="0"/>
      <p:bldP spid="21" grpId="1"/>
      <p:bldP spid="22" grpId="0"/>
      <p:bldP spid="22" grpId="1"/>
      <p:bldP spid="23" grpId="0"/>
      <p:bldP spid="23" grpId="1"/>
      <p:bldP spid="23" grpId="2"/>
      <p:bldP spid="24" grpId="0"/>
      <p:bldP spid="24" grpId="1"/>
      <p:bldP spid="24" grpId="2"/>
      <p:bldP spid="26" grpId="1"/>
      <p:bldP spid="26" grpId="2"/>
      <p:bldP spid="27" grpId="0"/>
      <p:bldP spid="27" grpId="1"/>
      <p:bldP spid="27" grpId="2"/>
      <p:bldP spid="28" grpId="0"/>
      <p:bldP spid="28" grpId="1"/>
      <p:bldP spid="28" grpId="2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6709" y="260648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Ссылки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493" y="1582341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u="sng" dirty="0">
                <a:hlinkClick r:id="rId2"/>
              </a:rPr>
              <a:t>http://images.yandex.ru/#!/yandsearch?stype=image&amp;lr=11311&amp;noreask=1&amp;source=psearch&amp;text=%</a:t>
            </a:r>
            <a:r>
              <a:rPr lang="ru-RU" u="sng" dirty="0" smtClean="0">
                <a:hlinkClick r:id="rId2"/>
              </a:rPr>
              <a:t>D0%B0%D0%BD%D0%B8%D0%BC%D0%B0%D1%86%D0%B8%D0%B8%20%D1%82%D1%80%D0%BE%D0%B5%20%D0%B8%D0%B7%20%D0%BF%D1%80%D0%BE%D1%81%D1%82%D0%BE%D0%BA%D0%B2%D0%B0%D1%88%D0%B8%D0%BD%D0%BE</a:t>
            </a:r>
            <a:endParaRPr lang="ru-RU" u="sng" dirty="0" smtClean="0"/>
          </a:p>
          <a:p>
            <a:pPr fontAlgn="base"/>
            <a:endParaRPr lang="ru-RU" dirty="0"/>
          </a:p>
          <a:p>
            <a:r>
              <a:rPr lang="ru-RU" dirty="0"/>
              <a:t>http://images.yandex.ru/#!/yandsearch?text=анимации галчонок трое из </a:t>
            </a:r>
            <a:r>
              <a:rPr lang="ru-RU" dirty="0" smtClean="0"/>
              <a:t>простоквашино&amp;pos=2&amp;rpt=simage&amp;img_url=http%3A%2F%2Fimg.aucland.ru%2Fmarket-photos%2F347%2F4a24e352f6uSmwbK.jpg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041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10" y="1945922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819601" y="188640"/>
            <a:ext cx="60981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106062" y="4288963"/>
            <a:ext cx="1030801" cy="117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1799029" y="5869777"/>
            <a:ext cx="5565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40676" y="5675919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557651" y="5909757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06037" y="5869777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65278" y="5578973"/>
            <a:ext cx="405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31393" y="5021998"/>
            <a:ext cx="529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116051" y="5714965"/>
            <a:ext cx="5084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66894" y="5161891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95674" y="5869777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59789" y="5370433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25405" y="5883014"/>
            <a:ext cx="4732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232077" y="3068307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3638580" y="4320161"/>
            <a:ext cx="2448272" cy="87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Продолжить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323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L 0.12622 -0.36389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1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6" presetClass="emph" presetSubtype="0" repeatCount="indefinite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1" y="1962334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458856" y="116632"/>
            <a:ext cx="60981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919" y="867578"/>
            <a:ext cx="1133159" cy="130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7321895" y="3091575"/>
            <a:ext cx="5565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8661" y="5894105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95591" y="6020512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25915" y="5974260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87434" y="6026757"/>
            <a:ext cx="405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30935" y="5361022"/>
            <a:ext cx="529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63448" y="5338680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95674" y="5869777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301780" y="5960053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225405" y="5883014"/>
            <a:ext cx="4732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3590534" y="4377239"/>
            <a:ext cx="2345827" cy="650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Продолжить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96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85185E-6 L 0.00121 -0.4206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8" grpId="0" animBg="1"/>
      <p:bldP spid="3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1" y="1962334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523727" y="83240"/>
            <a:ext cx="60981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9869" y="4160259"/>
            <a:ext cx="1023970" cy="117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38661" y="5894105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95591" y="6020512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25915" y="5974260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87434" y="6026757"/>
            <a:ext cx="405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30935" y="5361022"/>
            <a:ext cx="529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63448" y="5338680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95674" y="5869777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423803" y="3128081"/>
            <a:ext cx="4732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3590534" y="4377239"/>
            <a:ext cx="2345827" cy="650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Продолжить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0208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-0.13281 -0.4199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9" y="-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3" grpId="0"/>
      <p:bldP spid="34" grpId="0"/>
      <p:bldP spid="36" grpId="0"/>
      <p:bldP spid="38" grpId="0" animBg="1"/>
      <p:bldP spid="3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1" y="1962334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433638" y="97095"/>
            <a:ext cx="609814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178724" y="4149080"/>
            <a:ext cx="1135506" cy="1386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1006427" y="5808701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25714" y="5974260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54450" y="5974260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34214" y="3091068"/>
            <a:ext cx="529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63448" y="5338680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295674" y="5869777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3590534" y="4377239"/>
            <a:ext cx="2345827" cy="650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Продолжить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72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0.51962 -0.4016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72" y="-2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6" presetClass="emph" presetSubtype="0" repeatCount="15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1" grpId="0"/>
      <p:bldP spid="33" grpId="0"/>
      <p:bldP spid="34" grpId="0"/>
      <p:bldP spid="38" grpId="0" animBg="1"/>
      <p:bldP spid="3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1" y="1962334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433638" y="131560"/>
            <a:ext cx="6098144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3" y="4290503"/>
            <a:ext cx="1023970" cy="117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1309795" y="3212976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52150" y="5468924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624961" y="5869777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658761" y="5869777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3590534" y="4377239"/>
            <a:ext cx="2345827" cy="650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Продолжить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723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0.09479 -0.3969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0" y="-1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mph" presetSubtype="0" repeatCount="15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4" grpId="0"/>
      <p:bldP spid="38" grpId="0" animBg="1"/>
      <p:bldP spid="3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620177" y="1279018"/>
            <a:ext cx="8118917" cy="3098223"/>
            <a:chOff x="-112162" y="403294"/>
            <a:chExt cx="9404669" cy="3778544"/>
          </a:xfrm>
        </p:grpSpPr>
        <p:pic>
          <p:nvPicPr>
            <p:cNvPr id="7" name="Picture 8" descr="http://i01.fsimg.ru/6/tlog_box/1753/17538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8987"/>
              <a:ext cx="5238887" cy="3622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-112162" y="403294"/>
              <a:ext cx="2322271" cy="897112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Звонкие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988251" y="403294"/>
              <a:ext cx="2304256" cy="897111"/>
            </a:xfrm>
            <a:prstGeom prst="rect">
              <a:avLst/>
            </a:prstGeom>
            <a:blipFill>
              <a:blip r:embed="rId3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Глухие согласные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1" y="1962334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6814" y="201460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433638" y="144795"/>
            <a:ext cx="6098144" cy="12618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Подбери согласному пару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2" descr="http://fafka.ru/wp-content/uploads/2009/09/kot-matroskin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82771" y="4221088"/>
            <a:ext cx="1011456" cy="117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7338043" y="3212976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66236" y="5506233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8" name="Прямоугольник 37">
            <a:hlinkClick r:id="rId6" action="ppaction://hlinksldjump"/>
          </p:cNvPr>
          <p:cNvSpPr/>
          <p:nvPr/>
        </p:nvSpPr>
        <p:spPr>
          <a:xfrm>
            <a:off x="3590534" y="4377239"/>
            <a:ext cx="2345827" cy="650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Вывод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496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29167 -0.3333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6" presetClass="emph" presetSubtype="0" repeatCount="15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/>
      <p:bldP spid="38" grpId="0" animBg="1"/>
      <p:bldP spid="3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1300" y="1629993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749514" y="1344607"/>
            <a:ext cx="1989231" cy="7355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Глухие согласные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0868" y="2052186"/>
            <a:ext cx="2967186" cy="356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5808079" y="4115135"/>
            <a:ext cx="5565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808079" y="3078657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843346" y="2667359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63997" y="4603064"/>
            <a:ext cx="6447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08079" y="2240564"/>
            <a:ext cx="5084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808079" y="3547253"/>
            <a:ext cx="4732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2278" y="1330756"/>
            <a:ext cx="2004784" cy="73558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Звонкие согласные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278" y="2015225"/>
            <a:ext cx="2985762" cy="360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001081" y="3623304"/>
            <a:ext cx="405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14931" y="2610075"/>
            <a:ext cx="529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80815" y="4617484"/>
            <a:ext cx="6110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75433" y="3139475"/>
            <a:ext cx="43152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968219" y="4115135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974243" y="2157673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0" y="5841268"/>
            <a:ext cx="970468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47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L -0.00469 -0.22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1134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12448 0.00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3" y="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0.12934 0.006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8" y="30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1658 -0.0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9" y="-9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16718 0.000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6" grpId="0"/>
      <p:bldP spid="27" grpId="0"/>
      <p:bldP spid="28" grpId="0"/>
      <p:bldP spid="29" grpId="0"/>
      <p:bldP spid="32" grpId="0"/>
      <p:bldP spid="36" grpId="0"/>
      <p:bldP spid="8" grpId="0" animBg="1"/>
      <p:bldP spid="30" grpId="0"/>
      <p:bldP spid="31" grpId="0"/>
      <p:bldP spid="33" grpId="0"/>
      <p:bldP spid="34" grpId="0"/>
      <p:bldP spid="35" grpId="0"/>
      <p:bldP spid="37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i01.fsimg.ru/6/tlog_box/1753/17538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3754" y="1274179"/>
            <a:ext cx="4522657" cy="297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komfortkr.com.ua/published/publicdata/KLIMATKRDB/attachments/SC/products_pictures/fc8794bb077aebd96fcd55dbf445b4f7.image.750x509_en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2443"/>
            <a:ext cx="8640960" cy="407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рямоугольник 36"/>
          <p:cNvSpPr/>
          <p:nvPr/>
        </p:nvSpPr>
        <p:spPr>
          <a:xfrm>
            <a:off x="3116877" y="2157673"/>
            <a:ext cx="184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8313" y="3250561"/>
            <a:ext cx="68868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Чтобы не ошибиться в написании </a:t>
            </a:r>
          </a:p>
          <a:p>
            <a:pPr algn="ctr"/>
            <a:r>
              <a:rPr lang="ru-RU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парных звонких и глухих согласных, </a:t>
            </a:r>
          </a:p>
          <a:p>
            <a:pPr algn="ctr"/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ужно вспомнить правило!</a:t>
            </a:r>
            <a:endParaRPr lang="ru-RU" sz="3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7" y="5733256"/>
            <a:ext cx="20162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Правило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>
            <a:hlinkClick r:id="rId4" action="ppaction://hlinksldjump"/>
          </p:cNvPr>
          <p:cNvSpPr/>
          <p:nvPr/>
        </p:nvSpPr>
        <p:spPr>
          <a:xfrm>
            <a:off x="6372200" y="5733256"/>
            <a:ext cx="1977353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Начать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6384" y="3250561"/>
            <a:ext cx="6981398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Чтобы проверить правописание</a:t>
            </a:r>
          </a:p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арных звонких и глухих согласных,</a:t>
            </a:r>
          </a:p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ужно подобрать такое проверочное</a:t>
            </a:r>
          </a:p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лово, чтобы в нём после согласной </a:t>
            </a:r>
          </a:p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стояла </a:t>
            </a:r>
            <a:r>
              <a:rPr lang="ru-RU" sz="32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гласная</a:t>
            </a:r>
            <a:endParaRPr lang="ru-RU" sz="28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71558" y="5641793"/>
            <a:ext cx="21403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Зу</a:t>
            </a:r>
            <a:r>
              <a:rPr lang="ru-RU" sz="3200" b="1" u="sng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r>
              <a:rPr lang="ru-RU" sz="3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- зу</a:t>
            </a:r>
            <a:r>
              <a:rPr lang="ru-RU" sz="3200" b="1" u="sng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r>
              <a:rPr lang="ru-RU" sz="48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ы</a:t>
            </a:r>
            <a:endParaRPr lang="ru-RU" sz="48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10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00"/>
                            </p:stCondLst>
                            <p:childTnLst>
                              <p:par>
                                <p:cTn id="27" presetID="26" presetClass="emph" presetSubtype="0" repeatCount="3000" fill="remove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6" grpId="1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475</TotalTime>
  <Words>278</Words>
  <Application>Microsoft Office PowerPoint</Application>
  <PresentationFormat>Экран (4:3)</PresentationFormat>
  <Paragraphs>156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48</cp:revision>
  <dcterms:created xsi:type="dcterms:W3CDTF">2013-02-04T11:26:25Z</dcterms:created>
  <dcterms:modified xsi:type="dcterms:W3CDTF">2018-05-07T09:16:12Z</dcterms:modified>
</cp:coreProperties>
</file>