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9" r:id="rId1"/>
  </p:sldMasterIdLst>
  <p:notesMasterIdLst>
    <p:notesMasterId r:id="rId9"/>
  </p:notesMasterIdLst>
  <p:sldIdLst>
    <p:sldId id="256" r:id="rId2"/>
    <p:sldId id="268" r:id="rId3"/>
    <p:sldId id="269" r:id="rId4"/>
    <p:sldId id="271" r:id="rId5"/>
    <p:sldId id="258" r:id="rId6"/>
    <p:sldId id="261" r:id="rId7"/>
    <p:sldId id="272" r:id="rId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CE9DC"/>
    <a:srgbClr val="FDF0E7"/>
    <a:srgbClr val="FFFFFF"/>
    <a:srgbClr val="FEECFB"/>
    <a:srgbClr val="F8F9FA"/>
    <a:srgbClr val="EAEDEE"/>
    <a:srgbClr val="FDF3E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71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0C2B464-903E-45E6-B4F1-32F1D67AA06B}" type="datetimeFigureOut">
              <a:rPr lang="ru-RU" smtClean="0"/>
              <a:t>24.06.2025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0769433-5B4B-4807-BCBD-2A3183BAF9E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3875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769433-5B4B-4807-BCBD-2A3183BAF9E8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17724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676997-E136-4666-AEEA-29CF6259EC26}" type="datetimeFigureOut">
              <a:rPr lang="ru-RU" smtClean="0"/>
              <a:t>24.06.2025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F890F-B1B9-444F-8FE8-0C18E220AB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09097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676997-E136-4666-AEEA-29CF6259EC26}" type="datetimeFigureOut">
              <a:rPr lang="ru-RU" smtClean="0"/>
              <a:t>24.06.2025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F890F-B1B9-444F-8FE8-0C18E220AB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77635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676997-E136-4666-AEEA-29CF6259EC26}" type="datetimeFigureOut">
              <a:rPr lang="ru-RU" smtClean="0"/>
              <a:t>24.06.2025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F890F-B1B9-444F-8FE8-0C18E220AB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77198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676997-E136-4666-AEEA-29CF6259EC26}" type="datetimeFigureOut">
              <a:rPr lang="ru-RU" smtClean="0"/>
              <a:t>24.06.2025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F890F-B1B9-444F-8FE8-0C18E220AB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98942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676997-E136-4666-AEEA-29CF6259EC26}" type="datetimeFigureOut">
              <a:rPr lang="ru-RU" smtClean="0"/>
              <a:t>24.06.2025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F890F-B1B9-444F-8FE8-0C18E220AB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45870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676997-E136-4666-AEEA-29CF6259EC26}" type="datetimeFigureOut">
              <a:rPr lang="ru-RU" smtClean="0"/>
              <a:t>24.06.2025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F890F-B1B9-444F-8FE8-0C18E220AB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03575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676997-E136-4666-AEEA-29CF6259EC26}" type="datetimeFigureOut">
              <a:rPr lang="ru-RU" smtClean="0"/>
              <a:t>24.06.2025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F890F-B1B9-444F-8FE8-0C18E220AB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02379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676997-E136-4666-AEEA-29CF6259EC26}" type="datetimeFigureOut">
              <a:rPr lang="ru-RU" smtClean="0"/>
              <a:t>24.06.2025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F890F-B1B9-444F-8FE8-0C18E220AB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06929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676997-E136-4666-AEEA-29CF6259EC26}" type="datetimeFigureOut">
              <a:rPr lang="ru-RU" smtClean="0"/>
              <a:t>24.06.2025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F890F-B1B9-444F-8FE8-0C18E220AB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05049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676997-E136-4666-AEEA-29CF6259EC26}" type="datetimeFigureOut">
              <a:rPr lang="ru-RU" smtClean="0"/>
              <a:t>24.06.2025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F890F-B1B9-444F-8FE8-0C18E220AB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12013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676997-E136-4666-AEEA-29CF6259EC26}" type="datetimeFigureOut">
              <a:rPr lang="ru-RU" smtClean="0"/>
              <a:t>24.06.2025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F890F-B1B9-444F-8FE8-0C18E220AB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87531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676997-E136-4666-AEEA-29CF6259EC26}" type="datetimeFigureOut">
              <a:rPr lang="ru-RU" smtClean="0"/>
              <a:t>24.06.2025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7F890F-B1B9-444F-8FE8-0C18E220AB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8091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7" Type="http://schemas.openxmlformats.org/officeDocument/2006/relationships/image" Target="../media/image7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g"/><Relationship Id="rId5" Type="http://schemas.openxmlformats.org/officeDocument/2006/relationships/image" Target="../media/image5.JPG"/><Relationship Id="rId4" Type="http://schemas.openxmlformats.org/officeDocument/2006/relationships/image" Target="../media/image4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7" Type="http://schemas.openxmlformats.org/officeDocument/2006/relationships/image" Target="../media/image7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g"/><Relationship Id="rId5" Type="http://schemas.openxmlformats.org/officeDocument/2006/relationships/image" Target="../media/image5.JPG"/><Relationship Id="rId4" Type="http://schemas.openxmlformats.org/officeDocument/2006/relationships/image" Target="../media/image4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7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15.jpeg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14.jpg"/><Relationship Id="rId5" Type="http://schemas.openxmlformats.org/officeDocument/2006/relationships/image" Target="../media/image7.jpeg"/><Relationship Id="rId4" Type="http://schemas.openxmlformats.org/officeDocument/2006/relationships/image" Target="../media/image1.jpg"/><Relationship Id="rId9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004" y="147638"/>
            <a:ext cx="5200148" cy="2900362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617244" y="390605"/>
            <a:ext cx="5152293" cy="834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800" b="1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47737" y="305840"/>
            <a:ext cx="23756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 </a:t>
            </a:r>
          </a:p>
          <a:p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642439" y="455883"/>
            <a:ext cx="448148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СОЛЬФЕДЖИО</a:t>
            </a:r>
            <a:endParaRPr lang="ru-RU" sz="44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443129" y="3303359"/>
            <a:ext cx="1341949" cy="289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Теория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3193390" y="4077760"/>
            <a:ext cx="3801481" cy="5739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Интонационные упражнения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7145700" y="4770088"/>
            <a:ext cx="1729155" cy="3657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Сольфеджио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8862647" y="5555058"/>
            <a:ext cx="3146376" cy="3657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Слуховой анализ</a:t>
            </a: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6093" y="231750"/>
            <a:ext cx="3172404" cy="216819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5769537" y="2380029"/>
            <a:ext cx="562295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7030A0"/>
                </a:solidFill>
              </a:rPr>
              <a:t>Материалы для организации </a:t>
            </a:r>
          </a:p>
          <a:p>
            <a:pPr algn="ctr"/>
            <a:r>
              <a:rPr lang="ru-RU" b="1" dirty="0">
                <a:solidFill>
                  <a:srgbClr val="7030A0"/>
                </a:solidFill>
              </a:rPr>
              <a:t>с</a:t>
            </a:r>
            <a:r>
              <a:rPr lang="ru-RU" b="1" dirty="0" smtClean="0">
                <a:solidFill>
                  <a:srgbClr val="7030A0"/>
                </a:solidFill>
              </a:rPr>
              <a:t>амостоятельной </a:t>
            </a:r>
            <a:r>
              <a:rPr lang="ru-RU" b="1" dirty="0" smtClean="0">
                <a:solidFill>
                  <a:srgbClr val="7030A0"/>
                </a:solidFill>
              </a:rPr>
              <a:t>работы </a:t>
            </a:r>
            <a:r>
              <a:rPr lang="ru-RU" b="1" dirty="0" smtClean="0">
                <a:solidFill>
                  <a:srgbClr val="7030A0"/>
                </a:solidFill>
              </a:rPr>
              <a:t>учащихся 4  (8) класса ДПОП</a:t>
            </a:r>
          </a:p>
          <a:p>
            <a:pPr algn="ctr"/>
            <a:r>
              <a:rPr lang="ru-RU" b="1" dirty="0">
                <a:solidFill>
                  <a:srgbClr val="7030A0"/>
                </a:solidFill>
              </a:rPr>
              <a:t>п</a:t>
            </a:r>
            <a:r>
              <a:rPr lang="ru-RU" b="1" dirty="0" smtClean="0">
                <a:solidFill>
                  <a:srgbClr val="7030A0"/>
                </a:solidFill>
              </a:rPr>
              <a:t>о разделам:</a:t>
            </a:r>
            <a:endParaRPr lang="ru-RU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3478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564645">
            <a:off x="1114898" y="1279373"/>
            <a:ext cx="3960735" cy="88273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90" y="49678"/>
            <a:ext cx="1890896" cy="105463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8069" y="85457"/>
            <a:ext cx="2005734" cy="111869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298263" y="185005"/>
            <a:ext cx="1341949" cy="289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Теория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0164508" y="153501"/>
            <a:ext cx="1939295" cy="5739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Интонационные упражнения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36094">
            <a:off x="693916" y="4466085"/>
            <a:ext cx="4478568" cy="115588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882981">
            <a:off x="6548855" y="4304200"/>
            <a:ext cx="4508435" cy="96429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12" name="Облако 11"/>
          <p:cNvSpPr/>
          <p:nvPr/>
        </p:nvSpPr>
        <p:spPr>
          <a:xfrm>
            <a:off x="8671605" y="5477530"/>
            <a:ext cx="2852928" cy="1209526"/>
          </a:xfrm>
          <a:prstGeom prst="cloud">
            <a:avLst/>
          </a:prstGeom>
          <a:solidFill>
            <a:schemeClr val="accent1">
              <a:alpha val="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rgbClr val="C00000"/>
                </a:solidFill>
              </a:rPr>
              <a:t>Ответ присылай на проверку.</a:t>
            </a:r>
          </a:p>
        </p:txBody>
      </p:sp>
      <p:sp>
        <p:nvSpPr>
          <p:cNvPr id="13" name="Пятно 2 12"/>
          <p:cNvSpPr/>
          <p:nvPr/>
        </p:nvSpPr>
        <p:spPr>
          <a:xfrm>
            <a:off x="512637" y="1616764"/>
            <a:ext cx="882697" cy="508088"/>
          </a:xfrm>
          <a:prstGeom prst="irregularSeal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</a:t>
            </a:r>
            <a:endParaRPr lang="ru-RU" dirty="0"/>
          </a:p>
        </p:txBody>
      </p:sp>
      <p:sp>
        <p:nvSpPr>
          <p:cNvPr id="15" name="Пятно 2 14"/>
          <p:cNvSpPr/>
          <p:nvPr/>
        </p:nvSpPr>
        <p:spPr>
          <a:xfrm>
            <a:off x="6081612" y="5223486"/>
            <a:ext cx="882697" cy="508088"/>
          </a:xfrm>
          <a:prstGeom prst="irregularSeal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4</a:t>
            </a:r>
            <a:endParaRPr lang="ru-RU" dirty="0"/>
          </a:p>
        </p:txBody>
      </p:sp>
      <p:sp>
        <p:nvSpPr>
          <p:cNvPr id="16" name="Пятно 2 15"/>
          <p:cNvSpPr/>
          <p:nvPr/>
        </p:nvSpPr>
        <p:spPr>
          <a:xfrm>
            <a:off x="396851" y="3307942"/>
            <a:ext cx="882697" cy="508088"/>
          </a:xfrm>
          <a:prstGeom prst="irregularSeal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2</a:t>
            </a:r>
            <a:endParaRPr lang="ru-RU" dirty="0"/>
          </a:p>
        </p:txBody>
      </p:sp>
      <p:sp>
        <p:nvSpPr>
          <p:cNvPr id="14" name="Вертикальный свиток 13"/>
          <p:cNvSpPr/>
          <p:nvPr/>
        </p:nvSpPr>
        <p:spPr>
          <a:xfrm>
            <a:off x="3572699" y="2034176"/>
            <a:ext cx="3544520" cy="2845822"/>
          </a:xfrm>
          <a:prstGeom prst="vertic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Звукоряды каких гамм </a:t>
            </a:r>
          </a:p>
          <a:p>
            <a:pPr algn="ctr"/>
            <a:r>
              <a:rPr lang="ru-RU" dirty="0"/>
              <a:t>р</a:t>
            </a:r>
            <a:r>
              <a:rPr lang="ru-RU" dirty="0" smtClean="0"/>
              <a:t>асположены  вокруг?</a:t>
            </a:r>
          </a:p>
          <a:p>
            <a:pPr algn="ctr"/>
            <a:r>
              <a:rPr lang="ru-RU" dirty="0" smtClean="0"/>
              <a:t>1-</a:t>
            </a:r>
          </a:p>
          <a:p>
            <a:pPr algn="ctr"/>
            <a:r>
              <a:rPr lang="ru-RU" dirty="0" smtClean="0"/>
              <a:t>2-</a:t>
            </a:r>
          </a:p>
          <a:p>
            <a:pPr algn="ctr"/>
            <a:r>
              <a:rPr lang="ru-RU" dirty="0" smtClean="0"/>
              <a:t>3-</a:t>
            </a:r>
          </a:p>
          <a:p>
            <a:pPr algn="ctr"/>
            <a:r>
              <a:rPr lang="ru-RU" dirty="0" smtClean="0"/>
              <a:t>4-</a:t>
            </a:r>
          </a:p>
          <a:p>
            <a:pPr algn="ctr"/>
            <a:r>
              <a:rPr lang="ru-RU" dirty="0" smtClean="0"/>
              <a:t>Что их объединяет?</a:t>
            </a:r>
            <a:endParaRPr lang="ru-RU" dirty="0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32604">
            <a:off x="6563273" y="1413032"/>
            <a:ext cx="4271700" cy="109099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17" name="Пятно 2 16"/>
          <p:cNvSpPr/>
          <p:nvPr/>
        </p:nvSpPr>
        <p:spPr>
          <a:xfrm>
            <a:off x="6261273" y="654298"/>
            <a:ext cx="882697" cy="508088"/>
          </a:xfrm>
          <a:prstGeom prst="irregularSeal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3</a:t>
            </a:r>
            <a:endParaRPr lang="ru-RU" dirty="0"/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8849" y="2637363"/>
            <a:ext cx="859105" cy="13411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5297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564645">
            <a:off x="1114898" y="1279373"/>
            <a:ext cx="3960735" cy="88273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90" y="49678"/>
            <a:ext cx="1890896" cy="105463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8069" y="85457"/>
            <a:ext cx="2005734" cy="111869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298263" y="185005"/>
            <a:ext cx="1341949" cy="289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Теория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0164508" y="153501"/>
            <a:ext cx="1939295" cy="5739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Интонационные упражнения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36094">
            <a:off x="693916" y="4466085"/>
            <a:ext cx="4478568" cy="115588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882981">
            <a:off x="6548855" y="4304200"/>
            <a:ext cx="4508435" cy="96429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12" name="Облако 11"/>
          <p:cNvSpPr/>
          <p:nvPr/>
        </p:nvSpPr>
        <p:spPr>
          <a:xfrm>
            <a:off x="8671605" y="5477530"/>
            <a:ext cx="2852928" cy="1209526"/>
          </a:xfrm>
          <a:prstGeom prst="cloud">
            <a:avLst/>
          </a:prstGeom>
          <a:solidFill>
            <a:schemeClr val="accent1">
              <a:alpha val="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rgbClr val="C00000"/>
                </a:solidFill>
              </a:rPr>
              <a:t>Ответ присылай на проверку.</a:t>
            </a:r>
          </a:p>
        </p:txBody>
      </p:sp>
      <p:sp>
        <p:nvSpPr>
          <p:cNvPr id="13" name="Пятно 2 12"/>
          <p:cNvSpPr/>
          <p:nvPr/>
        </p:nvSpPr>
        <p:spPr>
          <a:xfrm>
            <a:off x="512637" y="1616764"/>
            <a:ext cx="882697" cy="508088"/>
          </a:xfrm>
          <a:prstGeom prst="irregularSeal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</a:t>
            </a:r>
            <a:endParaRPr lang="ru-RU" dirty="0"/>
          </a:p>
        </p:txBody>
      </p:sp>
      <p:sp>
        <p:nvSpPr>
          <p:cNvPr id="15" name="Пятно 2 14"/>
          <p:cNvSpPr/>
          <p:nvPr/>
        </p:nvSpPr>
        <p:spPr>
          <a:xfrm>
            <a:off x="6081612" y="5223486"/>
            <a:ext cx="882697" cy="508088"/>
          </a:xfrm>
          <a:prstGeom prst="irregularSeal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4</a:t>
            </a:r>
            <a:endParaRPr lang="ru-RU" dirty="0"/>
          </a:p>
        </p:txBody>
      </p:sp>
      <p:sp>
        <p:nvSpPr>
          <p:cNvPr id="16" name="Пятно 2 15"/>
          <p:cNvSpPr/>
          <p:nvPr/>
        </p:nvSpPr>
        <p:spPr>
          <a:xfrm>
            <a:off x="396851" y="3307942"/>
            <a:ext cx="882697" cy="508088"/>
          </a:xfrm>
          <a:prstGeom prst="irregularSeal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2</a:t>
            </a:r>
            <a:endParaRPr lang="ru-RU" dirty="0"/>
          </a:p>
        </p:txBody>
      </p:sp>
      <p:sp>
        <p:nvSpPr>
          <p:cNvPr id="14" name="Вертикальный свиток 13"/>
          <p:cNvSpPr/>
          <p:nvPr/>
        </p:nvSpPr>
        <p:spPr>
          <a:xfrm>
            <a:off x="3572699" y="2034176"/>
            <a:ext cx="3544520" cy="2845822"/>
          </a:xfrm>
          <a:prstGeom prst="vertic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Теперь пропой эти гаммы, </a:t>
            </a:r>
          </a:p>
          <a:p>
            <a:pPr algn="ctr"/>
            <a:r>
              <a:rPr lang="ru-RU" dirty="0"/>
              <a:t>п</a:t>
            </a:r>
            <a:r>
              <a:rPr lang="ru-RU" dirty="0" smtClean="0"/>
              <a:t>равильно называя звуки</a:t>
            </a:r>
          </a:p>
          <a:p>
            <a:pPr algn="ctr"/>
            <a:r>
              <a:rPr lang="ru-RU" dirty="0" smtClean="0"/>
              <a:t>(вверх и вниз)</a:t>
            </a: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32604">
            <a:off x="6563273" y="1413032"/>
            <a:ext cx="4271700" cy="109099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17" name="Пятно 2 16"/>
          <p:cNvSpPr/>
          <p:nvPr/>
        </p:nvSpPr>
        <p:spPr>
          <a:xfrm>
            <a:off x="6261273" y="654298"/>
            <a:ext cx="882697" cy="508088"/>
          </a:xfrm>
          <a:prstGeom prst="irregularSeal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3</a:t>
            </a:r>
            <a:endParaRPr lang="ru-RU" dirty="0"/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7219" y="3040007"/>
            <a:ext cx="859105" cy="13411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884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90" y="49678"/>
            <a:ext cx="2685396" cy="1497768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298263" y="185005"/>
            <a:ext cx="1882229" cy="4832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Теория</a:t>
            </a:r>
          </a:p>
        </p:txBody>
      </p:sp>
      <p:pic>
        <p:nvPicPr>
          <p:cNvPr id="18" name="Объект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262" y="1870808"/>
            <a:ext cx="10515600" cy="116787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tx2">
                <a:lumMod val="40000"/>
                <a:lumOff val="6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6" name="Пятно 2 15"/>
          <p:cNvSpPr/>
          <p:nvPr/>
        </p:nvSpPr>
        <p:spPr>
          <a:xfrm>
            <a:off x="167914" y="1616764"/>
            <a:ext cx="882697" cy="508088"/>
          </a:xfrm>
          <a:prstGeom prst="irregularSeal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1</a:t>
            </a:r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3568" y="3161809"/>
            <a:ext cx="8651293" cy="56776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4">
                <a:lumMod val="20000"/>
                <a:lumOff val="8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0" name="TextBox 19"/>
          <p:cNvSpPr txBox="1"/>
          <p:nvPr/>
        </p:nvSpPr>
        <p:spPr>
          <a:xfrm>
            <a:off x="3222171" y="933716"/>
            <a:ext cx="56721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Построй данные аккорды в указанной тональности:</a:t>
            </a:r>
            <a:endPara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1" name="Рисунок 2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031" y="3852691"/>
            <a:ext cx="10702830" cy="122802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6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3567" y="5203836"/>
            <a:ext cx="8651293" cy="61529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2">
                <a:lumMod val="40000"/>
                <a:lumOff val="6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3" name="Пятно 2 22"/>
          <p:cNvSpPr/>
          <p:nvPr/>
        </p:nvSpPr>
        <p:spPr>
          <a:xfrm>
            <a:off x="47236" y="3598647"/>
            <a:ext cx="882697" cy="508088"/>
          </a:xfrm>
          <a:prstGeom prst="irregularSeal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2</a:t>
            </a:r>
            <a:endParaRPr lang="ru-RU" dirty="0"/>
          </a:p>
        </p:txBody>
      </p:sp>
      <p:sp>
        <p:nvSpPr>
          <p:cNvPr id="12" name="Облако 11"/>
          <p:cNvSpPr/>
          <p:nvPr/>
        </p:nvSpPr>
        <p:spPr>
          <a:xfrm>
            <a:off x="7315200" y="5648474"/>
            <a:ext cx="4654809" cy="1209526"/>
          </a:xfrm>
          <a:prstGeom prst="cloud">
            <a:avLst/>
          </a:prstGeom>
          <a:solidFill>
            <a:schemeClr val="accent1">
              <a:alpha val="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rgbClr val="C00000"/>
                </a:solidFill>
              </a:rPr>
              <a:t>Ступени, на которых находятся аккорды, обязательно подпиши. Проверь звучание на фортепиано.</a:t>
            </a:r>
          </a:p>
          <a:p>
            <a:pPr algn="ctr"/>
            <a:r>
              <a:rPr lang="ru-RU" sz="1200" b="1" dirty="0" smtClean="0">
                <a:solidFill>
                  <a:srgbClr val="C00000"/>
                </a:solidFill>
              </a:rPr>
              <a:t>Ответы присылай на проверку.</a:t>
            </a: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6156" y="263137"/>
            <a:ext cx="859105" cy="13411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8990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191227" y="-756645"/>
            <a:ext cx="2180037" cy="1799532"/>
          </a:xfrm>
        </p:spPr>
        <p:txBody>
          <a:bodyPr>
            <a:normAutofit/>
          </a:bodyPr>
          <a:lstStyle/>
          <a:p>
            <a:r>
              <a:rPr lang="ru-RU" sz="2000" b="1" dirty="0" err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Сольфеджируем</a:t>
            </a:r>
            <a:r>
              <a:rPr lang="ru-RU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ru-RU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плану:</a:t>
            </a:r>
            <a:endParaRPr lang="ru-RU" sz="20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86731" y="959385"/>
            <a:ext cx="9028840" cy="2483556"/>
          </a:xfrm>
        </p:spPr>
        <p:txBody>
          <a:bodyPr>
            <a:noAutofit/>
          </a:bodyPr>
          <a:lstStyle/>
          <a:p>
            <a:pPr marL="457200" indent="-457200">
              <a:buAutoNum type="arabicPeriod"/>
            </a:pPr>
            <a:r>
              <a:rPr lang="ru-RU" sz="1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Прочитай ритм  мелодии </a:t>
            </a:r>
            <a:r>
              <a:rPr lang="ru-RU" sz="1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ритмослогами</a:t>
            </a:r>
            <a:r>
              <a:rPr lang="ru-RU" sz="1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 тактированием (или с шагами).</a:t>
            </a:r>
          </a:p>
          <a:p>
            <a:pPr marL="457200" indent="-457200">
              <a:buAutoNum type="arabicPeriod"/>
            </a:pPr>
            <a:r>
              <a:rPr lang="ru-RU" sz="1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Прочитай (проговори) мелодию нотами с </a:t>
            </a:r>
            <a:r>
              <a:rPr lang="ru-RU" sz="1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дирижированием</a:t>
            </a:r>
            <a:r>
              <a:rPr lang="ru-RU" sz="1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(это «сольмизация»).</a:t>
            </a:r>
          </a:p>
          <a:p>
            <a:pPr marL="457200" indent="-457200">
              <a:buAutoNum type="arabicPeriod"/>
            </a:pPr>
            <a:r>
              <a:rPr lang="ru-RU" sz="1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Настройся в тональности мелодии (сыграй и спой Т5/3 с обращениями, тритоны, </a:t>
            </a:r>
            <a:r>
              <a:rPr lang="en-US" sz="1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ru-RU" sz="1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с разрешением).</a:t>
            </a:r>
          </a:p>
          <a:p>
            <a:pPr marL="457200" indent="-457200">
              <a:buAutoNum type="arabicPeriod"/>
            </a:pPr>
            <a:r>
              <a:rPr lang="ru-RU" sz="1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Пропой мелодию по </a:t>
            </a:r>
            <a:r>
              <a:rPr lang="ru-RU" sz="1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ступеневой</a:t>
            </a:r>
            <a:r>
              <a:rPr lang="ru-RU" sz="1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схеме (не спеши, трудные места проработай отдельно).</a:t>
            </a:r>
          </a:p>
          <a:p>
            <a:pPr marL="457200" indent="-457200">
              <a:buAutoNum type="arabicPeriod"/>
            </a:pPr>
            <a:r>
              <a:rPr lang="ru-RU" sz="1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Попробуй «собрать» мелодию – спой ее нотами с </a:t>
            </a:r>
            <a:r>
              <a:rPr lang="ru-RU" sz="1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дирижированием</a:t>
            </a:r>
            <a:r>
              <a:rPr lang="ru-RU" sz="1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457200" indent="-457200">
              <a:buAutoNum type="arabicPeriod"/>
            </a:pPr>
            <a:r>
              <a:rPr lang="ru-RU" sz="1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Проверь ее звучание с помощью клавиатуры. Все ли правильно звучит?</a:t>
            </a:r>
          </a:p>
          <a:p>
            <a:pPr marL="457200" indent="-457200">
              <a:buAutoNum type="arabicPeriod"/>
            </a:pPr>
            <a:r>
              <a:rPr lang="ru-RU" sz="1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Если есть ошибки, проработай их отдельно.</a:t>
            </a:r>
          </a:p>
          <a:p>
            <a:pPr marL="457200" indent="-457200">
              <a:buAutoNum type="arabicPeriod"/>
            </a:pPr>
            <a:r>
              <a:rPr lang="ru-RU" sz="1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Чисто пропой  мелодию по нотам с </a:t>
            </a:r>
            <a:r>
              <a:rPr lang="ru-RU" sz="14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дирижированием</a:t>
            </a:r>
            <a:r>
              <a:rPr lang="ru-RU" sz="1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457200" indent="-457200">
              <a:buAutoNum type="arabicPeriod"/>
            </a:pPr>
            <a:endParaRPr lang="ru-RU" sz="14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004" y="147638"/>
            <a:ext cx="3210239" cy="1790498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990599" y="396205"/>
            <a:ext cx="1729155" cy="3657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Сольфеджио</a:t>
            </a:r>
          </a:p>
        </p:txBody>
      </p:sp>
      <p:sp>
        <p:nvSpPr>
          <p:cNvPr id="7" name="Облако 6"/>
          <p:cNvSpPr/>
          <p:nvPr/>
        </p:nvSpPr>
        <p:spPr>
          <a:xfrm>
            <a:off x="9417835" y="5636393"/>
            <a:ext cx="2674558" cy="998430"/>
          </a:xfrm>
          <a:prstGeom prst="cloud">
            <a:avLst/>
          </a:prstGeom>
          <a:solidFill>
            <a:schemeClr val="accent1">
              <a:alpha val="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rgbClr val="C00000"/>
                </a:solidFill>
              </a:rPr>
              <a:t>Ответы присылай на проверку.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38749" y="5859570"/>
            <a:ext cx="353644" cy="552077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8089" y="197851"/>
            <a:ext cx="1507482" cy="1130612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841" y="4105856"/>
            <a:ext cx="11041420" cy="136182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1" name="Прямоугольник 10"/>
          <p:cNvSpPr/>
          <p:nvPr/>
        </p:nvSpPr>
        <p:spPr>
          <a:xfrm>
            <a:off x="546841" y="4105855"/>
            <a:ext cx="543405" cy="43097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Левая круглая скобка 12"/>
          <p:cNvSpPr/>
          <p:nvPr/>
        </p:nvSpPr>
        <p:spPr>
          <a:xfrm rot="16200000">
            <a:off x="2406939" y="4789593"/>
            <a:ext cx="140454" cy="1243980"/>
          </a:xfrm>
          <a:prstGeom prst="leftBracket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Левая круглая скобка 13"/>
          <p:cNvSpPr/>
          <p:nvPr/>
        </p:nvSpPr>
        <p:spPr>
          <a:xfrm rot="16200000">
            <a:off x="4753570" y="4925049"/>
            <a:ext cx="70227" cy="762387"/>
          </a:xfrm>
          <a:prstGeom prst="leftBracket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Левая круглая скобка 14"/>
          <p:cNvSpPr/>
          <p:nvPr/>
        </p:nvSpPr>
        <p:spPr>
          <a:xfrm rot="16200000">
            <a:off x="7288956" y="4893191"/>
            <a:ext cx="48788" cy="707090"/>
          </a:xfrm>
          <a:prstGeom prst="leftBracket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Левая круглая скобка 16"/>
          <p:cNvSpPr/>
          <p:nvPr/>
        </p:nvSpPr>
        <p:spPr>
          <a:xfrm rot="16200000">
            <a:off x="9458959" y="4835699"/>
            <a:ext cx="77223" cy="934089"/>
          </a:xfrm>
          <a:prstGeom prst="leftBracket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TextBox 17"/>
          <p:cNvSpPr txBox="1"/>
          <p:nvPr/>
        </p:nvSpPr>
        <p:spPr>
          <a:xfrm>
            <a:off x="4121880" y="3559835"/>
            <a:ext cx="567584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 smtClean="0">
                <a:solidFill>
                  <a:srgbClr val="002060"/>
                </a:solidFill>
              </a:rPr>
              <a:t>9. Определи, какие аккорды встречаются по ходу движения мелодии.</a:t>
            </a:r>
            <a:endParaRPr lang="ru-RU" sz="1400" b="1" dirty="0">
              <a:solidFill>
                <a:srgbClr val="002060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121880" y="5859570"/>
            <a:ext cx="257788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10. Выучи </a:t>
            </a:r>
            <a:r>
              <a:rPr lang="ru-RU" sz="1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мелодию наизусть.</a:t>
            </a:r>
          </a:p>
        </p:txBody>
      </p:sp>
    </p:spTree>
    <p:extLst>
      <p:ext uri="{BB962C8B-B14F-4D97-AF65-F5344CB8AC3E}">
        <p14:creationId xmlns:p14="http://schemas.microsoft.com/office/powerpoint/2010/main" val="3408188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004" y="147638"/>
            <a:ext cx="3287450" cy="1833562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990599" y="396205"/>
            <a:ext cx="1729155" cy="3657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Слуховой анализ</a:t>
            </a:r>
          </a:p>
        </p:txBody>
      </p:sp>
      <p:sp>
        <p:nvSpPr>
          <p:cNvPr id="37" name="Облако 36"/>
          <p:cNvSpPr/>
          <p:nvPr/>
        </p:nvSpPr>
        <p:spPr>
          <a:xfrm>
            <a:off x="9070074" y="540160"/>
            <a:ext cx="2852928" cy="1209526"/>
          </a:xfrm>
          <a:prstGeom prst="cloud">
            <a:avLst/>
          </a:prstGeom>
          <a:solidFill>
            <a:schemeClr val="accent1">
              <a:alpha val="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rgbClr val="C00000"/>
                </a:solidFill>
              </a:rPr>
              <a:t>Свою работу с тренажером запиши как видео-файл и вышли на проверку</a:t>
            </a:r>
          </a:p>
        </p:txBody>
      </p:sp>
      <p:pic>
        <p:nvPicPr>
          <p:cNvPr id="38" name="Рисунок 3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42649" y="5695029"/>
            <a:ext cx="353644" cy="552077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4278049" y="215278"/>
            <a:ext cx="574750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u="sng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 ИДЕАЛЬНЫЙ СЛУХ. </a:t>
            </a:r>
            <a:r>
              <a:rPr lang="ru-RU" b="1" u="sng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РФ - сайт в любом поисковике</a:t>
            </a:r>
            <a:endParaRPr lang="ru-RU" b="1" u="sng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ТРЕНАЖЕР ДЛЯ </a:t>
            </a:r>
            <a:r>
              <a:rPr lang="ru-RU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ЕЖЕДНЕВНОГО </a:t>
            </a:r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ТРЕНИНГА</a:t>
            </a:r>
            <a:endParaRPr lang="ru-RU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573" y="3047354"/>
            <a:ext cx="10687050" cy="1400175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3036277" y="1431527"/>
            <a:ext cx="4724560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u="sng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 ДИКТАНТ </a:t>
            </a:r>
          </a:p>
          <a:p>
            <a:pPr algn="ctr"/>
            <a:r>
              <a:rPr lang="ru-RU" sz="900" b="1" i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</a:t>
            </a:r>
            <a:r>
              <a:rPr lang="ru-RU" sz="900" b="1" i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орядок работы:</a:t>
            </a:r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Ритмический рисунок</a:t>
            </a:r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Настройка в ладу ( Фа- мажор)</a:t>
            </a:r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Запись мелодии   </a:t>
            </a:r>
            <a:r>
              <a:rPr lang="ru-RU" b="1" u="sng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</a:t>
            </a:r>
          </a:p>
          <a:p>
            <a:endParaRPr lang="ru-RU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3732" y="1647179"/>
            <a:ext cx="1476342" cy="110725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15" name="Облако 14"/>
          <p:cNvSpPr/>
          <p:nvPr/>
        </p:nvSpPr>
        <p:spPr>
          <a:xfrm>
            <a:off x="7954707" y="5452042"/>
            <a:ext cx="2852928" cy="1209526"/>
          </a:xfrm>
          <a:prstGeom prst="cloud">
            <a:avLst/>
          </a:prstGeom>
          <a:solidFill>
            <a:schemeClr val="accent1">
              <a:alpha val="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rgbClr val="C00000"/>
                </a:solidFill>
              </a:rPr>
              <a:t>Страницу тетради – сфотографируй для проверки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163911" y="5218034"/>
            <a:ext cx="4124847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err="1" smtClean="0">
                <a:solidFill>
                  <a:srgbClr val="00B050"/>
                </a:solidFill>
                <a:latin typeface="Segoe Script" panose="020B0504020000000003" pitchFamily="34" charset="0"/>
              </a:rPr>
              <a:t>Подсказочки</a:t>
            </a:r>
            <a:r>
              <a:rPr lang="ru-RU" b="1" dirty="0" smtClean="0">
                <a:solidFill>
                  <a:srgbClr val="00B050"/>
                </a:solidFill>
                <a:latin typeface="Segoe Script" panose="020B0504020000000003" pitchFamily="34" charset="0"/>
              </a:rPr>
              <a:t>:</a:t>
            </a:r>
          </a:p>
          <a:p>
            <a:pPr marL="342900" indent="-342900">
              <a:buAutoNum type="arabicPeriod"/>
            </a:pPr>
            <a:r>
              <a:rPr lang="ru-RU" b="1" dirty="0">
                <a:solidFill>
                  <a:srgbClr val="00B050"/>
                </a:solidFill>
                <a:latin typeface="Segoe Script" panose="020B0504020000000003" pitchFamily="34" charset="0"/>
              </a:rPr>
              <a:t>н</a:t>
            </a:r>
            <a:r>
              <a:rPr lang="ru-RU" b="1" dirty="0" smtClean="0">
                <a:solidFill>
                  <a:srgbClr val="00B050"/>
                </a:solidFill>
                <a:latin typeface="Segoe Script" panose="020B0504020000000003" pitchFamily="34" charset="0"/>
              </a:rPr>
              <a:t>ачало – из-за такта;</a:t>
            </a:r>
          </a:p>
          <a:p>
            <a:pPr marL="342900" indent="-342900">
              <a:buAutoNum type="arabicPeriod"/>
            </a:pPr>
            <a:r>
              <a:rPr lang="ru-RU" b="1" dirty="0">
                <a:solidFill>
                  <a:srgbClr val="00B050"/>
                </a:solidFill>
                <a:latin typeface="Segoe Script" panose="020B0504020000000003" pitchFamily="34" charset="0"/>
              </a:rPr>
              <a:t>р</a:t>
            </a:r>
            <a:r>
              <a:rPr lang="ru-RU" b="1" dirty="0" smtClean="0">
                <a:solidFill>
                  <a:srgbClr val="00B050"/>
                </a:solidFill>
                <a:latin typeface="Segoe Script" panose="020B0504020000000003" pitchFamily="34" charset="0"/>
              </a:rPr>
              <a:t>азмер – 4/4;</a:t>
            </a:r>
          </a:p>
          <a:p>
            <a:pPr marL="342900" indent="-342900">
              <a:buAutoNum type="arabicPeriod"/>
            </a:pPr>
            <a:r>
              <a:rPr lang="ru-RU" b="1" dirty="0">
                <a:solidFill>
                  <a:srgbClr val="00B050"/>
                </a:solidFill>
                <a:latin typeface="Segoe Script" panose="020B0504020000000003" pitchFamily="34" charset="0"/>
              </a:rPr>
              <a:t>о</a:t>
            </a:r>
            <a:r>
              <a:rPr lang="ru-RU" b="1" dirty="0" smtClean="0">
                <a:solidFill>
                  <a:srgbClr val="00B050"/>
                </a:solidFill>
                <a:latin typeface="Segoe Script" panose="020B0504020000000003" pitchFamily="34" charset="0"/>
              </a:rPr>
              <a:t>кончание – на </a:t>
            </a:r>
            <a:r>
              <a:rPr lang="en-US" b="1" dirty="0" smtClean="0">
                <a:solidFill>
                  <a:srgbClr val="00B050"/>
                </a:solidFill>
                <a:latin typeface="Segoe Script" panose="020B0504020000000003" pitchFamily="34" charset="0"/>
              </a:rPr>
              <a:t>V</a:t>
            </a:r>
            <a:r>
              <a:rPr lang="ru-RU" b="1" dirty="0" smtClean="0">
                <a:solidFill>
                  <a:srgbClr val="00B050"/>
                </a:solidFill>
                <a:latin typeface="Segoe Script" panose="020B0504020000000003" pitchFamily="34" charset="0"/>
              </a:rPr>
              <a:t> ступени.</a:t>
            </a:r>
          </a:p>
          <a:p>
            <a:pPr marL="342900" indent="-342900">
              <a:buAutoNum type="arabicPeriod"/>
            </a:pPr>
            <a:endParaRPr lang="ru-RU" b="1" dirty="0">
              <a:solidFill>
                <a:srgbClr val="00B050"/>
              </a:solidFill>
              <a:latin typeface="Segoe Script" panose="020B0504020000000003" pitchFamily="34" charset="0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7635" y="1138608"/>
            <a:ext cx="974093" cy="665747"/>
          </a:xfrm>
          <a:prstGeom prst="rect">
            <a:avLst/>
          </a:prstGeom>
        </p:spPr>
      </p:pic>
      <p:pic>
        <p:nvPicPr>
          <p:cNvPr id="2" name="Диктант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6412522" y="4473622"/>
            <a:ext cx="609600" cy="609600"/>
          </a:xfrm>
          <a:prstGeom prst="rect">
            <a:avLst/>
          </a:prstGeom>
          <a:solidFill>
            <a:srgbClr val="FFFF00"/>
          </a:solidFill>
        </p:spPr>
      </p:pic>
    </p:spTree>
    <p:extLst>
      <p:ext uri="{BB962C8B-B14F-4D97-AF65-F5344CB8AC3E}">
        <p14:creationId xmlns:p14="http://schemas.microsoft.com/office/powerpoint/2010/main" val="2344744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54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8121" y="2219185"/>
            <a:ext cx="1412442" cy="965772"/>
          </a:xfrm>
          <a:prstGeom prst="rect">
            <a:avLst/>
          </a:prstGeom>
        </p:spPr>
      </p:pic>
      <p:sp>
        <p:nvSpPr>
          <p:cNvPr id="5" name="Облако 4"/>
          <p:cNvSpPr/>
          <p:nvPr/>
        </p:nvSpPr>
        <p:spPr>
          <a:xfrm>
            <a:off x="3313410" y="2377923"/>
            <a:ext cx="5021697" cy="3120199"/>
          </a:xfrm>
          <a:prstGeom prst="cloud">
            <a:avLst/>
          </a:prstGeom>
          <a:solidFill>
            <a:schemeClr val="accent1">
              <a:alpha val="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</a:rPr>
              <a:t>Молодец!</a:t>
            </a:r>
          </a:p>
          <a:p>
            <a:pPr algn="ctr"/>
            <a:r>
              <a:rPr lang="ru-RU" sz="2800" b="1" dirty="0" smtClean="0">
                <a:solidFill>
                  <a:srgbClr val="C00000"/>
                </a:solidFill>
              </a:rPr>
              <a:t>Надеюсь, оценки тебя порадуют!</a:t>
            </a:r>
          </a:p>
        </p:txBody>
      </p:sp>
    </p:spTree>
    <p:extLst>
      <p:ext uri="{BB962C8B-B14F-4D97-AF65-F5344CB8AC3E}">
        <p14:creationId xmlns:p14="http://schemas.microsoft.com/office/powerpoint/2010/main" val="307756217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655</TotalTime>
  <Words>304</Words>
  <Application>Microsoft Office PowerPoint</Application>
  <PresentationFormat>Широкоэкранный</PresentationFormat>
  <Paragraphs>69</Paragraphs>
  <Slides>7</Slides>
  <Notes>1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3" baseType="lpstr">
      <vt:lpstr>Arial</vt:lpstr>
      <vt:lpstr>Calibri</vt:lpstr>
      <vt:lpstr>Calibri Light</vt:lpstr>
      <vt:lpstr>Segoe Script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Сольфеджируем  по плану: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 Windows</dc:creator>
  <cp:lastModifiedBy>Пользователь Windows</cp:lastModifiedBy>
  <cp:revision>26</cp:revision>
  <dcterms:created xsi:type="dcterms:W3CDTF">2020-03-30T10:39:42Z</dcterms:created>
  <dcterms:modified xsi:type="dcterms:W3CDTF">2025-06-24T17:45:42Z</dcterms:modified>
</cp:coreProperties>
</file>