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4"/>
  </p:notesMasterIdLst>
  <p:sldIdLst>
    <p:sldId id="283" r:id="rId2"/>
    <p:sldId id="257" r:id="rId3"/>
    <p:sldId id="258" r:id="rId4"/>
    <p:sldId id="259" r:id="rId5"/>
    <p:sldId id="277" r:id="rId6"/>
    <p:sldId id="260" r:id="rId7"/>
    <p:sldId id="261" r:id="rId8"/>
    <p:sldId id="262" r:id="rId9"/>
    <p:sldId id="275" r:id="rId10"/>
    <p:sldId id="263" r:id="rId11"/>
    <p:sldId id="265" r:id="rId12"/>
    <p:sldId id="266" r:id="rId13"/>
    <p:sldId id="276" r:id="rId14"/>
    <p:sldId id="264" r:id="rId15"/>
    <p:sldId id="267" r:id="rId16"/>
    <p:sldId id="269" r:id="rId17"/>
    <p:sldId id="270" r:id="rId18"/>
    <p:sldId id="268" r:id="rId19"/>
    <p:sldId id="271" r:id="rId20"/>
    <p:sldId id="273" r:id="rId21"/>
    <p:sldId id="278" r:id="rId22"/>
    <p:sldId id="27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EAC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B0D710-2073-4676-A329-3741AB0C3E7B}" type="datetimeFigureOut">
              <a:rPr lang="ru-RU" smtClean="0"/>
              <a:t>23.06.2025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57A1CD-2704-4549-B248-2DE9145C97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4399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42878-D7B2-4B01-80E8-E333CFEF209D}" type="datetimeFigureOut">
              <a:rPr lang="ru-RU" smtClean="0"/>
              <a:t>23.06.2025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0FE7-42DA-43D1-B844-552C2E02256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42878-D7B2-4B01-80E8-E333CFEF209D}" type="datetimeFigureOut">
              <a:rPr lang="ru-RU" smtClean="0"/>
              <a:t>23.06.2025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0FE7-42DA-43D1-B844-552C2E0225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42878-D7B2-4B01-80E8-E333CFEF209D}" type="datetimeFigureOut">
              <a:rPr lang="ru-RU" smtClean="0"/>
              <a:t>23.06.2025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0FE7-42DA-43D1-B844-552C2E0225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42878-D7B2-4B01-80E8-E333CFEF209D}" type="datetimeFigureOut">
              <a:rPr lang="ru-RU" smtClean="0"/>
              <a:t>23.06.2025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0FE7-42DA-43D1-B844-552C2E0225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42878-D7B2-4B01-80E8-E333CFEF209D}" type="datetimeFigureOut">
              <a:rPr lang="ru-RU" smtClean="0"/>
              <a:t>23.06.2025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0FE7-42DA-43D1-B844-552C2E02256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42878-D7B2-4B01-80E8-E333CFEF209D}" type="datetimeFigureOut">
              <a:rPr lang="ru-RU" smtClean="0"/>
              <a:t>23.06.2025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0FE7-42DA-43D1-B844-552C2E0225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42878-D7B2-4B01-80E8-E333CFEF209D}" type="datetimeFigureOut">
              <a:rPr lang="ru-RU" smtClean="0"/>
              <a:t>23.06.2025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0FE7-42DA-43D1-B844-552C2E0225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42878-D7B2-4B01-80E8-E333CFEF209D}" type="datetimeFigureOut">
              <a:rPr lang="ru-RU" smtClean="0"/>
              <a:t>23.06.2025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0FE7-42DA-43D1-B844-552C2E0225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42878-D7B2-4B01-80E8-E333CFEF209D}" type="datetimeFigureOut">
              <a:rPr lang="ru-RU" smtClean="0"/>
              <a:t>23.06.2025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0FE7-42DA-43D1-B844-552C2E0225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42878-D7B2-4B01-80E8-E333CFEF209D}" type="datetimeFigureOut">
              <a:rPr lang="ru-RU" smtClean="0"/>
              <a:t>23.06.2025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80FE7-42DA-43D1-B844-552C2E0225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42878-D7B2-4B01-80E8-E333CFEF209D}" type="datetimeFigureOut">
              <a:rPr lang="ru-RU" smtClean="0"/>
              <a:t>23.06.2025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1F80FE7-42DA-43D1-B844-552C2E02256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6F42878-D7B2-4B01-80E8-E333CFEF209D}" type="datetimeFigureOut">
              <a:rPr lang="ru-RU" smtClean="0"/>
              <a:t>23.06.2025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1F80FE7-42DA-43D1-B844-552C2E02256E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07357" y="1916832"/>
            <a:ext cx="70829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ВИКТОРИНА   </a:t>
            </a:r>
            <a:r>
              <a:rPr lang="ru-RU" sz="2800" b="1" dirty="0" smtClean="0">
                <a:solidFill>
                  <a:srgbClr val="FF0000"/>
                </a:solidFill>
              </a:rPr>
              <a:t>ДЛЯ   ПЕДАГОГОВ ДОО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67283" y="2636912"/>
            <a:ext cx="698477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0070C0"/>
                </a:solidFill>
              </a:rPr>
              <a:t>«Организация </a:t>
            </a:r>
            <a:br>
              <a:rPr lang="ru-RU" sz="4000" b="1" dirty="0">
                <a:solidFill>
                  <a:srgbClr val="0070C0"/>
                </a:solidFill>
              </a:rPr>
            </a:br>
            <a:r>
              <a:rPr lang="ru-RU" sz="4000" b="1" dirty="0">
                <a:solidFill>
                  <a:srgbClr val="0070C0"/>
                </a:solidFill>
              </a:rPr>
              <a:t>детской деятельности </a:t>
            </a:r>
            <a:br>
              <a:rPr lang="ru-RU" sz="4000" b="1" dirty="0">
                <a:solidFill>
                  <a:srgbClr val="0070C0"/>
                </a:solidFill>
              </a:rPr>
            </a:br>
            <a:r>
              <a:rPr lang="ru-RU" sz="4000" b="1" dirty="0">
                <a:solidFill>
                  <a:srgbClr val="0070C0"/>
                </a:solidFill>
              </a:rPr>
              <a:t>в летний </a:t>
            </a:r>
            <a:r>
              <a:rPr lang="ru-RU" sz="4000" b="1" dirty="0" smtClean="0">
                <a:solidFill>
                  <a:srgbClr val="0070C0"/>
                </a:solidFill>
              </a:rPr>
              <a:t>период в соответствии с  </a:t>
            </a:r>
            <a:r>
              <a:rPr lang="ru-RU" sz="4000" b="1" dirty="0" smtClean="0">
                <a:solidFill>
                  <a:srgbClr val="0070C0"/>
                </a:solidFill>
              </a:rPr>
              <a:t>ФОП ДО»</a:t>
            </a:r>
            <a:endParaRPr lang="ru-RU" sz="4000" b="1" dirty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7357" y="599207"/>
            <a:ext cx="6419850" cy="131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589240"/>
            <a:ext cx="7993063" cy="17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5362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109514"/>
            <a:ext cx="777686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Задание 3. </a:t>
            </a:r>
            <a:r>
              <a:rPr lang="ru-RU" sz="2400" b="1" dirty="0" smtClean="0">
                <a:solidFill>
                  <a:srgbClr val="FF0000"/>
                </a:solidFill>
              </a:rPr>
              <a:t>Об активном отдыхе детей в ДОО</a:t>
            </a:r>
          </a:p>
          <a:p>
            <a:endParaRPr lang="ru-RU" sz="2400" dirty="0" smtClean="0">
              <a:solidFill>
                <a:srgbClr val="FF0000"/>
              </a:solidFill>
            </a:endParaRPr>
          </a:p>
          <a:p>
            <a:r>
              <a:rPr lang="ru-RU" sz="2400" dirty="0" smtClean="0"/>
              <a:t>Активный отдых – один из подразделов образовательной области «Физическое развитие». Разработчики ФОП ДО обозначили допустимые формы активного отдыха для детей разного возраста. Определите, какие это формы. </a:t>
            </a:r>
          </a:p>
          <a:p>
            <a:r>
              <a:rPr lang="ru-RU" sz="2400" dirty="0" smtClean="0"/>
              <a:t>Выберите 5 карточек.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2876448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8173" y="2313789"/>
            <a:ext cx="2664296" cy="1224136"/>
          </a:xfrm>
          <a:prstGeom prst="rect">
            <a:avLst/>
          </a:prstGeom>
          <a:solidFill>
            <a:srgbClr val="F2FEA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ФИЗКУЛЬТУРНЫЕ ПРАЗДНИКИ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347864" y="908720"/>
            <a:ext cx="2664296" cy="1224136"/>
          </a:xfrm>
          <a:prstGeom prst="rect">
            <a:avLst/>
          </a:prstGeom>
          <a:solidFill>
            <a:srgbClr val="F2FEA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ДЕНЬ ЗДОРОВЬЯ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61856" y="2313789"/>
            <a:ext cx="2664296" cy="1224136"/>
          </a:xfrm>
          <a:prstGeom prst="rect">
            <a:avLst/>
          </a:prstGeom>
          <a:solidFill>
            <a:srgbClr val="F2FEA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ИГРЫ И СОРЕВНОВАНИЯ НА СВЕЖЕМ ВОЗДУХЕ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4941168"/>
            <a:ext cx="2664296" cy="1224136"/>
          </a:xfrm>
          <a:prstGeom prst="rect">
            <a:avLst/>
          </a:prstGeom>
          <a:solidFill>
            <a:srgbClr val="F2FEA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ТУРИСТИЧЕСКИЕ ЭКСКУРСИИ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18587" y="3537925"/>
            <a:ext cx="2664296" cy="1224136"/>
          </a:xfrm>
          <a:prstGeom prst="rect">
            <a:avLst/>
          </a:prstGeom>
          <a:solidFill>
            <a:srgbClr val="F2FEA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ФИЗКУЛЬТУРНЫЕ ДОСУГИ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56176" y="5085184"/>
            <a:ext cx="2664296" cy="1224136"/>
          </a:xfrm>
          <a:prstGeom prst="rect">
            <a:avLst/>
          </a:prstGeom>
          <a:solidFill>
            <a:srgbClr val="F2FEA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ТУРИСТИЧЕСКИЕ ПРОГУЛКИ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922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8173" y="2561556"/>
            <a:ext cx="2664296" cy="1224136"/>
          </a:xfrm>
          <a:prstGeom prst="rect">
            <a:avLst/>
          </a:prstGeom>
          <a:solidFill>
            <a:srgbClr val="66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ФИЗКУЛЬТУРНЫЕ ПРАЗДНИКИ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318587" y="1556792"/>
            <a:ext cx="2664296" cy="1224136"/>
          </a:xfrm>
          <a:prstGeom prst="rect">
            <a:avLst/>
          </a:prstGeom>
          <a:solidFill>
            <a:srgbClr val="66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ДЕНЬ ЗДОРОВЬЯ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47455" y="2561555"/>
            <a:ext cx="2664296" cy="122413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ИГРЫ И СОРЕВНОВАНИЯ НА СВЕЖЕМ ВОЗДУХЕ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4941168"/>
            <a:ext cx="2664296" cy="1224136"/>
          </a:xfrm>
          <a:prstGeom prst="rect">
            <a:avLst/>
          </a:prstGeom>
          <a:solidFill>
            <a:srgbClr val="66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ТУРИСТИЧЕСКИЕ ЭКСКУРСИИ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03848" y="3825854"/>
            <a:ext cx="2664296" cy="1224136"/>
          </a:xfrm>
          <a:prstGeom prst="rect">
            <a:avLst/>
          </a:prstGeom>
          <a:solidFill>
            <a:srgbClr val="66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ФИЗКУЛЬТУРНЫЕ ДОСУГИ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02865" y="5085184"/>
            <a:ext cx="2664296" cy="1224136"/>
          </a:xfrm>
          <a:prstGeom prst="rect">
            <a:avLst/>
          </a:prstGeom>
          <a:solidFill>
            <a:srgbClr val="66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ТУРИСТИЧЕСКИЕ ПРОГУЛКИ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407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6360" y="2472408"/>
            <a:ext cx="1446486" cy="1402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0994" y="-353102"/>
            <a:ext cx="3378200" cy="294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88963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13892" y="764704"/>
            <a:ext cx="651621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Комментарии к ответу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844824"/>
            <a:ext cx="792088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 качестве основных форм активного отдыха детей в детском саду </a:t>
            </a:r>
            <a:r>
              <a:rPr lang="ru-RU" sz="2400" b="1" dirty="0" smtClean="0">
                <a:solidFill>
                  <a:schemeClr val="accent1"/>
                </a:solidFill>
              </a:rPr>
              <a:t>ФОП ДО </a:t>
            </a:r>
            <a:r>
              <a:rPr lang="ru-RU" sz="2400" dirty="0" smtClean="0"/>
              <a:t>предусматривает: </a:t>
            </a:r>
            <a:r>
              <a:rPr lang="ru-RU" sz="2400" b="1" dirty="0" smtClean="0">
                <a:solidFill>
                  <a:srgbClr val="FF0000"/>
                </a:solidFill>
              </a:rPr>
              <a:t>физкультурные досуги, праздники, дни здоровья, туристские прогулки и экскурсии. </a:t>
            </a:r>
            <a:r>
              <a:rPr lang="ru-RU" sz="2400" dirty="0" smtClean="0"/>
              <a:t>Причем на каждом возрастном этапе формы активного отдыха для детей, начиная с 3 лет, будут разными.</a:t>
            </a:r>
          </a:p>
          <a:p>
            <a:r>
              <a:rPr lang="ru-RU" sz="2400" dirty="0" smtClean="0"/>
              <a:t>Игры и соревнования на свежем воздухе предусматривают высокую активность детей. Однако они не являются отдельной формой активного отдыха, а входят в содержание, например, физкультурных праздников и досугов, дня здоровья.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8845078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412776"/>
            <a:ext cx="763284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dirty="0"/>
              <a:t>Задание 4. О требованиях к продолжительности физкультурных праздников и </a:t>
            </a:r>
            <a:r>
              <a:rPr lang="ru-RU" sz="2400" b="1" dirty="0" smtClean="0"/>
              <a:t>досугов</a:t>
            </a:r>
          </a:p>
          <a:p>
            <a:pPr fontAlgn="base"/>
            <a:endParaRPr lang="ru-RU" sz="2400" dirty="0"/>
          </a:p>
          <a:p>
            <a:pPr fontAlgn="base"/>
            <a:r>
              <a:rPr lang="ru-RU" sz="2400" dirty="0"/>
              <a:t>Разработчики ФОП ДО определили не только формы активного отдыха в ДОО, но и конкретизировали их продолжительность для детей разного возраста. Определите, сколько должны длиться физкультурные праздники и досуги.</a:t>
            </a:r>
          </a:p>
          <a:p>
            <a:r>
              <a:rPr lang="ru-RU" sz="24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4703006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764704"/>
            <a:ext cx="2448272" cy="5578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7910" y="754205"/>
            <a:ext cx="2664296" cy="387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9663" y="1162909"/>
            <a:ext cx="3220790" cy="5002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65228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052736"/>
            <a:ext cx="2321869" cy="5290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5163" y="859110"/>
            <a:ext cx="2664296" cy="387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4169" y="1340768"/>
            <a:ext cx="3106284" cy="4824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Стрелка вправо 1"/>
          <p:cNvSpPr/>
          <p:nvPr/>
        </p:nvSpPr>
        <p:spPr>
          <a:xfrm rot="1098399">
            <a:off x="3329627" y="2249217"/>
            <a:ext cx="2203612" cy="3240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 rot="19331017">
            <a:off x="3101046" y="2241814"/>
            <a:ext cx="2527735" cy="324036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1564728">
            <a:off x="3229254" y="4776811"/>
            <a:ext cx="2475738" cy="324036"/>
          </a:xfrm>
          <a:prstGeom prst="rightArrow">
            <a:avLst/>
          </a:prstGeom>
          <a:solidFill>
            <a:srgbClr val="66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19837743">
            <a:off x="3096093" y="4590925"/>
            <a:ext cx="2506136" cy="32403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8600" y="-819472"/>
            <a:ext cx="3378200" cy="294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80428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84784"/>
            <a:ext cx="8172782" cy="5170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4584" y="-603448"/>
            <a:ext cx="3378200" cy="294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38998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052736"/>
            <a:ext cx="7200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dirty="0"/>
              <a:t>Задание 5. О требованиях к культурно-досуговой </a:t>
            </a:r>
            <a:r>
              <a:rPr lang="ru-RU" sz="2400" b="1" dirty="0" smtClean="0"/>
              <a:t>деятельности</a:t>
            </a:r>
          </a:p>
          <a:p>
            <a:pPr fontAlgn="base"/>
            <a:endParaRPr lang="ru-RU" sz="2400" dirty="0"/>
          </a:p>
          <a:p>
            <a:r>
              <a:rPr lang="ru-RU" sz="2400" dirty="0"/>
              <a:t>Кроме активного отдыха, к приоритетным формам образовательной деятельности с детьми летом также можно отнести культурно-досуговую деятельность. Разработчики ФОП ДО сформулировали свои задачи и содержание данного вида деятельности для каждого возрастного этапа. Проверьте, все ли вы знаете. Перед вами семь утверждений</a:t>
            </a:r>
            <a:r>
              <a:rPr lang="ru-RU" sz="2400" dirty="0" smtClean="0"/>
              <a:t>. Ответьте «Да» или «Нет».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451706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805" y="836712"/>
            <a:ext cx="8137867" cy="525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6295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1556792"/>
            <a:ext cx="756084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dirty="0"/>
              <a:t>Задание 1. </a:t>
            </a:r>
            <a:r>
              <a:rPr lang="ru-RU" sz="2400" b="1" dirty="0">
                <a:solidFill>
                  <a:srgbClr val="FF0000"/>
                </a:solidFill>
              </a:rPr>
              <a:t>Об образовательной деятельности в летний </a:t>
            </a:r>
            <a:r>
              <a:rPr lang="ru-RU" sz="2400" b="1" dirty="0" smtClean="0">
                <a:solidFill>
                  <a:srgbClr val="FF0000"/>
                </a:solidFill>
              </a:rPr>
              <a:t>период</a:t>
            </a:r>
          </a:p>
          <a:p>
            <a:pPr fontAlgn="base"/>
            <a:endParaRPr lang="ru-RU" sz="2400" dirty="0"/>
          </a:p>
          <a:p>
            <a:r>
              <a:rPr lang="ru-RU" sz="2400" dirty="0"/>
              <a:t>Главные задачи летней оздоровительной работы – укреплять здоровье детей, физически их развивать. Привычные занятия с дошкольниками летом педагоги не проводят. Значит ли это, что в этот период они не должны организовывать образовательную деятельность? Перед вами три варианта ответа. Найдите среди них правильный.</a:t>
            </a:r>
          </a:p>
        </p:txBody>
      </p:sp>
    </p:spTree>
    <p:extLst>
      <p:ext uri="{BB962C8B-B14F-4D97-AF65-F5344CB8AC3E}">
        <p14:creationId xmlns:p14="http://schemas.microsoft.com/office/powerpoint/2010/main" val="388984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789820"/>
            <a:ext cx="6840760" cy="5772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12576" y="-682587"/>
            <a:ext cx="3378200" cy="294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16434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6037" y="476672"/>
            <a:ext cx="6510337" cy="107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1412776"/>
            <a:ext cx="842493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Культурно-досуговая деятельность – один из подразделов образовательной области </a:t>
            </a:r>
            <a:r>
              <a:rPr lang="ru-RU" sz="2000" b="1" dirty="0" smtClean="0">
                <a:solidFill>
                  <a:srgbClr val="FF0000"/>
                </a:solidFill>
              </a:rPr>
              <a:t>«Художественно-эстетическое развитие». </a:t>
            </a:r>
            <a:r>
              <a:rPr lang="ru-RU" sz="2000" dirty="0" smtClean="0"/>
              <a:t>Разработчики </a:t>
            </a:r>
            <a:r>
              <a:rPr lang="ru-RU" sz="2000" b="1" dirty="0" smtClean="0">
                <a:solidFill>
                  <a:srgbClr val="0070C0"/>
                </a:solidFill>
              </a:rPr>
              <a:t>ФОП ДО </a:t>
            </a:r>
            <a:r>
              <a:rPr lang="ru-RU" sz="2000" dirty="0" smtClean="0"/>
              <a:t>сформулировали задачи культурно-досуговой деятельности для детей 2–3 лет, 3–4 лет, 4–5 лет, 5–6 лет, 6–7 лет, поэтому педагоги должны вовлекать воспитанников в культурно-досуговую деятельность </a:t>
            </a:r>
            <a:r>
              <a:rPr lang="ru-RU" sz="2000" b="1" dirty="0" smtClean="0">
                <a:solidFill>
                  <a:srgbClr val="FF0000"/>
                </a:solidFill>
              </a:rPr>
              <a:t>с 2 лет. </a:t>
            </a:r>
            <a:r>
              <a:rPr lang="ru-RU" sz="2000" dirty="0" smtClean="0"/>
              <a:t>Причем привлекать к посильному участию в играх, театрализованных представлениях, забавах, развлечениях и праздниках педагог может детей с </a:t>
            </a:r>
            <a:r>
              <a:rPr lang="ru-RU" sz="2000" b="1" dirty="0" smtClean="0">
                <a:solidFill>
                  <a:srgbClr val="FF0000"/>
                </a:solidFill>
              </a:rPr>
              <a:t>2 лет</a:t>
            </a:r>
            <a:r>
              <a:rPr lang="ru-RU" sz="2000" dirty="0" smtClean="0"/>
              <a:t>, а вовлекать в процесс подготовки разных видов развлечений – </a:t>
            </a:r>
            <a:r>
              <a:rPr lang="ru-RU" sz="2000" b="1" dirty="0" smtClean="0">
                <a:solidFill>
                  <a:srgbClr val="FF0000"/>
                </a:solidFill>
              </a:rPr>
              <a:t>с 4 лет. </a:t>
            </a:r>
            <a:r>
              <a:rPr lang="ru-RU" sz="2000" dirty="0" smtClean="0"/>
              <a:t>Также одна из важных задач культурно-досуговой деятельности – формирование основ праздничной культуры. </a:t>
            </a:r>
            <a:r>
              <a:rPr lang="ru-RU" sz="2000" b="1" dirty="0" smtClean="0">
                <a:solidFill>
                  <a:srgbClr val="FF0000"/>
                </a:solidFill>
              </a:rPr>
              <a:t>Знакомить воспитанников с культурой поведения в ходе праздничных мероприятий важно уже с 3 лет.</a:t>
            </a:r>
          </a:p>
        </p:txBody>
      </p:sp>
    </p:spTree>
    <p:extLst>
      <p:ext uri="{BB962C8B-B14F-4D97-AF65-F5344CB8AC3E}">
        <p14:creationId xmlns:p14="http://schemas.microsoft.com/office/powerpoint/2010/main" val="39666694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6037" y="476672"/>
            <a:ext cx="6510337" cy="107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1700808"/>
            <a:ext cx="820891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1"/>
                </a:solidFill>
              </a:rPr>
              <a:t>ФОП ДО </a:t>
            </a:r>
            <a:r>
              <a:rPr lang="ru-RU" sz="2400" dirty="0" smtClean="0">
                <a:solidFill>
                  <a:srgbClr val="FF0000"/>
                </a:solidFill>
              </a:rPr>
              <a:t>содержит планируемые результаты в сфере культурно-досуговой деятельности. </a:t>
            </a:r>
            <a:r>
              <a:rPr lang="ru-RU" sz="2400" dirty="0" smtClean="0"/>
              <a:t>Так, например, к пяти годам ребенок может использовать накопленный художественно-творческий опыт в самостоятельной деятельности, с желанием участвовать в культурно-досуговой деятельности: праздниках, развлечениях и других видах культурно-досуговой деятельности ( ФОП ДО). К шести годам – принимать активное участие в праздничных программах и их подготовке; взаимодействовать со всеми участниками культурно-досуговых мероприятий ( ФОП ДО).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757985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918824"/>
            <a:ext cx="5904656" cy="1584176"/>
          </a:xfrm>
          <a:prstGeom prst="rect">
            <a:avLst/>
          </a:prstGeom>
          <a:solidFill>
            <a:srgbClr val="F2FEA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dirty="0">
                <a:solidFill>
                  <a:schemeClr val="tx1"/>
                </a:solidFill>
              </a:rPr>
              <a:t>Педагоги не организуют образовательную деятельность с детьми летом</a:t>
            </a:r>
          </a:p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31777" y="2846278"/>
            <a:ext cx="5916487" cy="1512168"/>
          </a:xfrm>
          <a:prstGeom prst="rect">
            <a:avLst/>
          </a:prstGeom>
          <a:solidFill>
            <a:srgbClr val="F2FEA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dirty="0">
                <a:solidFill>
                  <a:schemeClr val="tx1"/>
                </a:solidFill>
              </a:rPr>
              <a:t>Образовательная деятельность с детьми летом не прекращается</a:t>
            </a:r>
          </a:p>
          <a:p>
            <a:pPr algn="ctr"/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31777" y="4653136"/>
            <a:ext cx="5916487" cy="1512168"/>
          </a:xfrm>
          <a:prstGeom prst="rect">
            <a:avLst/>
          </a:prstGeom>
          <a:solidFill>
            <a:srgbClr val="F2FEA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dirty="0">
                <a:solidFill>
                  <a:schemeClr val="tx1"/>
                </a:solidFill>
              </a:rPr>
              <a:t>Образовательная деятельность летом организуется по усмотрению ДОО</a:t>
            </a:r>
          </a:p>
        </p:txBody>
      </p:sp>
    </p:spTree>
    <p:extLst>
      <p:ext uri="{BB962C8B-B14F-4D97-AF65-F5344CB8AC3E}">
        <p14:creationId xmlns:p14="http://schemas.microsoft.com/office/powerpoint/2010/main" val="2907394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923248"/>
            <a:ext cx="5904656" cy="1584176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dirty="0">
                <a:solidFill>
                  <a:schemeClr val="tx1"/>
                </a:solidFill>
              </a:rPr>
              <a:t>Педагоги не организуют образовательную деятельность с детьми летом</a:t>
            </a:r>
          </a:p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823865" y="2846278"/>
            <a:ext cx="5916487" cy="1512168"/>
          </a:xfrm>
          <a:prstGeom prst="rect">
            <a:avLst/>
          </a:prstGeom>
          <a:solidFill>
            <a:srgbClr val="66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dirty="0">
                <a:solidFill>
                  <a:schemeClr val="tx1"/>
                </a:solidFill>
              </a:rPr>
              <a:t>Образовательная деятельность с детьми летом не прекращается</a:t>
            </a:r>
          </a:p>
          <a:p>
            <a:pPr algn="ctr"/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22107" y="4706584"/>
            <a:ext cx="5916487" cy="151216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dirty="0">
                <a:solidFill>
                  <a:schemeClr val="tx1"/>
                </a:solidFill>
              </a:rPr>
              <a:t>Образовательная деятельность летом организуется по усмотрению ДОО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846278"/>
            <a:ext cx="1099205" cy="1115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407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942450"/>
            <a:ext cx="1446486" cy="1402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407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7107" y="4761453"/>
            <a:ext cx="1446486" cy="1402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 rot="19240780">
            <a:off x="-887529" y="683861"/>
            <a:ext cx="377430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ОТВЕТ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47920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980728"/>
            <a:ext cx="676875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Комментарии к ответу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2348880"/>
            <a:ext cx="734481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Образовательная деятельность – основной вид деятельности ДОО, которая организуется в образовательной организации на постоянной основе. Кроме того, ОП ДО педагоги реализуют в течение всего времени пребывания детей в детском саду </a:t>
            </a:r>
            <a:r>
              <a:rPr lang="ru-RU" sz="2400" dirty="0" smtClean="0">
                <a:solidFill>
                  <a:schemeClr val="accent1"/>
                </a:solidFill>
              </a:rPr>
              <a:t>(п. 2.5 ФГОС ДО). </a:t>
            </a:r>
            <a:r>
              <a:rPr lang="ru-RU" sz="2400" dirty="0" smtClean="0"/>
              <a:t>Это означает, что образовательная деятельность с детьми в летний период не прекращается, но меняются виды и формы ее организации с учетом сезона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53458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628800"/>
            <a:ext cx="813690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Задание 2. </a:t>
            </a:r>
            <a:r>
              <a:rPr lang="ru-RU" sz="2400" b="1" dirty="0" smtClean="0">
                <a:solidFill>
                  <a:srgbClr val="FF0000"/>
                </a:solidFill>
              </a:rPr>
              <a:t>О формах организации образовательного процесса летом</a:t>
            </a:r>
          </a:p>
          <a:p>
            <a:endParaRPr lang="ru-RU" sz="2400" b="1" dirty="0" smtClean="0">
              <a:solidFill>
                <a:srgbClr val="FF0000"/>
              </a:solidFill>
            </a:endParaRPr>
          </a:p>
          <a:p>
            <a:r>
              <a:rPr lang="ru-RU" sz="2400" dirty="0" smtClean="0"/>
              <a:t>Определите, с помощью каких форм организации образовательного процесса педагоги могут решать образовательные задачи летом, если привычных занятий в режиме дня в этот период нет. Выберите подходящие для этого варианты (8 карточек).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403427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420909"/>
            <a:ext cx="2664296" cy="1224136"/>
          </a:xfrm>
          <a:prstGeom prst="rect">
            <a:avLst/>
          </a:prstGeom>
          <a:solidFill>
            <a:srgbClr val="F2FEA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ПРОЕКТНАЯ ДЕЯТЕЛЬНОСТЬ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347864" y="1420909"/>
            <a:ext cx="2664296" cy="1224136"/>
          </a:xfrm>
          <a:prstGeom prst="rect">
            <a:avLst/>
          </a:prstGeom>
          <a:solidFill>
            <a:srgbClr val="F2FEA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АКТИВНЫЙ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ОТДЫХ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300192" y="1405369"/>
            <a:ext cx="2664296" cy="1224136"/>
          </a:xfrm>
          <a:prstGeom prst="rect">
            <a:avLst/>
          </a:prstGeom>
          <a:solidFill>
            <a:srgbClr val="F2FEA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ПРОБЛЕМНО-ОБУЧАЮЩИЕ СИТУАЦИИ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2996952"/>
            <a:ext cx="2664296" cy="1224136"/>
          </a:xfrm>
          <a:prstGeom prst="rect">
            <a:avLst/>
          </a:prstGeom>
          <a:solidFill>
            <a:srgbClr val="F2FEA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ЗАКАЛИВАЮЩИЕ ПРОЦЕДУРЫ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47864" y="2996952"/>
            <a:ext cx="2664296" cy="1224136"/>
          </a:xfrm>
          <a:prstGeom prst="rect">
            <a:avLst/>
          </a:prstGeom>
          <a:solidFill>
            <a:srgbClr val="F2FEA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ОБРАЗОВАТЕЛЬНЫЕ СИТУАЦИИ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300192" y="2981412"/>
            <a:ext cx="2664296" cy="1224136"/>
          </a:xfrm>
          <a:prstGeom prst="rect">
            <a:avLst/>
          </a:prstGeom>
          <a:solidFill>
            <a:srgbClr val="F2FEA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РАЗНЫЕ ВИДЫ ПРОГУЛОК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1404" y="4653136"/>
            <a:ext cx="2664296" cy="1224136"/>
          </a:xfrm>
          <a:prstGeom prst="rect">
            <a:avLst/>
          </a:prstGeom>
          <a:solidFill>
            <a:srgbClr val="F2FEA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ИГРЫ ДЕТЕЙ В ЦЕНТРАХ АКТИВНОСТИ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393732" y="4653136"/>
            <a:ext cx="2664296" cy="1224136"/>
          </a:xfrm>
          <a:prstGeom prst="rect">
            <a:avLst/>
          </a:prstGeom>
          <a:solidFill>
            <a:srgbClr val="F2FEA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КУЛЬУРНО-ДОСУГОВАЯ ДЕЯТЕЛЬНОСТЬ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346060" y="4637596"/>
            <a:ext cx="2664296" cy="1224136"/>
          </a:xfrm>
          <a:prstGeom prst="rect">
            <a:avLst/>
          </a:prstGeom>
          <a:solidFill>
            <a:srgbClr val="F2FEA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ОБРАЗОВАТЕЛЬНОЕ СОБЫТИЕ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68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420909"/>
            <a:ext cx="2664296" cy="1224136"/>
          </a:xfrm>
          <a:prstGeom prst="rect">
            <a:avLst/>
          </a:prstGeom>
          <a:solidFill>
            <a:srgbClr val="66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ПРОЕКТНАЯ ДЕЯТЕЛЬНОСТЬ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347864" y="1420909"/>
            <a:ext cx="2664296" cy="1224136"/>
          </a:xfrm>
          <a:prstGeom prst="rect">
            <a:avLst/>
          </a:prstGeom>
          <a:solidFill>
            <a:srgbClr val="66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АКТИВНЫЙ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ОТДЫХ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300192" y="1405369"/>
            <a:ext cx="2664296" cy="1224136"/>
          </a:xfrm>
          <a:prstGeom prst="rect">
            <a:avLst/>
          </a:prstGeom>
          <a:solidFill>
            <a:srgbClr val="66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ПРОБЛЕМНО-ОБУЧАЮЩИЕ СИТУАЦИИ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2996952"/>
            <a:ext cx="2664296" cy="1224136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ЗАКАЛИВАЮЩИЕ ПРОЦЕДУРЫ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47864" y="2996952"/>
            <a:ext cx="2664296" cy="1224136"/>
          </a:xfrm>
          <a:prstGeom prst="rect">
            <a:avLst/>
          </a:prstGeom>
          <a:solidFill>
            <a:srgbClr val="66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ОБРАЗОВАТЕЛЬНЫЕ СИТУАЦИИ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300192" y="2981412"/>
            <a:ext cx="2664296" cy="1224136"/>
          </a:xfrm>
          <a:prstGeom prst="rect">
            <a:avLst/>
          </a:prstGeom>
          <a:solidFill>
            <a:srgbClr val="66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РАЗНЫЕ ВИДЫ ПРОГУЛОК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1404" y="4653136"/>
            <a:ext cx="2664296" cy="1224136"/>
          </a:xfrm>
          <a:prstGeom prst="rect">
            <a:avLst/>
          </a:prstGeom>
          <a:solidFill>
            <a:srgbClr val="66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ИГРЫ ДЕТЕЙ В ЦЕНТРАХ АКТИВНОСТИ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393732" y="4653136"/>
            <a:ext cx="2664296" cy="1224136"/>
          </a:xfrm>
          <a:prstGeom prst="rect">
            <a:avLst/>
          </a:prstGeom>
          <a:solidFill>
            <a:srgbClr val="66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КУЛЬУРНО-ДОСУГОВАЯ ДЕЯТЕЛЬНОСТЬ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346060" y="4637596"/>
            <a:ext cx="2664296" cy="1224136"/>
          </a:xfrm>
          <a:prstGeom prst="rect">
            <a:avLst/>
          </a:prstGeom>
          <a:solidFill>
            <a:srgbClr val="66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ОБРАЗОВАТЕЛЬНОЕ СОБЫТИЕ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407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907804"/>
            <a:ext cx="1446486" cy="1402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89508" y="-747464"/>
            <a:ext cx="3378200" cy="294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4188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1130" y="764704"/>
            <a:ext cx="602761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Комментарии к ответу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4476" y="1872707"/>
            <a:ext cx="82809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Решать образовательные задачи педагоги могут в первую очередь с помощью традиционных форм организации образовательного процесса: </a:t>
            </a:r>
            <a:r>
              <a:rPr lang="ru-RU" b="1" u="sng" dirty="0" smtClean="0">
                <a:solidFill>
                  <a:srgbClr val="FF0000"/>
                </a:solidFill>
              </a:rPr>
              <a:t>фронтальных, подгрупповых, индивидуальных занятий. </a:t>
            </a:r>
            <a:r>
              <a:rPr lang="ru-RU" dirty="0" smtClean="0"/>
              <a:t>Но в летний период </a:t>
            </a:r>
            <a:r>
              <a:rPr lang="ru-RU" b="1" u="sng" dirty="0" smtClean="0">
                <a:solidFill>
                  <a:srgbClr val="FF0000"/>
                </a:solidFill>
              </a:rPr>
              <a:t>занятия с детьми не проводятся</a:t>
            </a:r>
            <a:r>
              <a:rPr lang="ru-RU" dirty="0" smtClean="0"/>
              <a:t>, поэтому педагоги могут решать образовательные задачи с помощью </a:t>
            </a:r>
            <a:r>
              <a:rPr lang="ru-RU" b="1" u="sng" dirty="0" smtClean="0">
                <a:solidFill>
                  <a:srgbClr val="FF0000"/>
                </a:solidFill>
              </a:rPr>
              <a:t>новых форм</a:t>
            </a:r>
            <a:r>
              <a:rPr lang="ru-RU" dirty="0" smtClean="0"/>
              <a:t>: проектной деятельности, образовательных ситуаций и событий, обогащенных игр детей в центрах активности, проблемно-обучающих ситуаций и др. </a:t>
            </a:r>
            <a:r>
              <a:rPr lang="ru-RU" dirty="0" smtClean="0">
                <a:solidFill>
                  <a:schemeClr val="accent1"/>
                </a:solidFill>
              </a:rPr>
              <a:t>(п. 30 ФОП ДО).</a:t>
            </a:r>
          </a:p>
          <a:p>
            <a:r>
              <a:rPr lang="ru-RU" dirty="0" smtClean="0"/>
              <a:t>Хотя в ходе закаливающих процедур педагоги приобщают детей к ЗОЖ, формируют у них новые знания и навыки, но основные задачи закаливания все-таки не образовательные, а оздоровительные: укреплять здоровье детей, развивать выносливость, повышать сопротивляемость к заболеваниям и т.д. А вот на прогулках педагоги могут решать самые разные образовательные задачи. Тем более в теплый период года ежедневная длительность пребывания детей на свежем воздухе увеличивается, и образовательная деятельность переносится на прогулку (при наличии условий) </a:t>
            </a:r>
            <a:r>
              <a:rPr lang="ru-RU" dirty="0" smtClean="0">
                <a:solidFill>
                  <a:schemeClr val="accent1"/>
                </a:solidFill>
              </a:rPr>
              <a:t>(п. 35.9 ФОП ДО).</a:t>
            </a:r>
            <a:endParaRPr lang="ru-RU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4417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222</TotalTime>
  <Words>700</Words>
  <Application>Microsoft Office PowerPoint</Application>
  <PresentationFormat>Экран (4:3)</PresentationFormat>
  <Paragraphs>68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21</cp:revision>
  <dcterms:created xsi:type="dcterms:W3CDTF">2025-06-16T11:29:43Z</dcterms:created>
  <dcterms:modified xsi:type="dcterms:W3CDTF">2025-06-23T08:12:37Z</dcterms:modified>
</cp:coreProperties>
</file>