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3"/>
  </p:notesMasterIdLst>
  <p:handoutMasterIdLst>
    <p:handoutMasterId r:id="rId24"/>
  </p:handoutMasterIdLst>
  <p:sldIdLst>
    <p:sldId id="257" r:id="rId4"/>
    <p:sldId id="259" r:id="rId5"/>
    <p:sldId id="260" r:id="rId6"/>
    <p:sldId id="261" r:id="rId7"/>
    <p:sldId id="258" r:id="rId8"/>
    <p:sldId id="262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0" r:id="rId17"/>
    <p:sldId id="256" r:id="rId18"/>
    <p:sldId id="271" r:id="rId19"/>
    <p:sldId id="272" r:id="rId20"/>
    <p:sldId id="273" r:id="rId21"/>
    <p:sldId id="274" r:id="rId22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421" y="-7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/>
          <a:lstStyle/>
          <a:p>
            <a:pPr marL="0" marR="0" lvl="0" indent="0" algn="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b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b" anchorCtr="0" compatLnSpc="0"/>
          <a:lstStyle/>
          <a:p>
            <a:pPr marL="0" marR="0" lvl="0" indent="0" algn="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B4B4029C-AF6A-4EF5-AE84-9A82CC13B442}" type="slidenum">
              <a:t>‹#›</a:t>
            </a:fld>
            <a:endParaRPr lang="ru-RU" sz="1400" b="0" i="0" u="none" strike="noStrike" kern="1200" cap="none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3026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79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hangingPunct="0">
              <a:buNone/>
              <a:tabLst/>
              <a:defRPr lang="ru-RU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hangingPunct="0">
              <a:buNone/>
              <a:tabLst/>
              <a:defRPr lang="ru-RU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hangingPunct="0">
              <a:buNone/>
              <a:tabLst/>
              <a:defRPr lang="ru-RU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hangingPunct="0">
              <a:buNone/>
              <a:tabLst/>
              <a:defRPr lang="ru-RU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C222A56C-4D02-469A-A42F-776219558A0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053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hangingPunct="0">
      <a:tabLst/>
      <a:defRPr lang="ru-RU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Arial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6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234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510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753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595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807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2748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862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462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663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4280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46372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099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9905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928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05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508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249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71029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00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17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44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8120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9147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45377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28283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516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421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478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176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548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833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19473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20142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2000" cy="1261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8680"/>
            <a:ext cx="9072000" cy="4384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 algn="l" hangingPunct="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ru-RU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defPPr>
            <a:lvl1pPr marL="432000" lvl="0" indent="-324000" algn="l" hangingPunct="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1pPr>
            <a:lvl2pPr marL="864000" lvl="1" indent="-324000" algn="l" hangingPunct="1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ru-RU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2pPr>
            <a:lvl3pPr marL="1295999" lvl="2" indent="-288000" algn="l" hangingPunct="1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3pPr>
            <a:lvl4pPr marL="1728000" lvl="3" indent="-216000" algn="l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ru-RU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4pPr>
            <a:lvl5pPr marL="2160000" lvl="4" indent="-216000" algn="l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5pPr>
            <a:lvl6pPr marL="2592000" lvl="5" indent="-216000" algn="l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6pPr>
            <a:lvl7pPr marL="3024000" lvl="6" indent="-216000" algn="l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7pPr>
            <a:lvl8pPr marL="3456000" lvl="7" indent="-216000" algn="l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8pPr>
            <a:lvl9pPr marL="3887999" lvl="8" indent="-216000" algn="l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l" hangingPunct="1">
        <a:lnSpc>
          <a:spcPct val="100000"/>
        </a:lnSpc>
        <a:tabLst/>
        <a:defRPr lang="ru-RU" sz="18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/>
        </a:defRPr>
      </a:lvl1pPr>
    </p:titleStyle>
    <p:bodyStyle>
      <a:lvl1pPr algn="l" hangingPunct="1">
        <a:lnSpc>
          <a:spcPct val="100000"/>
        </a:lnSpc>
        <a:spcBef>
          <a:spcPts val="1417"/>
        </a:spcBef>
        <a:spcAft>
          <a:spcPts val="0"/>
        </a:spcAft>
        <a:tabLst/>
        <a:defRPr lang="ru-RU" sz="18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2000" cy="1261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8680"/>
            <a:ext cx="9072000" cy="4384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 algn="l" hangingPunct="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ru-RU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defPPr>
            <a:lvl1pPr marL="432000" lvl="0" indent="-324000" algn="l" hangingPunct="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1pPr>
            <a:lvl2pPr marL="864000" lvl="1" indent="-324000" algn="l" hangingPunct="1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ru-RU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2pPr>
            <a:lvl3pPr marL="1295999" lvl="2" indent="-288000" algn="l" hangingPunct="1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3pPr>
            <a:lvl4pPr marL="1728000" lvl="3" indent="-216000" algn="l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ru-RU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4pPr>
            <a:lvl5pPr marL="2160000" lvl="4" indent="-216000" algn="l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5pPr>
            <a:lvl6pPr marL="2592000" lvl="5" indent="-216000" algn="l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6pPr>
            <a:lvl7pPr marL="3024000" lvl="6" indent="-216000" algn="l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7pPr>
            <a:lvl8pPr marL="3456000" lvl="7" indent="-216000" algn="l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8pPr>
            <a:lvl9pPr marL="3887999" lvl="8" indent="-216000" algn="l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l" hangingPunct="1">
        <a:lnSpc>
          <a:spcPct val="100000"/>
        </a:lnSpc>
        <a:tabLst/>
        <a:defRPr lang="ru-RU" sz="18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/>
        </a:defRPr>
      </a:lvl1pPr>
    </p:titleStyle>
    <p:bodyStyle>
      <a:lvl1pPr algn="l" hangingPunct="1">
        <a:lnSpc>
          <a:spcPct val="100000"/>
        </a:lnSpc>
        <a:spcBef>
          <a:spcPts val="1417"/>
        </a:spcBef>
        <a:spcAft>
          <a:spcPts val="0"/>
        </a:spcAft>
        <a:tabLst/>
        <a:defRPr lang="ru-RU" sz="18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/>
        </a:defRPr>
      </a:lvl1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2000" cy="1261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8680"/>
            <a:ext cx="9072000" cy="4384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 algn="l" hangingPunct="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ru-RU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defPPr>
            <a:lvl1pPr marL="432000" lvl="0" indent="-324000" algn="l" hangingPunct="1">
              <a:lnSpc>
                <a:spcPct val="100000"/>
              </a:lnSpc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1pPr>
            <a:lvl2pPr marL="864000" lvl="1" indent="-324000" algn="l" hangingPunct="1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ru-RU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2pPr>
            <a:lvl3pPr marL="1295999" lvl="2" indent="-288000" algn="l" hangingPunct="1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3pPr>
            <a:lvl4pPr marL="1728000" lvl="3" indent="-216000" algn="l" hangingPunct="1">
              <a:lnSpc>
                <a:spcPct val="100000"/>
              </a:lnSpc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ru-RU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4pPr>
            <a:lvl5pPr marL="2160000" lvl="4" indent="-216000" algn="l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5pPr>
            <a:lvl6pPr marL="2592000" lvl="5" indent="-216000" algn="l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6pPr>
            <a:lvl7pPr marL="3024000" lvl="6" indent="-216000" algn="l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7pPr>
            <a:lvl8pPr marL="3456000" lvl="7" indent="-216000" algn="l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8pPr>
            <a:lvl9pPr marL="3887999" lvl="8" indent="-216000" algn="l" hangingPunct="1">
              <a:lnSpc>
                <a:spcPct val="100000"/>
              </a:lnSpc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ru-RU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/>
                <a:ea typeface="DejaVu Sans"/>
                <a:cs typeface="DejaVu Sans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l" hangingPunct="1">
        <a:lnSpc>
          <a:spcPct val="100000"/>
        </a:lnSpc>
        <a:tabLst/>
        <a:defRPr lang="ru-RU" sz="18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/>
        </a:defRPr>
      </a:lvl1pPr>
    </p:titleStyle>
    <p:bodyStyle>
      <a:lvl1pPr algn="l" hangingPunct="1">
        <a:lnSpc>
          <a:spcPct val="100000"/>
        </a:lnSpc>
        <a:spcBef>
          <a:spcPts val="1417"/>
        </a:spcBef>
        <a:spcAft>
          <a:spcPts val="0"/>
        </a:spcAft>
        <a:tabLst/>
        <a:defRPr lang="ru-RU" sz="18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92" y="122559"/>
            <a:ext cx="9270930" cy="7421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292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32" y="827509"/>
            <a:ext cx="874897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895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187549"/>
            <a:ext cx="9848850" cy="482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716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17" t="24624" r="28741" b="7742"/>
          <a:stretch/>
        </p:blipFill>
        <p:spPr bwMode="auto">
          <a:xfrm>
            <a:off x="1439912" y="683493"/>
            <a:ext cx="7823224" cy="603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916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76" y="1043533"/>
            <a:ext cx="9645826" cy="5425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412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www.prodlenka.org/components/com_mtree/attachments/512/512876/63727eaeb34c483157050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40" y="1043533"/>
            <a:ext cx="2052224" cy="205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s://www.prodlenka.org/components/com_mtree/attachments/512/512876/63727eaeb353d91492915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920" y="4484850"/>
            <a:ext cx="201622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s://www.prodlenka.org/components/com_mtree/attachments/512/512876/63727eaeb357d30703175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5539" y="2687942"/>
            <a:ext cx="1152127" cy="1152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https://www.prodlenka.org/components/com_mtree/attachments/512/512876/63727eaeb3645210235758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192" y="1166590"/>
            <a:ext cx="2181194" cy="21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https://www.prodlenka.org/components/com_mtree/attachments/512/512876/63727eaeb3674202000126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272" y="4211885"/>
            <a:ext cx="1584176" cy="158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95896" y="339203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«ВАЛЮТА СТРАН МИРА»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578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70" t="19640" r="36865" b="7293"/>
          <a:stretch/>
        </p:blipFill>
        <p:spPr bwMode="auto">
          <a:xfrm>
            <a:off x="71760" y="467469"/>
            <a:ext cx="6048672" cy="6653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240" y="395461"/>
            <a:ext cx="5472608" cy="672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987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5" r="13900"/>
          <a:stretch/>
        </p:blipFill>
        <p:spPr bwMode="auto">
          <a:xfrm>
            <a:off x="719832" y="251445"/>
            <a:ext cx="879230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908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18" y="1043533"/>
            <a:ext cx="95345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976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152" y="539477"/>
            <a:ext cx="5848043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55" y="4283893"/>
            <a:ext cx="6572250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76016" y="4931965"/>
            <a:ext cx="3240360" cy="92333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Закрытый клад ржавеет и гниет, лишь в обороте золото растет»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321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944" y="323453"/>
            <a:ext cx="6858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1800" y="240106"/>
            <a:ext cx="93610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</a:rPr>
              <a:t>Деловая игра по </a:t>
            </a:r>
            <a:r>
              <a:rPr lang="ru-RU" sz="3200" b="1" i="1" dirty="0" smtClean="0">
                <a:solidFill>
                  <a:srgbClr val="FF0000"/>
                </a:solidFill>
              </a:rPr>
              <a:t>финансовой грамотности </a:t>
            </a:r>
            <a:r>
              <a:rPr lang="ru-RU" sz="3200" b="1" i="1" dirty="0">
                <a:solidFill>
                  <a:srgbClr val="FF0000"/>
                </a:solidFill>
              </a:rPr>
              <a:t>для педагогов «Финансовый ринг</a:t>
            </a:r>
            <a:r>
              <a:rPr lang="ru-RU" sz="3200" b="1" i="1" dirty="0" smtClean="0">
                <a:solidFill>
                  <a:srgbClr val="FF0000"/>
                </a:solidFill>
              </a:rPr>
              <a:t>»</a:t>
            </a:r>
          </a:p>
          <a:p>
            <a:endParaRPr lang="ru-RU" sz="3200" b="1" i="1" dirty="0">
              <a:solidFill>
                <a:srgbClr val="FF0000"/>
              </a:solidFill>
            </a:endParaRPr>
          </a:p>
          <a:p>
            <a:r>
              <a:rPr lang="ru-RU" sz="2800" dirty="0"/>
              <a:t>Цель: совершенствовать профессиональные компетенции педагогических работников в области финансовой грамотности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216" y="2627709"/>
            <a:ext cx="5581254" cy="436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7784" y="3095768"/>
            <a:ext cx="51845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Задачи:</a:t>
            </a:r>
          </a:p>
          <a:p>
            <a:r>
              <a:rPr lang="ru-RU" sz="2400" dirty="0" smtClean="0"/>
              <a:t>1.Формирование разумного финансового поведения и ответственного отношения к личным финансам.</a:t>
            </a:r>
          </a:p>
          <a:p>
            <a:r>
              <a:rPr lang="ru-RU" sz="2400" dirty="0" smtClean="0"/>
              <a:t>2.Пробуждение интереса к финансовой грамотности</a:t>
            </a:r>
          </a:p>
          <a:p>
            <a:r>
              <a:rPr lang="ru-RU" sz="2400" dirty="0" smtClean="0"/>
              <a:t>3.Сплочение коллектива участников</a:t>
            </a:r>
          </a:p>
          <a:p>
            <a:r>
              <a:rPr lang="ru-RU" sz="2400" dirty="0" smtClean="0"/>
              <a:t>4.Развитие практических умений быстрого и правильного нахождения и принятия решений в ходе игры.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1566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1840" y="323453"/>
            <a:ext cx="82089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Финансовую грамотность можно определить как </a:t>
            </a:r>
            <a:r>
              <a:rPr lang="ru-RU" sz="2800" b="1" u="sng" dirty="0"/>
              <a:t>способность принимать обоснованные решения и совершать эффективные действия в сферах, имеющих отношение к управлению финансами, для реализации жизненных целей и планов в текущий момент и будущие периоды.</a:t>
            </a:r>
          </a:p>
        </p:txBody>
      </p:sp>
      <p:pic>
        <p:nvPicPr>
          <p:cNvPr id="5122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920" y="3203773"/>
            <a:ext cx="716879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867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149"/>
          <a:stretch/>
        </p:blipFill>
        <p:spPr bwMode="auto">
          <a:xfrm>
            <a:off x="-15890" y="0"/>
            <a:ext cx="10097252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451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95460"/>
            <a:ext cx="10080872" cy="6720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402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3734"/>
            <a:ext cx="10272867" cy="694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032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16" y="42720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628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9" t="-12308" r="18158" b="29357"/>
          <a:stretch/>
        </p:blipFill>
        <p:spPr bwMode="auto">
          <a:xfrm>
            <a:off x="1007864" y="827509"/>
            <a:ext cx="7908053" cy="5688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384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928" y="251445"/>
            <a:ext cx="7171556" cy="6720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879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Blank Slid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бычный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94</Words>
  <Application>Microsoft Office PowerPoint</Application>
  <PresentationFormat>Экран (4:3)</PresentationFormat>
  <Paragraphs>11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Blank Slide</vt:lpstr>
      <vt:lpstr>Обычный</vt:lpstr>
      <vt:lpstr>Обычный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воспитатели 158</dc:creator>
  <cp:lastModifiedBy>vesny</cp:lastModifiedBy>
  <cp:revision>63</cp:revision>
  <cp:lastPrinted>2021-12-02T04:59:47Z</cp:lastPrinted>
  <dcterms:created xsi:type="dcterms:W3CDTF">2021-11-30T18:12:53Z</dcterms:created>
  <dcterms:modified xsi:type="dcterms:W3CDTF">2024-11-06T10:00:54Z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r8>0</vt:r8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r8>0</vt:r8>
  </property>
  <property fmtid="{D5CDD505-2E9C-101B-9397-08002B2CF9AE}" pid="7" name="Notes">
    <vt:r8>0</vt:r8>
  </property>
  <property fmtid="{D5CDD505-2E9C-101B-9397-08002B2CF9AE}" pid="8" name="PresentationFormat">
    <vt:lpwstr>Произвольный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r8>20</vt:r8>
  </property>
</Properties>
</file>